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30" d="100"/>
          <a:sy n="130" d="100"/>
        </p:scale>
        <p:origin x="132" y="-203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75" y="1162050"/>
            <a:ext cx="44370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3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(24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RÉPUBLIQUE CENTRAFRICAINE</a:t>
            </a:r>
          </a:p>
          <a:p>
            <a:pPr>
              <a:spcBef>
                <a:spcPts val="600"/>
              </a:spcBef>
            </a:pPr>
            <a:endParaRPr lang="en-GB" sz="1000" b="1" i="1" dirty="0">
              <a:solidFill>
                <a:schemeClr val="bg1">
                  <a:lumMod val="50000"/>
                </a:schemeClr>
              </a:solidFill>
              <a:latin typeface="Arial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Depuis janvier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2016,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13 785 retours de personnes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déplacées internes (PDI)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été enregistrés dans les villages situés sur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l’axe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Ouandago-Kabo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Batangafo-Ouandago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province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l’Ouham, au nord-ouest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pays.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PDI sont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rentrées volontairement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chez elles suite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une diminution des attaques dans la région depuis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décembre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2015.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Elles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avaient fui leurs villages d'origine en 2014 en raison de la violence récurrente entre les groupes armés ainsi qu'avec les éleveurs de bétail. Les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retournés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venant des sites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déplacés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Lady,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Bouca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Kabo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Batangafo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requièrent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assistance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multi-sectorielle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Les besoins prioritaires sont l'accès à l'eau potable, les services de santé et d'éducation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CAMEROUN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24 mai, le gouvernement a confirmé une épidémie de grippe aviaire après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mort de 15 000 volailles dans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grande ferme avicole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capitale Yaoundé.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26 mai,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nouveaux décès de volailles ont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signalés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la région du Sud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portant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bilan à environ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30 000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morts, avec un fort lien épidémiologique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complexe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avicole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Yaoundé, source de l'épidémie.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Aucun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cas de décès ou de maladie humaine n’a  pour l’instant été rapporté en lien avec cette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épizootie.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L'OMS et l'UNICEF apportent un soutien technique aux autorités nationales pour les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investigations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sur le terrain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CÔTE </a:t>
            </a:r>
            <a:r>
              <a:rPr lang="en-GB" sz="1000" dirty="0">
                <a:latin typeface="Arial"/>
              </a:rPr>
              <a:t>D’IVOIRE</a:t>
            </a: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rapatriement volontaire des réfugiés ivoiriens au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Liberia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continue mais à un rythme plus lent depuis le début de la saison des pluies en mai. Depuis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mi-décembre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2015,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lors de la reprise du processus,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HCR 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17 000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retours. En date du 28 mai,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45 000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réfugiés ivoiriens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sont encore dans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région, notamment 21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235 au Liberia, 11 423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au Ghana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7 389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Guinée. Plus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220 000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réfugiés ivoiriens avaient trouvé refuge au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Liberia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après avoir fui leur pays d'origine pendant la guerre civile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2002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la crise post-électorale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2010-2011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3610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06916" y="827446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13 000 RETOURNÉS ONT BESOIN D’AIDE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REPUBLIQUE DEMOCRATIQUE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REPUBLIQUE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800" dirty="0">
                    <a:solidFill>
                      <a:schemeClr val="tx1"/>
                    </a:solidFill>
                  </a:rPr>
                  <a:t>CAMEROUN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6043968" y="406375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MALI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76429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EQUATORIALE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68254" y="2861107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45475" y="3258643"/>
                <a:ext cx="6574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CÔTE D’IVOIRE</a:t>
                </a:r>
                <a:endParaRPr lang="en-US" dirty="0"/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20778" y="340022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451923" y="3585851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354546" y="3030467"/>
                <a:ext cx="5756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747742" y="338663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56835" y="3242530"/>
                <a:ext cx="137243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</a:t>
                  </a:r>
                  <a:r>
                    <a:rPr lang="fr-FR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Bookman Old Style" panose="02050604050505020204" pitchFamily="18" charset="0"/>
                    </a:rPr>
                    <a:t>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39235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MALI</a:t>
            </a:r>
            <a:endParaRPr lang="fr-FR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>
              <a:spcBef>
                <a:spcPts val="600"/>
              </a:spcBef>
            </a:pPr>
            <a:endParaRPr lang="en-GB" sz="84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Selon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Matrice de Suivi des D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éplacements (DTM) pilotée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par 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gouvernement malien,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 système qui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permet de surveiller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les mouvements de population, trois ans après la guerre civile du pays,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468 467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anciens déplacés sont retournés dans leurs communautés d'origine, principalement dans la partie nord du pays.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Quelque 36 762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restent déplacées à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l'intérieur du Mali.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tendance de retour a commencé après les élections présidentielles et législatives, à la suite de la signature du 1er accord de paix en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2013 à Ouagadougou,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suite à l'amélioration de la sécurité qui 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suivi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certaines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parties des régions du nord du pays.</a:t>
            </a:r>
          </a:p>
          <a:p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NIGER</a:t>
            </a:r>
            <a:endParaRPr lang="en-GB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L'Agence des Nations Unies pour les réfugiés (HCR) a averti que les conditions de sécurité et humanitaires se détériorent dans le sud-est du Niger, où des centaines de milliers de personnes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sont installées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après avoir fui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violence de Boko Haram. Selon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les chiffres de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mi-mai du gouvernement, 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région dans et autour de Diffa a été l'hôte de plus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241 000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personnes, y compris les réfugiés en provenance du Nigeria, des personnes déplacées à l'intérieur du Niger et le retour des ressortissants nigériens qui vivaient au Nigeria. </a:t>
            </a:r>
            <a:r>
              <a:rPr lang="fr-FR" sz="800" smtClean="0">
                <a:latin typeface="Arial" panose="020B0604020202020204" pitchFamily="34" charset="0"/>
                <a:cs typeface="Arial" panose="020B0604020202020204" pitchFamily="34" charset="0"/>
              </a:rPr>
              <a:t>Quelque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157 000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qui ont fui la terreur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Boko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Haram se sont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installées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des camps de fortune le long de la route nationale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sur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kilomètres,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route principale qui longe la frontière nigériane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532814" y="6275808"/>
            <a:ext cx="1890389" cy="982100"/>
            <a:chOff x="8530356" y="6413928"/>
            <a:chExt cx="1948288" cy="982100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5627" y="6413928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 flipV="1">
            <a:off x="8424488" y="3517002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391929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700123" y="866468"/>
            <a:ext cx="17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PRÈS DE 400 000 PERSONNES DÉPLACÉES SONT RENTRÉES CHEZ ELLES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679883" y="3534887"/>
            <a:ext cx="189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SITUATION DES </a:t>
            </a:r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DÉPLACÉS 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EMPIRE DANS </a:t>
            </a:r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SUD-EST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13511" y="5542021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RAPATRIEMENT VOLONTAIRE DES IVOIRIENS RÉFUGIÉS AU LIBERIA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9724" y="2664398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pic>
        <p:nvPicPr>
          <p:cNvPr id="222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937" y="921292"/>
            <a:ext cx="201600" cy="17280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397308" y="3418732"/>
            <a:ext cx="1813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ÉPIDÉMIE DE GRIPPE AVIAIRE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necteur droit 76"/>
          <p:cNvCxnSpPr/>
          <p:nvPr/>
        </p:nvCxnSpPr>
        <p:spPr>
          <a:xfrm flipV="1">
            <a:off x="243222" y="3377589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Groupe 16"/>
          <p:cNvGrpSpPr/>
          <p:nvPr/>
        </p:nvGrpSpPr>
        <p:grpSpPr>
          <a:xfrm>
            <a:off x="4043383" y="3600187"/>
            <a:ext cx="225000" cy="326250"/>
            <a:chOff x="375829" y="5179212"/>
            <a:chExt cx="225000" cy="326250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39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226" name="Groupe 16"/>
          <p:cNvGrpSpPr/>
          <p:nvPr/>
        </p:nvGrpSpPr>
        <p:grpSpPr>
          <a:xfrm>
            <a:off x="8429043" y="908807"/>
            <a:ext cx="225000" cy="326250"/>
            <a:chOff x="375829" y="5179212"/>
            <a:chExt cx="225000" cy="326250"/>
          </a:xfrm>
        </p:grpSpPr>
        <p:pic>
          <p:nvPicPr>
            <p:cNvPr id="227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28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cxnSp>
        <p:nvCxnSpPr>
          <p:cNvPr id="206" name="Connecteur droit 76"/>
          <p:cNvCxnSpPr/>
          <p:nvPr/>
        </p:nvCxnSpPr>
        <p:spPr>
          <a:xfrm flipV="1">
            <a:off x="219380" y="556401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43178" y="3406884"/>
            <a:ext cx="191903" cy="287526"/>
            <a:chOff x="6863459" y="3333599"/>
            <a:chExt cx="225000" cy="326250"/>
          </a:xfrm>
        </p:grpSpPr>
        <p:pic>
          <p:nvPicPr>
            <p:cNvPr id="230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31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40" name="Groupe 16"/>
          <p:cNvGrpSpPr/>
          <p:nvPr/>
        </p:nvGrpSpPr>
        <p:grpSpPr>
          <a:xfrm>
            <a:off x="240088" y="870867"/>
            <a:ext cx="217171" cy="304239"/>
            <a:chOff x="375829" y="5179212"/>
            <a:chExt cx="225000" cy="326250"/>
          </a:xfrm>
        </p:grpSpPr>
        <p:pic>
          <p:nvPicPr>
            <p:cNvPr id="241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42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243" name="Groupe 16"/>
          <p:cNvGrpSpPr/>
          <p:nvPr/>
        </p:nvGrpSpPr>
        <p:grpSpPr>
          <a:xfrm>
            <a:off x="210081" y="5590595"/>
            <a:ext cx="225000" cy="326250"/>
            <a:chOff x="375829" y="5179212"/>
            <a:chExt cx="225000" cy="326250"/>
          </a:xfrm>
        </p:grpSpPr>
        <p:pic>
          <p:nvPicPr>
            <p:cNvPr id="244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45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248" name="Group 16"/>
          <p:cNvGrpSpPr/>
          <p:nvPr/>
        </p:nvGrpSpPr>
        <p:grpSpPr>
          <a:xfrm>
            <a:off x="5767861" y="2498756"/>
            <a:ext cx="225000" cy="326250"/>
            <a:chOff x="6353745" y="3757052"/>
            <a:chExt cx="225000" cy="326250"/>
          </a:xfrm>
        </p:grpSpPr>
        <p:pic>
          <p:nvPicPr>
            <p:cNvPr id="250" name="Image 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251" name="Image 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  <p:grpSp>
        <p:nvGrpSpPr>
          <p:cNvPr id="252" name="Group 16"/>
          <p:cNvGrpSpPr/>
          <p:nvPr/>
        </p:nvGrpSpPr>
        <p:grpSpPr>
          <a:xfrm>
            <a:off x="8416895" y="3569042"/>
            <a:ext cx="225000" cy="326250"/>
            <a:chOff x="6353745" y="3757052"/>
            <a:chExt cx="225000" cy="326250"/>
          </a:xfrm>
        </p:grpSpPr>
        <p:pic>
          <p:nvPicPr>
            <p:cNvPr id="253" name="Image 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257" name="Image 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  <p:grpSp>
        <p:nvGrpSpPr>
          <p:cNvPr id="258" name="Groupe 16"/>
          <p:cNvGrpSpPr/>
          <p:nvPr/>
        </p:nvGrpSpPr>
        <p:grpSpPr>
          <a:xfrm>
            <a:off x="6736504" y="3399873"/>
            <a:ext cx="225000" cy="326250"/>
            <a:chOff x="375829" y="5179212"/>
            <a:chExt cx="225000" cy="326250"/>
          </a:xfrm>
        </p:grpSpPr>
        <p:pic>
          <p:nvPicPr>
            <p:cNvPr id="259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60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261" name="Group 260"/>
          <p:cNvGrpSpPr/>
          <p:nvPr/>
        </p:nvGrpSpPr>
        <p:grpSpPr>
          <a:xfrm>
            <a:off x="5931656" y="3325192"/>
            <a:ext cx="225000" cy="326250"/>
            <a:chOff x="6863459" y="3333599"/>
            <a:chExt cx="225000" cy="326250"/>
          </a:xfrm>
        </p:grpSpPr>
        <p:pic>
          <p:nvPicPr>
            <p:cNvPr id="262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63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64" name="Groupe 16"/>
          <p:cNvGrpSpPr/>
          <p:nvPr/>
        </p:nvGrpSpPr>
        <p:grpSpPr>
          <a:xfrm>
            <a:off x="4189042" y="2038160"/>
            <a:ext cx="225000" cy="326250"/>
            <a:chOff x="375829" y="5179212"/>
            <a:chExt cx="225000" cy="326250"/>
          </a:xfrm>
        </p:grpSpPr>
        <p:pic>
          <p:nvPicPr>
            <p:cNvPr id="26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66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1725</TotalTime>
  <Words>524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(24 - 30 mai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171</cp:revision>
  <cp:lastPrinted>2016-05-31T15:51:49Z</cp:lastPrinted>
  <dcterms:created xsi:type="dcterms:W3CDTF">2015-12-15T11:10:25Z</dcterms:created>
  <dcterms:modified xsi:type="dcterms:W3CDTF">2016-05-31T16:23:12Z</dcterms:modified>
</cp:coreProperties>
</file>