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20" d="100"/>
          <a:sy n="120" d="100"/>
        </p:scale>
        <p:origin x="822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(19 - 25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fr-CA" sz="1000" dirty="0" smtClean="0">
                <a:latin typeface="Arial"/>
              </a:rPr>
              <a:t>BURKINA FASO</a:t>
            </a:r>
            <a:endParaRPr lang="fr-FR" sz="10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19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20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juillet,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inondations provoquées par des pluies torrentielles dans quatre régions, dont la capitale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Ouagadougou,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tué quatre personnes et affecté des milliers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d'autres.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autorités ont mis en place une cellule pour surveiller l'impact des pluies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activé le Comité national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secours d'urgence et de réhabilitation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aider les personnes touchées par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inondations.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CÔTE D’IVOIRE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Quelque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1 328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3 000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par les affrontements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agriculteurs et éleveurs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zone nord-est de Bouna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 dernier ne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sont pas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retournés chez eux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raison de craintes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 leur sécurité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La situation dans les zones rurales autour de Bouna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s’est améliorée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mais reste instable en raison de la persistance des tensions entre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communautés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Koulango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Fulani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Lobi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personnes qui restent déplacées continuent de recevoir une aide alimentaire.</a:t>
            </a:r>
          </a:p>
          <a:p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CA" sz="1000" dirty="0">
                <a:solidFill>
                  <a:prstClr val="black"/>
                </a:solidFill>
                <a:latin typeface="Arial"/>
              </a:rPr>
              <a:t>RD CONGO</a:t>
            </a:r>
            <a:endParaRPr lang="fr-FR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campagne de vaccination ciblant environ un million de personnes a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lancée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20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capitale Kinshasa et dans la province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Kwango,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frontière avec l'Angola, où la fièvre jaune a tué plus de 300 personnes 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Une campagne de vaccination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plus large, ciblant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10 millions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personnes,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va commencer dans les deux prochaines semaines. Le pays a enregistré près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1 800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suspects.</a:t>
            </a: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9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24986" y="865317"/>
            <a:ext cx="200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MORTS, DES MILLIERS DE PERSONNES AFFECTÉES PAR LES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CENTRAFRICAINE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MALI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BURKINA FASO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308864"/>
                <a:ext cx="6574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CÔTE D’IVOIRE</a:t>
                </a:r>
                <a:endParaRPr lang="en-US" dirty="0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47000" y="3196102"/>
                <a:ext cx="231427" cy="485505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MALI</a:t>
            </a:r>
            <a:endParaRPr lang="en-GB" sz="1000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violents combats ont éclaté le 21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ville de Kidal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nord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entre deux groupes armés qui sont signataires d'un accord de paix.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Secrétaire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général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l'ONU,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Ki-moon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 condamné les affrontements,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première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violation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cessez-le-feu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2015. Les organisations humanitaires ont dénoncé l'insécurité persistante dans le nord du Mali qui fait obstacle à l'acheminement de l'aide. Par ailleurs, le 19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militants 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pris pour cible 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camp militaire dans la partie centrale du pays dans une attaque revendiquée par deux autres groupes armés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1400" dirty="0" smtClean="0">
              <a:latin typeface="Arial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21 j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une mission transfrontalière des Nations Unies du Cameroun au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Nigeria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fourni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nourriture pour une durée de quatre jours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articles non alimentaires à 15 000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ville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située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2 km de la frontière camerounaise. Fournir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grande quantité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d'aide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aurait exposé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bénéficiaires 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nouvelles attaques de Boko Haram. L'opération transfrontalière était nécessaire en raison de l'accès humanitaire difficile entre Maiduguri, la capitale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nord-est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Compte tenu de l'absence d'autorités civiles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sur place ainsi que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problèmes d'accès, il est difficile de déterminer le nombre réel de personnes touchées. Selon les meilleures estimations, entre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trouvent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ville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>
                <a:latin typeface="Arial"/>
              </a:rPr>
              <a:t>TCHAD</a:t>
            </a:r>
            <a:endParaRPr lang="fr-FR" sz="1000" dirty="0">
              <a:latin typeface="Arial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PAM a lancé un programme de transferts monétaires inconditionnels dans cinq sites de déplacement autour de la zone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Bol,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ciblant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9 000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bénéficiaires. Chaque famille recevra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francs CFA par mois. Le programme se poursuivra jusqu'à la fin de l'année. D'autres interventions monétaires sont en préparation ou en cours.</a:t>
            </a: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518614" y="569188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VIOLENTS AFFRONTEMENTS À KIDAL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72363" y="3157541"/>
            <a:ext cx="169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PREMIÈRE DISTRIBUTION TRANSFRONTALIÈRE A BANKI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05699" y="4944084"/>
            <a:ext cx="192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LANCEMENT DE LA CAMPAGNE DE VACCINATION CONTRE LA FIÈVRE JAUNE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35565" y="287507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8429597" y="3178426"/>
            <a:ext cx="233554" cy="352889"/>
            <a:chOff x="5678893" y="1514475"/>
            <a:chExt cx="233554" cy="352889"/>
          </a:xfrm>
        </p:grpSpPr>
        <p:pic>
          <p:nvPicPr>
            <p:cNvPr id="216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9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5658330" y="2946382"/>
            <a:ext cx="233554" cy="352889"/>
            <a:chOff x="5678893" y="1514475"/>
            <a:chExt cx="233554" cy="352889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22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198" name="Groupe 20"/>
          <p:cNvGrpSpPr/>
          <p:nvPr/>
        </p:nvGrpSpPr>
        <p:grpSpPr>
          <a:xfrm>
            <a:off x="7025235" y="3864427"/>
            <a:ext cx="225000" cy="326250"/>
            <a:chOff x="8607920" y="3083161"/>
            <a:chExt cx="225000" cy="326250"/>
          </a:xfrm>
        </p:grpSpPr>
        <p:pic>
          <p:nvPicPr>
            <p:cNvPr id="199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0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18" name="Groupe 20"/>
          <p:cNvGrpSpPr/>
          <p:nvPr/>
        </p:nvGrpSpPr>
        <p:grpSpPr>
          <a:xfrm>
            <a:off x="230471" y="4998663"/>
            <a:ext cx="225000" cy="326250"/>
            <a:chOff x="8607920" y="3083161"/>
            <a:chExt cx="225000" cy="326250"/>
          </a:xfrm>
        </p:grpSpPr>
        <p:pic>
          <p:nvPicPr>
            <p:cNvPr id="226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7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cxnSp>
        <p:nvCxnSpPr>
          <p:cNvPr id="247" name="Connecteur droit 90"/>
          <p:cNvCxnSpPr/>
          <p:nvPr/>
        </p:nvCxnSpPr>
        <p:spPr>
          <a:xfrm>
            <a:off x="8421146" y="3173910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216987" y="901789"/>
            <a:ext cx="226800" cy="350621"/>
            <a:chOff x="5476747" y="1463387"/>
            <a:chExt cx="226800" cy="350621"/>
          </a:xfrm>
        </p:grpSpPr>
        <p:pic>
          <p:nvPicPr>
            <p:cNvPr id="190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192" name="Imag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12" name="Group 211"/>
          <p:cNvGrpSpPr/>
          <p:nvPr/>
        </p:nvGrpSpPr>
        <p:grpSpPr>
          <a:xfrm>
            <a:off x="4753884" y="2710439"/>
            <a:ext cx="226800" cy="350621"/>
            <a:chOff x="5476747" y="1463387"/>
            <a:chExt cx="226800" cy="350621"/>
          </a:xfrm>
        </p:grpSpPr>
        <p:pic>
          <p:nvPicPr>
            <p:cNvPr id="213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14" name="Imag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6447733" y="2613247"/>
            <a:ext cx="225000" cy="326250"/>
            <a:chOff x="5176538" y="1337838"/>
            <a:chExt cx="225000" cy="326250"/>
          </a:xfrm>
        </p:grpSpPr>
        <p:pic>
          <p:nvPicPr>
            <p:cNvPr id="224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5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9" name="Group 228"/>
          <p:cNvGrpSpPr/>
          <p:nvPr/>
        </p:nvGrpSpPr>
        <p:grpSpPr>
          <a:xfrm>
            <a:off x="3939354" y="3010749"/>
            <a:ext cx="225000" cy="326250"/>
            <a:chOff x="5176538" y="1337838"/>
            <a:chExt cx="225000" cy="326250"/>
          </a:xfrm>
        </p:grpSpPr>
        <p:pic>
          <p:nvPicPr>
            <p:cNvPr id="23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31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242" name="Connecteur droit 76"/>
          <p:cNvCxnSpPr/>
          <p:nvPr/>
        </p:nvCxnSpPr>
        <p:spPr>
          <a:xfrm flipV="1">
            <a:off x="215439" y="493310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ZoneTexte 84"/>
          <p:cNvSpPr txBox="1"/>
          <p:nvPr/>
        </p:nvSpPr>
        <p:spPr>
          <a:xfrm>
            <a:off x="407530" y="2885188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DÉPLACÉS CRAIGNENT DE RETOURNER CHEZ EUX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230471" y="2905189"/>
            <a:ext cx="225000" cy="326250"/>
            <a:chOff x="5176538" y="1337838"/>
            <a:chExt cx="225000" cy="326250"/>
          </a:xfrm>
        </p:grpSpPr>
        <p:pic>
          <p:nvPicPr>
            <p:cNvPr id="248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49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50" name="Group 249"/>
          <p:cNvGrpSpPr/>
          <p:nvPr/>
        </p:nvGrpSpPr>
        <p:grpSpPr>
          <a:xfrm>
            <a:off x="4161620" y="2064064"/>
            <a:ext cx="225000" cy="328204"/>
            <a:chOff x="4499508" y="1144203"/>
            <a:chExt cx="225000" cy="328204"/>
          </a:xfrm>
        </p:grpSpPr>
        <p:pic>
          <p:nvPicPr>
            <p:cNvPr id="25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2" name="Imag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53" name="Group 252"/>
          <p:cNvGrpSpPr/>
          <p:nvPr/>
        </p:nvGrpSpPr>
        <p:grpSpPr>
          <a:xfrm>
            <a:off x="8423118" y="908236"/>
            <a:ext cx="225000" cy="328204"/>
            <a:chOff x="4499508" y="1144203"/>
            <a:chExt cx="225000" cy="328204"/>
          </a:xfrm>
        </p:grpSpPr>
        <p:pic>
          <p:nvPicPr>
            <p:cNvPr id="254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5" name="Imag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56" name="Group 255"/>
          <p:cNvGrpSpPr/>
          <p:nvPr/>
        </p:nvGrpSpPr>
        <p:grpSpPr>
          <a:xfrm>
            <a:off x="8432114" y="6105991"/>
            <a:ext cx="225000" cy="326250"/>
            <a:chOff x="5176538" y="1337838"/>
            <a:chExt cx="225000" cy="326250"/>
          </a:xfrm>
        </p:grpSpPr>
        <p:pic>
          <p:nvPicPr>
            <p:cNvPr id="257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58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259" name="Connecteur droit 90"/>
          <p:cNvCxnSpPr/>
          <p:nvPr/>
        </p:nvCxnSpPr>
        <p:spPr>
          <a:xfrm>
            <a:off x="8420923" y="6072868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ZoneTexte 84"/>
          <p:cNvSpPr txBox="1"/>
          <p:nvPr/>
        </p:nvSpPr>
        <p:spPr>
          <a:xfrm>
            <a:off x="8613329" y="6084102"/>
            <a:ext cx="198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9 000 DÉPLACÉS REÇOIVENT UNE AIDE EN ESPÈCES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3642</TotalTime>
  <Words>455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(19 - 25 juillet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291</cp:revision>
  <cp:lastPrinted>2016-07-26T16:47:39Z</cp:lastPrinted>
  <dcterms:created xsi:type="dcterms:W3CDTF">2015-12-15T11:10:25Z</dcterms:created>
  <dcterms:modified xsi:type="dcterms:W3CDTF">2016-07-26T17:05:39Z</dcterms:modified>
</cp:coreProperties>
</file>