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72" autoAdjust="0"/>
    <p:restoredTop sz="94063" autoAdjust="0"/>
  </p:normalViewPr>
  <p:slideViewPr>
    <p:cSldViewPr snapToGrid="0">
      <p:cViewPr>
        <p:scale>
          <a:sx n="120" d="100"/>
          <a:sy n="120" d="100"/>
        </p:scale>
        <p:origin x="822" y="8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4" y="1"/>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09-Aug-16</a:t>
            </a:fld>
            <a:endParaRPr lang="en-US"/>
          </a:p>
        </p:txBody>
      </p:sp>
      <p:sp>
        <p:nvSpPr>
          <p:cNvPr id="4" name="Espace réservé de l'image des diapositives 3"/>
          <p:cNvSpPr>
            <a:spLocks noGrp="1" noRot="1" noChangeAspect="1"/>
          </p:cNvSpPr>
          <p:nvPr>
            <p:ph type="sldImg" idx="2"/>
          </p:nvPr>
        </p:nvSpPr>
        <p:spPr>
          <a:xfrm>
            <a:off x="1223963" y="1162050"/>
            <a:ext cx="4433887"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2"/>
            <a:ext cx="550545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2" y="8829970"/>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4" y="8829970"/>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09-Aug-16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09-Aug-16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09-Aug-16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09-Aug-16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09-Aug-16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09-Aug-16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09-Aug-16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09-Aug-16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09-Aug-16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09-Aug-16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09-Aug-16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09-Aug-16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Afrique de l’Ouest et du Centre</a:t>
            </a:r>
            <a:r>
              <a:rPr lang="en-GB" sz="1600" b="1" dirty="0" smtClean="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a:t>
            </a:r>
            <a:r>
              <a:rPr lang="en-GB" sz="1600" dirty="0" err="1" smtClean="0">
                <a:solidFill>
                  <a:schemeClr val="bg1"/>
                </a:solidFill>
                <a:latin typeface="Arial" panose="020B0604020202020204" pitchFamily="34" charset="0"/>
                <a:cs typeface="Arial" panose="020B0604020202020204" pitchFamily="34" charset="0"/>
              </a:rPr>
              <a:t>perçu</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humanitaire</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hebdomadaire</a:t>
            </a:r>
            <a:r>
              <a:rPr lang="en-GB" sz="16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a:t>
            </a:r>
            <a:r>
              <a:rPr lang="en-GB" sz="1000" dirty="0" smtClean="0">
                <a:solidFill>
                  <a:schemeClr val="bg1"/>
                </a:solidFill>
                <a:latin typeface="Arial" panose="020B0604020202020204" pitchFamily="34" charset="0"/>
                <a:cs typeface="Arial" panose="020B0604020202020204" pitchFamily="34" charset="0"/>
              </a:rPr>
              <a:t>2 – 8 </a:t>
            </a:r>
            <a:r>
              <a:rPr lang="en-GB" sz="1000" dirty="0" err="1" smtClean="0">
                <a:solidFill>
                  <a:schemeClr val="bg1"/>
                </a:solidFill>
                <a:latin typeface="Arial" panose="020B0604020202020204" pitchFamily="34" charset="0"/>
                <a:cs typeface="Arial" panose="020B0604020202020204" pitchFamily="34" charset="0"/>
              </a:rPr>
              <a:t>août</a:t>
            </a:r>
            <a:r>
              <a:rPr lang="en-GB" sz="10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09 </a:t>
            </a:r>
            <a:r>
              <a:rPr lang="en-GB" sz="800" dirty="0" err="1" smtClean="0">
                <a:solidFill>
                  <a:schemeClr val="bg1">
                    <a:lumMod val="50000"/>
                  </a:schemeClr>
                </a:solidFill>
                <a:latin typeface="Arial" panose="020B0604020202020204" pitchFamily="34" charset="0"/>
                <a:cs typeface="Arial" panose="020B0604020202020204" pitchFamily="34" charset="0"/>
              </a:rPr>
              <a:t>août</a:t>
            </a:r>
            <a:r>
              <a:rPr lang="en-GB" sz="800" dirty="0" smtClean="0">
                <a:solidFill>
                  <a:schemeClr val="bg1">
                    <a:lumMod val="50000"/>
                  </a:schemeClr>
                </a:solidFill>
                <a:latin typeface="Arial" panose="020B0604020202020204" pitchFamily="34" charset="0"/>
                <a:cs typeface="Arial" panose="020B0604020202020204" pitchFamily="34" charset="0"/>
              </a:rPr>
              <a:t> 2016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err="1">
                <a:solidFill>
                  <a:schemeClr val="bg1">
                    <a:lumMod val="50000"/>
                  </a:schemeClr>
                </a:solidFill>
                <a:latin typeface="Arial" panose="020B0604020202020204" pitchFamily="34" charset="0"/>
                <a:cs typeface="Arial" panose="020B0604020202020204" pitchFamily="34" charset="0"/>
              </a:rPr>
              <a:t>OCHA.</a:t>
            </a:r>
            <a:r>
              <a:rPr lang="fr-FR" sz="800" b="1" dirty="0" err="1">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769359"/>
          </a:xfrm>
          <a:prstGeom prst="rect">
            <a:avLst/>
          </a:prstGeom>
          <a:noFill/>
        </p:spPr>
        <p:txBody>
          <a:bodyPr wrap="square" lIns="0" tIns="49785" rIns="0" bIns="49785" rtlCol="0">
            <a:noAutofit/>
          </a:bodyPr>
          <a:lstStyle/>
          <a:p>
            <a:pPr algn="just"/>
            <a:endParaRPr lang="fr-CA" sz="300" dirty="0" smtClean="0">
              <a:solidFill>
                <a:prstClr val="black"/>
              </a:solidFill>
              <a:latin typeface="Arial"/>
            </a:endParaRPr>
          </a:p>
          <a:p>
            <a:pPr lvl="0"/>
            <a:r>
              <a:rPr lang="en-GB" sz="1000" dirty="0">
                <a:solidFill>
                  <a:prstClr val="black"/>
                </a:solidFill>
                <a:latin typeface="Arial"/>
              </a:rPr>
              <a:t>RÉPUBLIQUE CENTRAFRICAINE</a:t>
            </a:r>
          </a:p>
          <a:p>
            <a:pPr algn="just"/>
            <a:endParaRPr lang="fr-FR" sz="500" dirty="0" smtClean="0">
              <a:latin typeface="Arial" panose="020B0604020202020204" pitchFamily="34" charset="0"/>
              <a:cs typeface="Arial" panose="020B0604020202020204" pitchFamily="34" charset="0"/>
            </a:endParaRPr>
          </a:p>
          <a:p>
            <a:pPr algn="just"/>
            <a:endParaRPr lang="fr-FR" sz="800" dirty="0" smtClean="0">
              <a:latin typeface="Arial" panose="020B0604020202020204" pitchFamily="34" charset="0"/>
              <a:cs typeface="Arial" panose="020B0604020202020204" pitchFamily="34" charset="0"/>
            </a:endParaRPr>
          </a:p>
          <a:p>
            <a:pPr algn="just"/>
            <a:endParaRPr lang="fr-FR" sz="1200" dirty="0">
              <a:latin typeface="Arial" panose="020B0604020202020204" pitchFamily="34" charset="0"/>
              <a:cs typeface="Arial" panose="020B0604020202020204" pitchFamily="34" charset="0"/>
            </a:endParaRPr>
          </a:p>
          <a:p>
            <a:endParaRPr lang="fr-CA" sz="300" dirty="0" smtClean="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Le mauvais état des infrastructures routières </a:t>
            </a:r>
            <a:r>
              <a:rPr lang="fr-CA" sz="800" dirty="0">
                <a:latin typeface="Arial" panose="020B0604020202020204" pitchFamily="34" charset="0"/>
                <a:cs typeface="Arial" panose="020B0604020202020204" pitchFamily="34" charset="0"/>
              </a:rPr>
              <a:t>à travers le pays continue d’entraver les opérations d'aide humanitaire, particulièrement pendant la saison des pluies. Du fait des routes endommagées, la distribution </a:t>
            </a:r>
            <a:r>
              <a:rPr lang="fr-CA" sz="800" dirty="0" smtClean="0">
                <a:latin typeface="Arial" panose="020B0604020202020204" pitchFamily="34" charset="0"/>
                <a:cs typeface="Arial" panose="020B0604020202020204" pitchFamily="34" charset="0"/>
              </a:rPr>
              <a:t>de denrées </a:t>
            </a:r>
            <a:r>
              <a:rPr lang="fr-CA" sz="800" dirty="0">
                <a:latin typeface="Arial" panose="020B0604020202020204" pitchFamily="34" charset="0"/>
                <a:cs typeface="Arial" panose="020B0604020202020204" pitchFamily="34" charset="0"/>
              </a:rPr>
              <a:t>alimentaires </a:t>
            </a:r>
            <a:r>
              <a:rPr lang="fr-CA" sz="800" dirty="0" smtClean="0">
                <a:latin typeface="Arial" panose="020B0604020202020204" pitchFamily="34" charset="0"/>
                <a:cs typeface="Arial" panose="020B0604020202020204" pitchFamily="34" charset="0"/>
              </a:rPr>
              <a:t>à 1 712 </a:t>
            </a:r>
            <a:r>
              <a:rPr lang="fr-CA" sz="800" dirty="0">
                <a:latin typeface="Arial" panose="020B0604020202020204" pitchFamily="34" charset="0"/>
                <a:cs typeface="Arial" panose="020B0604020202020204" pitchFamily="34" charset="0"/>
              </a:rPr>
              <a:t>ménages </a:t>
            </a:r>
            <a:r>
              <a:rPr lang="fr-CA" sz="800" dirty="0" smtClean="0">
                <a:latin typeface="Arial" panose="020B0604020202020204" pitchFamily="34" charset="0"/>
                <a:cs typeface="Arial" panose="020B0604020202020204" pitchFamily="34" charset="0"/>
              </a:rPr>
              <a:t>vulnérables de </a:t>
            </a:r>
            <a:r>
              <a:rPr lang="fr-CA" sz="800" dirty="0">
                <a:latin typeface="Arial" panose="020B0604020202020204" pitchFamily="34" charset="0"/>
                <a:cs typeface="Arial" panose="020B0604020202020204" pitchFamily="34" charset="0"/>
              </a:rPr>
              <a:t>la sous-province du </a:t>
            </a:r>
            <a:r>
              <a:rPr lang="fr-CA" sz="800" dirty="0" err="1" smtClean="0">
                <a:latin typeface="Arial" panose="020B0604020202020204" pitchFamily="34" charset="0"/>
                <a:cs typeface="Arial" panose="020B0604020202020204" pitchFamily="34" charset="0"/>
              </a:rPr>
              <a:t>Gazi</a:t>
            </a:r>
            <a:r>
              <a:rPr lang="fr-CA" sz="800" dirty="0" smtClean="0">
                <a:latin typeface="Arial" panose="020B0604020202020204" pitchFamily="34" charset="0"/>
                <a:cs typeface="Arial" panose="020B0604020202020204" pitchFamily="34" charset="0"/>
              </a:rPr>
              <a:t> </a:t>
            </a:r>
            <a:r>
              <a:rPr lang="fr-CA" sz="800" dirty="0">
                <a:latin typeface="Arial" panose="020B0604020202020204" pitchFamily="34" charset="0"/>
                <a:cs typeface="Arial" panose="020B0604020202020204" pitchFamily="34" charset="0"/>
              </a:rPr>
              <a:t>est suspendue </a:t>
            </a:r>
            <a:r>
              <a:rPr lang="fr-CA" sz="800" dirty="0" smtClean="0">
                <a:latin typeface="Arial" panose="020B0604020202020204" pitchFamily="34" charset="0"/>
                <a:cs typeface="Arial" panose="020B0604020202020204" pitchFamily="34" charset="0"/>
              </a:rPr>
              <a:t>depuis </a:t>
            </a:r>
            <a:r>
              <a:rPr lang="fr-CA" sz="800" dirty="0">
                <a:latin typeface="Arial" panose="020B0604020202020204" pitchFamily="34" charset="0"/>
                <a:cs typeface="Arial" panose="020B0604020202020204" pitchFamily="34" charset="0"/>
              </a:rPr>
              <a:t>fin juin. Le </a:t>
            </a:r>
            <a:r>
              <a:rPr lang="fr-CA" sz="800" dirty="0" smtClean="0">
                <a:latin typeface="Arial" panose="020B0604020202020204" pitchFamily="34" charset="0"/>
                <a:cs typeface="Arial" panose="020B0604020202020204" pitchFamily="34" charset="0"/>
              </a:rPr>
              <a:t>Cluster Logistique </a:t>
            </a:r>
            <a:r>
              <a:rPr lang="fr-CA" sz="800" dirty="0">
                <a:latin typeface="Arial" panose="020B0604020202020204" pitchFamily="34" charset="0"/>
                <a:cs typeface="Arial" panose="020B0604020202020204" pitchFamily="34" charset="0"/>
              </a:rPr>
              <a:t>dirige une initiative de mobilisation des ressources afin d’améliorer l’accès </a:t>
            </a:r>
            <a:r>
              <a:rPr lang="fr-CA" sz="800" dirty="0" smtClean="0">
                <a:latin typeface="Arial" panose="020B0604020202020204" pitchFamily="34" charset="0"/>
                <a:cs typeface="Arial" panose="020B0604020202020204" pitchFamily="34" charset="0"/>
              </a:rPr>
              <a:t>routier. </a:t>
            </a:r>
            <a:endParaRPr lang="fr-CA" sz="700" dirty="0" smtClean="0">
              <a:solidFill>
                <a:prstClr val="black"/>
              </a:solidFill>
              <a:latin typeface="Arial"/>
            </a:endParaRPr>
          </a:p>
          <a:p>
            <a:pPr lvl="0" algn="just"/>
            <a:endParaRPr lang="fr-CA" sz="1000" dirty="0" smtClean="0">
              <a:solidFill>
                <a:prstClr val="black"/>
              </a:solidFill>
              <a:latin typeface="Arial"/>
            </a:endParaRPr>
          </a:p>
          <a:p>
            <a:pPr lvl="0" algn="just"/>
            <a:endParaRPr lang="fr-CA" sz="800" dirty="0" smtClean="0">
              <a:latin typeface="Arial" panose="020B0604020202020204" pitchFamily="34" charset="0"/>
              <a:cs typeface="Arial" panose="020B0604020202020204" pitchFamily="34" charset="0"/>
            </a:endParaRPr>
          </a:p>
          <a:p>
            <a:pPr lvl="0" algn="just"/>
            <a:endParaRPr lang="fr-CA" sz="800" dirty="0" smtClean="0">
              <a:latin typeface="Arial" panose="020B0604020202020204" pitchFamily="34" charset="0"/>
              <a:cs typeface="Arial" panose="020B0604020202020204" pitchFamily="34" charset="0"/>
            </a:endParaRPr>
          </a:p>
          <a:p>
            <a:pPr lvl="0" algn="just"/>
            <a:endParaRPr lang="fr-CA" sz="800" dirty="0" smtClean="0">
              <a:latin typeface="Arial" panose="020B0604020202020204" pitchFamily="34" charset="0"/>
              <a:cs typeface="Arial" panose="020B0604020202020204" pitchFamily="34" charset="0"/>
            </a:endParaRPr>
          </a:p>
          <a:p>
            <a:pPr lvl="0" algn="just"/>
            <a:r>
              <a:rPr lang="fr-CA" sz="800" dirty="0" smtClean="0">
                <a:latin typeface="Arial" panose="020B0604020202020204" pitchFamily="34" charset="0"/>
                <a:cs typeface="Arial" panose="020B0604020202020204" pitchFamily="34" charset="0"/>
              </a:rPr>
              <a:t>Les </a:t>
            </a:r>
            <a:r>
              <a:rPr lang="fr-CA" sz="800" dirty="0">
                <a:latin typeface="Arial" panose="020B0604020202020204" pitchFamily="34" charset="0"/>
                <a:cs typeface="Arial" panose="020B0604020202020204" pitchFamily="34" charset="0"/>
              </a:rPr>
              <a:t>acteurs humanitaires ont repris leurs opérations dans la zone de </a:t>
            </a:r>
            <a:r>
              <a:rPr lang="fr-CA" sz="800" dirty="0" err="1">
                <a:latin typeface="Arial" panose="020B0604020202020204" pitchFamily="34" charset="0"/>
                <a:cs typeface="Arial" panose="020B0604020202020204" pitchFamily="34" charset="0"/>
              </a:rPr>
              <a:t>Kabo</a:t>
            </a:r>
            <a:r>
              <a:rPr lang="fr-CA" sz="800" dirty="0">
                <a:latin typeface="Arial" panose="020B0604020202020204" pitchFamily="34" charset="0"/>
                <a:cs typeface="Arial" panose="020B0604020202020204" pitchFamily="34" charset="0"/>
              </a:rPr>
              <a:t>-Moyenne, proche de la frontière tchadienne. La distribution en biens alimentaire est effectuée auprès de plus de </a:t>
            </a:r>
            <a:r>
              <a:rPr lang="fr-CA" sz="800" dirty="0" smtClean="0">
                <a:latin typeface="Arial" panose="020B0604020202020204" pitchFamily="34" charset="0"/>
                <a:cs typeface="Arial" panose="020B0604020202020204" pitchFamily="34" charset="0"/>
              </a:rPr>
              <a:t>5 000 </a:t>
            </a:r>
            <a:r>
              <a:rPr lang="fr-CA" sz="800" dirty="0">
                <a:latin typeface="Arial" panose="020B0604020202020204" pitchFamily="34" charset="0"/>
                <a:cs typeface="Arial" panose="020B0604020202020204" pitchFamily="34" charset="0"/>
              </a:rPr>
              <a:t>PDI dans le site de réfugiés Cité de la Paix et ceux vivant dans les communautés hôtes à Moyenne Sido. Depuis avril, l’accès humanitaire à cette zone avait été limité suite à une attaque sur une organisation humanitaire.</a:t>
            </a:r>
            <a:endParaRPr lang="fr-CA" sz="800" dirty="0" smtClean="0">
              <a:solidFill>
                <a:prstClr val="black"/>
              </a:solidFill>
              <a:latin typeface="Arial"/>
            </a:endParaRPr>
          </a:p>
          <a:p>
            <a:pPr lvl="0" algn="just"/>
            <a:endParaRPr lang="fr-CA" sz="800" dirty="0" smtClean="0">
              <a:solidFill>
                <a:prstClr val="black"/>
              </a:solidFill>
              <a:latin typeface="Arial"/>
            </a:endParaRPr>
          </a:p>
          <a:p>
            <a:pPr algn="just"/>
            <a:r>
              <a:rPr lang="fr-CA" sz="1000" dirty="0" smtClean="0">
                <a:solidFill>
                  <a:prstClr val="black"/>
                </a:solidFill>
                <a:latin typeface="Arial"/>
              </a:rPr>
              <a:t>CABO VERDE</a:t>
            </a:r>
            <a:endParaRPr lang="fr-FR" sz="500" dirty="0">
              <a:latin typeface="Arial" panose="020B0604020202020204" pitchFamily="34" charset="0"/>
              <a:cs typeface="Arial" panose="020B0604020202020204" pitchFamily="34" charset="0"/>
            </a:endParaRPr>
          </a:p>
          <a:p>
            <a:pPr lvl="0" algn="just"/>
            <a:endParaRPr lang="fr-CA" sz="1000" dirty="0">
              <a:solidFill>
                <a:prstClr val="black"/>
              </a:solidFill>
              <a:latin typeface="Arial"/>
            </a:endParaRPr>
          </a:p>
          <a:p>
            <a:pPr lvl="0" algn="just"/>
            <a:endParaRPr lang="fr-CA" sz="800" dirty="0" smtClean="0">
              <a:latin typeface="Arial" panose="020B0604020202020204" pitchFamily="34" charset="0"/>
              <a:cs typeface="Arial" panose="020B0604020202020204" pitchFamily="34" charset="0"/>
            </a:endParaRPr>
          </a:p>
          <a:p>
            <a:pPr lvl="0" algn="just"/>
            <a:endParaRPr lang="fr-CA" sz="800" dirty="0">
              <a:latin typeface="Arial" panose="020B0604020202020204" pitchFamily="34" charset="0"/>
              <a:cs typeface="Arial" panose="020B0604020202020204" pitchFamily="34" charset="0"/>
            </a:endParaRPr>
          </a:p>
          <a:p>
            <a:pPr lvl="0"/>
            <a:endParaRPr lang="fr-CA" sz="800" dirty="0" smtClean="0">
              <a:latin typeface="Arial" panose="020B0604020202020204" pitchFamily="34" charset="0"/>
              <a:cs typeface="Arial" panose="020B0604020202020204" pitchFamily="34" charset="0"/>
            </a:endParaRPr>
          </a:p>
          <a:p>
            <a:pPr lvl="0"/>
            <a:r>
              <a:rPr lang="fr-CA" sz="800" dirty="0" smtClean="0">
                <a:latin typeface="Arial" panose="020B0604020202020204" pitchFamily="34" charset="0"/>
                <a:cs typeface="Arial" panose="020B0604020202020204" pitchFamily="34" charset="0"/>
              </a:rPr>
              <a:t>L'île </a:t>
            </a:r>
            <a:r>
              <a:rPr lang="fr-CA" sz="800" dirty="0">
                <a:latin typeface="Arial" panose="020B0604020202020204" pitchFamily="34" charset="0"/>
                <a:cs typeface="Arial" panose="020B0604020202020204" pitchFamily="34" charset="0"/>
              </a:rPr>
              <a:t>de Brava a connu des </a:t>
            </a:r>
            <a:r>
              <a:rPr lang="fr-CA" sz="800" dirty="0" smtClean="0">
                <a:latin typeface="Arial" panose="020B0604020202020204" pitchFamily="34" charset="0"/>
                <a:cs typeface="Arial" panose="020B0604020202020204" pitchFamily="34" charset="0"/>
              </a:rPr>
              <a:t>secousses fortes </a:t>
            </a:r>
            <a:r>
              <a:rPr lang="fr-CA" sz="800" dirty="0">
                <a:latin typeface="Arial" panose="020B0604020202020204" pitchFamily="34" charset="0"/>
                <a:cs typeface="Arial" panose="020B0604020202020204" pitchFamily="34" charset="0"/>
              </a:rPr>
              <a:t>et </a:t>
            </a:r>
            <a:r>
              <a:rPr lang="fr-CA" sz="800" dirty="0" smtClean="0">
                <a:latin typeface="Arial" panose="020B0604020202020204" pitchFamily="34" charset="0"/>
                <a:cs typeface="Arial" panose="020B0604020202020204" pitchFamily="34" charset="0"/>
              </a:rPr>
              <a:t>réguli</a:t>
            </a:r>
            <a:r>
              <a:rPr lang="fr-CA" sz="800" dirty="0">
                <a:latin typeface="Arial" panose="020B0604020202020204" pitchFamily="34" charset="0"/>
                <a:cs typeface="Arial" panose="020B0604020202020204" pitchFamily="34" charset="0"/>
              </a:rPr>
              <a:t>è</a:t>
            </a:r>
            <a:r>
              <a:rPr lang="fr-CA" sz="800" dirty="0" smtClean="0">
                <a:latin typeface="Arial" panose="020B0604020202020204" pitchFamily="34" charset="0"/>
                <a:cs typeface="Arial" panose="020B0604020202020204" pitchFamily="34" charset="0"/>
              </a:rPr>
              <a:t>res </a:t>
            </a:r>
            <a:r>
              <a:rPr lang="fr-CA" sz="800" dirty="0">
                <a:latin typeface="Arial" panose="020B0604020202020204" pitchFamily="34" charset="0"/>
                <a:cs typeface="Arial" panose="020B0604020202020204" pitchFamily="34" charset="0"/>
              </a:rPr>
              <a:t>depuis le 1er a</a:t>
            </a:r>
            <a:r>
              <a:rPr lang="fr-CA" sz="800" dirty="0" smtClean="0">
                <a:latin typeface="Arial" panose="020B0604020202020204" pitchFamily="34" charset="0"/>
                <a:cs typeface="Arial" panose="020B0604020202020204" pitchFamily="34" charset="0"/>
              </a:rPr>
              <a:t>oût</a:t>
            </a:r>
            <a:r>
              <a:rPr lang="fr-CA" sz="800" dirty="0">
                <a:latin typeface="Arial" panose="020B0604020202020204" pitchFamily="34" charset="0"/>
                <a:cs typeface="Arial" panose="020B0604020202020204" pitchFamily="34" charset="0"/>
              </a:rPr>
              <a:t>. Le plan </a:t>
            </a:r>
            <a:r>
              <a:rPr lang="fr-CA" sz="800" dirty="0" smtClean="0">
                <a:latin typeface="Arial" panose="020B0604020202020204" pitchFamily="34" charset="0"/>
                <a:cs typeface="Arial" panose="020B0604020202020204" pitchFamily="34" charset="0"/>
              </a:rPr>
              <a:t>de contingence </a:t>
            </a:r>
            <a:r>
              <a:rPr lang="fr-CA" sz="800" dirty="0">
                <a:latin typeface="Arial" panose="020B0604020202020204" pitchFamily="34" charset="0"/>
                <a:cs typeface="Arial" panose="020B0604020202020204" pitchFamily="34" charset="0"/>
              </a:rPr>
              <a:t>municipal </a:t>
            </a:r>
            <a:r>
              <a:rPr lang="fr-CA" sz="800" dirty="0" smtClean="0">
                <a:latin typeface="Arial" panose="020B0604020202020204" pitchFamily="34" charset="0"/>
                <a:cs typeface="Arial" panose="020B0604020202020204" pitchFamily="34" charset="0"/>
              </a:rPr>
              <a:t>a été </a:t>
            </a:r>
            <a:r>
              <a:rPr lang="fr-CA" sz="800" dirty="0">
                <a:latin typeface="Arial" panose="020B0604020202020204" pitchFamily="34" charset="0"/>
                <a:cs typeface="Arial" panose="020B0604020202020204" pitchFamily="34" charset="0"/>
              </a:rPr>
              <a:t>mis en </a:t>
            </a:r>
            <a:r>
              <a:rPr lang="fr-CA" sz="800" dirty="0" smtClean="0">
                <a:latin typeface="Arial" panose="020B0604020202020204" pitchFamily="34" charset="0"/>
                <a:cs typeface="Arial" panose="020B0604020202020204" pitchFamily="34" charset="0"/>
              </a:rPr>
              <a:t>œuvre </a:t>
            </a:r>
            <a:r>
              <a:rPr lang="fr-CA" sz="800" dirty="0">
                <a:latin typeface="Arial" panose="020B0604020202020204" pitchFamily="34" charset="0"/>
                <a:cs typeface="Arial" panose="020B0604020202020204" pitchFamily="34" charset="0"/>
              </a:rPr>
              <a:t>et 300 personnes ont été préventivement évacuées de la région de l'épicentre </a:t>
            </a:r>
            <a:r>
              <a:rPr lang="fr-CA" sz="800" dirty="0" smtClean="0">
                <a:latin typeface="Arial" panose="020B0604020202020204" pitchFamily="34" charset="0"/>
                <a:cs typeface="Arial" panose="020B0604020202020204" pitchFamily="34" charset="0"/>
              </a:rPr>
              <a:t>(localités de </a:t>
            </a:r>
            <a:r>
              <a:rPr lang="fr-CA" sz="800" dirty="0" err="1" smtClean="0">
                <a:latin typeface="Arial" panose="020B0604020202020204" pitchFamily="34" charset="0"/>
                <a:cs typeface="Arial" panose="020B0604020202020204" pitchFamily="34" charset="0"/>
              </a:rPr>
              <a:t>Cova</a:t>
            </a:r>
            <a:r>
              <a:rPr lang="fr-CA" sz="800" dirty="0" smtClean="0">
                <a:latin typeface="Arial" panose="020B0604020202020204" pitchFamily="34" charset="0"/>
                <a:cs typeface="Arial" panose="020B0604020202020204" pitchFamily="34" charset="0"/>
              </a:rPr>
              <a:t> </a:t>
            </a:r>
            <a:r>
              <a:rPr lang="fr-CA" sz="800" dirty="0">
                <a:latin typeface="Arial" panose="020B0604020202020204" pitchFamily="34" charset="0"/>
                <a:cs typeface="Arial" panose="020B0604020202020204" pitchFamily="34" charset="0"/>
              </a:rPr>
              <a:t>Joana et </a:t>
            </a:r>
            <a:r>
              <a:rPr lang="fr-CA" sz="800" dirty="0" smtClean="0">
                <a:latin typeface="Arial" panose="020B0604020202020204" pitchFamily="34" charset="0"/>
                <a:cs typeface="Arial" panose="020B0604020202020204" pitchFamily="34" charset="0"/>
              </a:rPr>
              <a:t>Benfica) </a:t>
            </a:r>
            <a:r>
              <a:rPr lang="fr-CA" sz="800" dirty="0">
                <a:latin typeface="Arial" panose="020B0604020202020204" pitchFamily="34" charset="0"/>
                <a:cs typeface="Arial" panose="020B0604020202020204" pitchFamily="34" charset="0"/>
              </a:rPr>
              <a:t>à la ville de Nova Sintra. L'Institut national de météorologie et de </a:t>
            </a:r>
            <a:r>
              <a:rPr lang="fr-CA" sz="800" dirty="0" smtClean="0">
                <a:latin typeface="Arial" panose="020B0604020202020204" pitchFamily="34" charset="0"/>
                <a:cs typeface="Arial" panose="020B0604020202020204" pitchFamily="34" charset="0"/>
              </a:rPr>
              <a:t>géophysique évalue </a:t>
            </a:r>
            <a:r>
              <a:rPr lang="fr-CA" sz="800" dirty="0">
                <a:latin typeface="Arial" panose="020B0604020202020204" pitchFamily="34" charset="0"/>
                <a:cs typeface="Arial" panose="020B0604020202020204" pitchFamily="34" charset="0"/>
              </a:rPr>
              <a:t>le risque d'une </a:t>
            </a:r>
            <a:r>
              <a:rPr lang="fr-CA" sz="800" dirty="0" smtClean="0">
                <a:latin typeface="Arial" panose="020B0604020202020204" pitchFamily="34" charset="0"/>
                <a:cs typeface="Arial" panose="020B0604020202020204" pitchFamily="34" charset="0"/>
              </a:rPr>
              <a:t>véritable éruption, </a:t>
            </a:r>
            <a:r>
              <a:rPr lang="fr-CA" sz="800" dirty="0">
                <a:latin typeface="Arial" panose="020B0604020202020204" pitchFamily="34" charset="0"/>
                <a:cs typeface="Arial" panose="020B0604020202020204" pitchFamily="34" charset="0"/>
              </a:rPr>
              <a:t>tandis que les </a:t>
            </a:r>
            <a:r>
              <a:rPr lang="fr-CA" sz="800" dirty="0" smtClean="0">
                <a:latin typeface="Arial" panose="020B0604020202020204" pitchFamily="34" charset="0"/>
                <a:cs typeface="Arial" panose="020B0604020202020204" pitchFamily="34" charset="0"/>
              </a:rPr>
              <a:t>secousses </a:t>
            </a:r>
            <a:r>
              <a:rPr lang="fr-CA" sz="800" dirty="0">
                <a:latin typeface="Arial" panose="020B0604020202020204" pitchFamily="34" charset="0"/>
                <a:cs typeface="Arial" panose="020B0604020202020204" pitchFamily="34" charset="0"/>
              </a:rPr>
              <a:t>ont légèrement diminué en intensité et en fréquence. OCHA a déployé une équipe </a:t>
            </a:r>
            <a:r>
              <a:rPr lang="fr-CA" sz="800" dirty="0" smtClean="0">
                <a:latin typeface="Arial" panose="020B0604020202020204" pitchFamily="34" charset="0"/>
                <a:cs typeface="Arial" panose="020B0604020202020204" pitchFamily="34" charset="0"/>
              </a:rPr>
              <a:t>de coordination et d'évaluation des </a:t>
            </a:r>
            <a:r>
              <a:rPr lang="fr-CA" sz="800" dirty="0">
                <a:latin typeface="Arial" panose="020B0604020202020204" pitchFamily="34" charset="0"/>
                <a:cs typeface="Arial" panose="020B0604020202020204" pitchFamily="34" charset="0"/>
              </a:rPr>
              <a:t>catastrophes </a:t>
            </a:r>
            <a:r>
              <a:rPr lang="fr-CA" sz="800" dirty="0" smtClean="0">
                <a:latin typeface="Arial" panose="020B0604020202020204" pitchFamily="34" charset="0"/>
                <a:cs typeface="Arial" panose="020B0604020202020204" pitchFamily="34" charset="0"/>
              </a:rPr>
              <a:t>(</a:t>
            </a:r>
            <a:r>
              <a:rPr lang="fr-CA" sz="800" dirty="0">
                <a:latin typeface="Arial" panose="020B0604020202020204" pitchFamily="34" charset="0"/>
                <a:cs typeface="Arial" panose="020B0604020202020204" pitchFamily="34" charset="0"/>
              </a:rPr>
              <a:t>UNDAC) </a:t>
            </a:r>
            <a:r>
              <a:rPr lang="fr-CA" sz="800" dirty="0" smtClean="0">
                <a:latin typeface="Arial" panose="020B0604020202020204" pitchFamily="34" charset="0"/>
                <a:cs typeface="Arial" panose="020B0604020202020204" pitchFamily="34" charset="0"/>
              </a:rPr>
              <a:t>composée de 7 membres pour assister </a:t>
            </a:r>
            <a:r>
              <a:rPr lang="fr-CA" sz="800" dirty="0">
                <a:latin typeface="Arial" panose="020B0604020202020204" pitchFamily="34" charset="0"/>
                <a:cs typeface="Arial" panose="020B0604020202020204" pitchFamily="34" charset="0"/>
              </a:rPr>
              <a:t>le </a:t>
            </a:r>
            <a:r>
              <a:rPr lang="fr-CA" sz="800" dirty="0" smtClean="0">
                <a:latin typeface="Arial" panose="020B0604020202020204" pitchFamily="34" charset="0"/>
                <a:cs typeface="Arial" panose="020B0604020202020204" pitchFamily="34" charset="0"/>
              </a:rPr>
              <a:t>Gouvernement</a:t>
            </a:r>
            <a:r>
              <a:rPr lang="fr-CA" sz="800" dirty="0">
                <a:latin typeface="Arial" panose="020B0604020202020204" pitchFamily="34" charset="0"/>
                <a:cs typeface="Arial" panose="020B0604020202020204" pitchFamily="34" charset="0"/>
              </a:rPr>
              <a:t>, </a:t>
            </a:r>
            <a:r>
              <a:rPr lang="fr-CA" sz="800" dirty="0" smtClean="0">
                <a:latin typeface="Arial" panose="020B0604020202020204" pitchFamily="34" charset="0"/>
                <a:cs typeface="Arial" panose="020B0604020202020204" pitchFamily="34" charset="0"/>
              </a:rPr>
              <a:t>le Coordonnateur </a:t>
            </a:r>
            <a:r>
              <a:rPr lang="fr-CA" sz="800" dirty="0">
                <a:latin typeface="Arial" panose="020B0604020202020204" pitchFamily="34" charset="0"/>
                <a:cs typeface="Arial" panose="020B0604020202020204" pitchFamily="34" charset="0"/>
              </a:rPr>
              <a:t>résident et </a:t>
            </a:r>
            <a:r>
              <a:rPr lang="fr-CA" sz="800" dirty="0" smtClean="0">
                <a:latin typeface="Arial" panose="020B0604020202020204" pitchFamily="34" charset="0"/>
                <a:cs typeface="Arial" panose="020B0604020202020204" pitchFamily="34" charset="0"/>
              </a:rPr>
              <a:t>l’Équipe humanitaire </a:t>
            </a:r>
            <a:r>
              <a:rPr lang="fr-CA" sz="800" dirty="0">
                <a:latin typeface="Arial" panose="020B0604020202020204" pitchFamily="34" charset="0"/>
                <a:cs typeface="Arial" panose="020B0604020202020204" pitchFamily="34" charset="0"/>
              </a:rPr>
              <a:t>pays.</a:t>
            </a:r>
            <a:endParaRPr lang="fr-CA" sz="800" dirty="0">
              <a:latin typeface="Arial" panose="020B0604020202020204" pitchFamily="34" charset="0"/>
              <a:cs typeface="Arial" panose="020B0604020202020204" pitchFamily="34" charset="0"/>
            </a:endParaRPr>
          </a:p>
        </p:txBody>
      </p:sp>
      <p:cxnSp>
        <p:nvCxnSpPr>
          <p:cNvPr id="76" name="Connecteur droit 75"/>
          <p:cNvCxnSpPr/>
          <p:nvPr/>
        </p:nvCxnSpPr>
        <p:spPr>
          <a:xfrm flipV="1">
            <a:off x="238134" y="856466"/>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38769"/>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DÉMOCRATIQUE DU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347" name="ZoneTexte 346"/>
              <p:cNvSpPr txBox="1"/>
              <p:nvPr/>
            </p:nvSpPr>
            <p:spPr>
              <a:xfrm>
                <a:off x="5403637"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CAMEROUN</a:t>
                </a:r>
                <a:endParaRPr lang="en-US" dirty="0"/>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91521"/>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7" y="2410675"/>
                <a:ext cx="612393" cy="215444"/>
              </a:xfrm>
              <a:prstGeom prst="rect">
                <a:avLst/>
              </a:prstGeom>
              <a:noFill/>
            </p:spPr>
            <p:txBody>
              <a:bodyPr wrap="square" rtlCol="0">
                <a:spAutoFit/>
              </a:bodyPr>
              <a:lstStyle/>
              <a:p>
                <a:pPr algn="ctr"/>
                <a:r>
                  <a:rPr lang="fr-FR" sz="800" dirty="0">
                    <a:latin typeface="Bookman Old Style" panose="02050604050505020204" pitchFamily="18" charset="0"/>
                  </a:rPr>
                  <a:t>TCHAD</a:t>
                </a:r>
                <a:endParaRPr lang="en-US" sz="800" dirty="0">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33356" y="3308864"/>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BENIN</a:t>
                </a:r>
                <a:endParaRPr lang="en-US" sz="800" dirty="0">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2979863"/>
                <a:ext cx="6177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89" y="3211492"/>
                <a:ext cx="200650" cy="485503"/>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15444"/>
                </a:xfrm>
                <a:prstGeom prst="rect">
                  <a:avLst/>
                </a:prstGeom>
                <a:noFill/>
              </p:spPr>
              <p:txBody>
                <a:bodyPr wrap="square" rtlCol="0">
                  <a:spAutoFit/>
                </a:bodyPr>
                <a:lstStyle/>
                <a:p>
                  <a:pPr algn="ctr"/>
                  <a:r>
                    <a:rPr lang="fr-FR" sz="800" dirty="0">
                      <a:latin typeface="Bookman Old Style" panose="02050604050505020204" pitchFamily="18" charset="0"/>
                    </a:rPr>
                    <a:t>CABO VERDE</a:t>
                  </a:r>
                  <a:endParaRPr lang="en-US" sz="800" dirty="0">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ET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94901" cy="6681399"/>
          </a:xfrm>
          <a:prstGeom prst="rect">
            <a:avLst/>
          </a:prstGeom>
          <a:noFill/>
        </p:spPr>
        <p:txBody>
          <a:bodyPr wrap="square" lIns="0" tIns="49785" rIns="0" bIns="49785" rtlCol="0">
            <a:noAutofit/>
          </a:bodyPr>
          <a:lstStyle/>
          <a:p>
            <a:r>
              <a:rPr lang="en-GB" sz="1000" dirty="0" smtClean="0">
                <a:latin typeface="Arial"/>
              </a:rPr>
              <a:t>TCHAD</a:t>
            </a:r>
            <a:endParaRPr lang="en-GB" sz="1000" dirty="0" smtClean="0">
              <a:latin typeface="Arial"/>
            </a:endParaRP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fr-FR" sz="3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fr-FR" sz="200" dirty="0" smtClean="0">
              <a:latin typeface="Arial" panose="020B0604020202020204" pitchFamily="34" charset="0"/>
              <a:cs typeface="Arial" panose="020B0604020202020204" pitchFamily="34" charset="0"/>
            </a:endParaRPr>
          </a:p>
          <a:p>
            <a:endParaRPr lang="fr-CA" sz="800" dirty="0" smtClean="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Des représentants de la République centrafricaine (RCA), du </a:t>
            </a:r>
            <a:r>
              <a:rPr lang="fr-CA" sz="800" dirty="0">
                <a:latin typeface="Arial" panose="020B0604020202020204" pitchFamily="34" charset="0"/>
                <a:cs typeface="Arial" panose="020B0604020202020204" pitchFamily="34" charset="0"/>
              </a:rPr>
              <a:t>Tchad et </a:t>
            </a:r>
            <a:r>
              <a:rPr lang="fr-CA" sz="800" dirty="0" smtClean="0">
                <a:latin typeface="Arial" panose="020B0604020202020204" pitchFamily="34" charset="0"/>
                <a:cs typeface="Arial" panose="020B0604020202020204" pitchFamily="34" charset="0"/>
              </a:rPr>
              <a:t>du HCR qui se sont </a:t>
            </a:r>
            <a:r>
              <a:rPr lang="fr-CA" sz="800" dirty="0">
                <a:latin typeface="Arial" panose="020B0604020202020204" pitchFamily="34" charset="0"/>
                <a:cs typeface="Arial" panose="020B0604020202020204" pitchFamily="34" charset="0"/>
              </a:rPr>
              <a:t>réunis à Bangui les 1-2 </a:t>
            </a:r>
            <a:r>
              <a:rPr lang="fr-CA" sz="800" dirty="0" smtClean="0">
                <a:latin typeface="Arial" panose="020B0604020202020204" pitchFamily="34" charset="0"/>
                <a:cs typeface="Arial" panose="020B0604020202020204" pitchFamily="34" charset="0"/>
              </a:rPr>
              <a:t>août</a:t>
            </a:r>
            <a:r>
              <a:rPr lang="fr-CA" sz="800" dirty="0">
                <a:latin typeface="Arial" panose="020B0604020202020204" pitchFamily="34" charset="0"/>
                <a:cs typeface="Arial" panose="020B0604020202020204" pitchFamily="34" charset="0"/>
              </a:rPr>
              <a:t>, ont convenu de mettre en œuvre les conditions </a:t>
            </a:r>
            <a:r>
              <a:rPr lang="fr-CA" sz="800" dirty="0" smtClean="0">
                <a:latin typeface="Arial" panose="020B0604020202020204" pitchFamily="34" charset="0"/>
                <a:cs typeface="Arial" panose="020B0604020202020204" pitchFamily="34" charset="0"/>
              </a:rPr>
              <a:t>pré-requises </a:t>
            </a:r>
            <a:r>
              <a:rPr lang="fr-CA" sz="800" dirty="0">
                <a:latin typeface="Arial" panose="020B0604020202020204" pitchFamily="34" charset="0"/>
                <a:cs typeface="Arial" panose="020B0604020202020204" pitchFamily="34" charset="0"/>
              </a:rPr>
              <a:t>avant un accord tripartite pour le rapatriement volontaire de </a:t>
            </a:r>
            <a:r>
              <a:rPr lang="fr-CA" sz="800" dirty="0" smtClean="0">
                <a:latin typeface="Arial" panose="020B0604020202020204" pitchFamily="34" charset="0"/>
                <a:cs typeface="Arial" panose="020B0604020202020204" pitchFamily="34" charset="0"/>
              </a:rPr>
              <a:t>63 000 </a:t>
            </a:r>
            <a:r>
              <a:rPr lang="fr-CA" sz="800" dirty="0">
                <a:latin typeface="Arial" panose="020B0604020202020204" pitchFamily="34" charset="0"/>
                <a:cs typeface="Arial" panose="020B0604020202020204" pitchFamily="34" charset="0"/>
              </a:rPr>
              <a:t>réfugiés centrafricains vivant au Tchad. Ils ont décidé </a:t>
            </a:r>
            <a:r>
              <a:rPr lang="fr-CA" sz="800" dirty="0" smtClean="0">
                <a:latin typeface="Arial" panose="020B0604020202020204" pitchFamily="34" charset="0"/>
                <a:cs typeface="Arial" panose="020B0604020202020204" pitchFamily="34" charset="0"/>
              </a:rPr>
              <a:t>d'identifier </a:t>
            </a:r>
            <a:r>
              <a:rPr lang="fr-CA" sz="800" dirty="0">
                <a:latin typeface="Arial" panose="020B0604020202020204" pitchFamily="34" charset="0"/>
                <a:cs typeface="Arial" panose="020B0604020202020204" pitchFamily="34" charset="0"/>
              </a:rPr>
              <a:t>des couloirs </a:t>
            </a:r>
            <a:r>
              <a:rPr lang="fr-CA" sz="800" dirty="0" smtClean="0">
                <a:latin typeface="Arial" panose="020B0604020202020204" pitchFamily="34" charset="0"/>
                <a:cs typeface="Arial" panose="020B0604020202020204" pitchFamily="34" charset="0"/>
              </a:rPr>
              <a:t>humanitaires ouverts </a:t>
            </a:r>
            <a:r>
              <a:rPr lang="fr-CA" sz="800" dirty="0">
                <a:latin typeface="Arial" panose="020B0604020202020204" pitchFamily="34" charset="0"/>
                <a:cs typeface="Arial" panose="020B0604020202020204" pitchFamily="34" charset="0"/>
              </a:rPr>
              <a:t>et </a:t>
            </a:r>
            <a:r>
              <a:rPr lang="fr-CA" sz="800" dirty="0" smtClean="0">
                <a:latin typeface="Arial" panose="020B0604020202020204" pitchFamily="34" charset="0"/>
                <a:cs typeface="Arial" panose="020B0604020202020204" pitchFamily="34" charset="0"/>
              </a:rPr>
              <a:t>sûrs entre </a:t>
            </a:r>
            <a:r>
              <a:rPr lang="fr-CA" sz="800" dirty="0">
                <a:latin typeface="Arial" panose="020B0604020202020204" pitchFamily="34" charset="0"/>
                <a:cs typeface="Arial" panose="020B0604020202020204" pitchFamily="34" charset="0"/>
              </a:rPr>
              <a:t>le Tchad et la RCA et de renforcer le partage de l'information.</a:t>
            </a:r>
            <a:endParaRPr lang="fr-FR" sz="500" dirty="0" smtClean="0">
              <a:latin typeface="Arial" panose="020B0604020202020204" pitchFamily="34" charset="0"/>
              <a:cs typeface="Arial" panose="020B0604020202020204" pitchFamily="34" charset="0"/>
            </a:endParaRPr>
          </a:p>
          <a:p>
            <a:endParaRPr lang="en-GB" sz="1000" dirty="0" smtClean="0">
              <a:latin typeface="Arial"/>
            </a:endParaRPr>
          </a:p>
          <a:p>
            <a:pPr lvl="0"/>
            <a:r>
              <a:rPr lang="en-GB" sz="1000" dirty="0" smtClean="0">
                <a:solidFill>
                  <a:prstClr val="black"/>
                </a:solidFill>
                <a:latin typeface="Arial"/>
              </a:rPr>
              <a:t>NIGER</a:t>
            </a:r>
            <a:endParaRPr lang="en-GB" sz="1000" dirty="0" smtClean="0">
              <a:solidFill>
                <a:prstClr val="black"/>
              </a:solidFill>
              <a:latin typeface="Arial"/>
            </a:endParaRPr>
          </a:p>
          <a:p>
            <a:pPr lvl="0"/>
            <a:endParaRPr lang="en-GB" sz="1000" dirty="0">
              <a:solidFill>
                <a:prstClr val="black"/>
              </a:solidFill>
              <a:latin typeface="Arial"/>
            </a:endParaRPr>
          </a:p>
          <a:p>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500" dirty="0" smtClean="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L'Autorité </a:t>
            </a:r>
            <a:r>
              <a:rPr lang="fr-CA" sz="800" dirty="0">
                <a:latin typeface="Arial" panose="020B0604020202020204" pitchFamily="34" charset="0"/>
                <a:cs typeface="Arial" panose="020B0604020202020204" pitchFamily="34" charset="0"/>
              </a:rPr>
              <a:t>du Bassin du Niger a publié le 5 aout  une alerte sur le risque d'inondation au Bénin, au Nigeria et au Niger. La rivière </a:t>
            </a:r>
            <a:r>
              <a:rPr lang="fr-CA" sz="800" dirty="0" err="1">
                <a:latin typeface="Arial" panose="020B0604020202020204" pitchFamily="34" charset="0"/>
                <a:cs typeface="Arial" panose="020B0604020202020204" pitchFamily="34" charset="0"/>
              </a:rPr>
              <a:t>Gorouol</a:t>
            </a:r>
            <a:r>
              <a:rPr lang="fr-CA" sz="800" dirty="0">
                <a:latin typeface="Arial" panose="020B0604020202020204" pitchFamily="34" charset="0"/>
                <a:cs typeface="Arial" panose="020B0604020202020204" pitchFamily="34" charset="0"/>
              </a:rPr>
              <a:t>, un affluent du fleuve Niger au Niger, aurait atteint un niveau jamais vu depuis 1957. Si la tendance des cours d’eau se maintient, des inondations sont à prévoir avec la montée des eaux à Niamey susceptible de se propager en aval vers </a:t>
            </a:r>
            <a:r>
              <a:rPr lang="fr-CA" sz="800" dirty="0" err="1">
                <a:latin typeface="Arial" panose="020B0604020202020204" pitchFamily="34" charset="0"/>
                <a:cs typeface="Arial" panose="020B0604020202020204" pitchFamily="34" charset="0"/>
              </a:rPr>
              <a:t>Malanville</a:t>
            </a:r>
            <a:r>
              <a:rPr lang="fr-CA" sz="800" dirty="0">
                <a:latin typeface="Arial" panose="020B0604020202020204" pitchFamily="34" charset="0"/>
                <a:cs typeface="Arial" panose="020B0604020202020204" pitchFamily="34" charset="0"/>
              </a:rPr>
              <a:t> au Bénin et au Nigeria</a:t>
            </a:r>
            <a:r>
              <a:rPr lang="fr-CA" sz="800" dirty="0" smtClean="0">
                <a:latin typeface="Arial" panose="020B0604020202020204" pitchFamily="34" charset="0"/>
                <a:cs typeface="Arial" panose="020B0604020202020204" pitchFamily="34" charset="0"/>
              </a:rPr>
              <a:t>.</a:t>
            </a:r>
          </a:p>
          <a:p>
            <a:endParaRPr lang="fr-CA" sz="800" dirty="0">
              <a:latin typeface="Arial" panose="020B0604020202020204" pitchFamily="34" charset="0"/>
              <a:cs typeface="Arial" panose="020B0604020202020204" pitchFamily="34" charset="0"/>
            </a:endParaRPr>
          </a:p>
          <a:p>
            <a:pPr lvl="0"/>
            <a:r>
              <a:rPr lang="en-GB" sz="1000" dirty="0" smtClean="0">
                <a:solidFill>
                  <a:prstClr val="black"/>
                </a:solidFill>
                <a:latin typeface="Arial"/>
              </a:rPr>
              <a:t>NIGERIA</a:t>
            </a:r>
            <a:endParaRPr lang="en-GB" sz="1000" dirty="0">
              <a:solidFill>
                <a:prstClr val="black"/>
              </a:solidFill>
              <a:latin typeface="Arial"/>
            </a:endParaRPr>
          </a:p>
          <a:p>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fr-CA" sz="600" dirty="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Les </a:t>
            </a:r>
            <a:r>
              <a:rPr lang="fr-CA" sz="800" dirty="0">
                <a:latin typeface="Arial" panose="020B0604020202020204" pitchFamily="34" charset="0"/>
                <a:cs typeface="Arial" panose="020B0604020202020204" pitchFamily="34" charset="0"/>
              </a:rPr>
              <a:t>rapports préliminaires d'une mission d'évaluation appuyée par la FAO et le PAM indiquent </a:t>
            </a:r>
            <a:r>
              <a:rPr lang="fr-CA" sz="800" dirty="0" smtClean="0">
                <a:latin typeface="Arial" panose="020B0604020202020204" pitchFamily="34" charset="0"/>
                <a:cs typeface="Arial" panose="020B0604020202020204" pitchFamily="34" charset="0"/>
              </a:rPr>
              <a:t>une grave crise alimentaire dans </a:t>
            </a:r>
            <a:r>
              <a:rPr lang="fr-CA" sz="800" dirty="0">
                <a:latin typeface="Arial" panose="020B0604020202020204" pitchFamily="34" charset="0"/>
                <a:cs typeface="Arial" panose="020B0604020202020204" pitchFamily="34" charset="0"/>
              </a:rPr>
              <a:t>les communautés se trouvant dans les </a:t>
            </a:r>
            <a:r>
              <a:rPr lang="fr-CA" sz="800" dirty="0" smtClean="0">
                <a:latin typeface="Arial" panose="020B0604020202020204" pitchFamily="34" charset="0"/>
                <a:cs typeface="Arial" panose="020B0604020202020204" pitchFamily="34" charset="0"/>
              </a:rPr>
              <a:t>zones de gouvernement local </a:t>
            </a:r>
            <a:r>
              <a:rPr lang="fr-CA" sz="800" dirty="0">
                <a:latin typeface="Arial" panose="020B0604020202020204" pitchFamily="34" charset="0"/>
                <a:cs typeface="Arial" panose="020B0604020202020204" pitchFamily="34" charset="0"/>
              </a:rPr>
              <a:t>de </a:t>
            </a:r>
            <a:r>
              <a:rPr lang="fr-CA" sz="800" dirty="0" err="1">
                <a:latin typeface="Arial" panose="020B0604020202020204" pitchFamily="34" charset="0"/>
                <a:cs typeface="Arial" panose="020B0604020202020204" pitchFamily="34" charset="0"/>
              </a:rPr>
              <a:t>Gujba</a:t>
            </a:r>
            <a:r>
              <a:rPr lang="fr-CA" sz="800" dirty="0">
                <a:latin typeface="Arial" panose="020B0604020202020204" pitchFamily="34" charset="0"/>
                <a:cs typeface="Arial" panose="020B0604020202020204" pitchFamily="34" charset="0"/>
              </a:rPr>
              <a:t> et </a:t>
            </a:r>
            <a:r>
              <a:rPr lang="fr-CA" sz="800" dirty="0" err="1">
                <a:latin typeface="Arial" panose="020B0604020202020204" pitchFamily="34" charset="0"/>
                <a:cs typeface="Arial" panose="020B0604020202020204" pitchFamily="34" charset="0"/>
              </a:rPr>
              <a:t>Gulani</a:t>
            </a:r>
            <a:r>
              <a:rPr lang="fr-CA" sz="800" dirty="0">
                <a:latin typeface="Arial" panose="020B0604020202020204" pitchFamily="34" charset="0"/>
                <a:cs typeface="Arial" panose="020B0604020202020204" pitchFamily="34" charset="0"/>
              </a:rPr>
              <a:t> dans l'État de </a:t>
            </a:r>
            <a:r>
              <a:rPr lang="fr-CA" sz="800" dirty="0" err="1">
                <a:latin typeface="Arial" panose="020B0604020202020204" pitchFamily="34" charset="0"/>
                <a:cs typeface="Arial" panose="020B0604020202020204" pitchFamily="34" charset="0"/>
              </a:rPr>
              <a:t>Yobe</a:t>
            </a:r>
            <a:r>
              <a:rPr lang="fr-CA" sz="800" dirty="0">
                <a:latin typeface="Arial" panose="020B0604020202020204" pitchFamily="34" charset="0"/>
                <a:cs typeface="Arial" panose="020B0604020202020204" pitchFamily="34" charset="0"/>
              </a:rPr>
              <a:t>, où les personnes déplacées ont procédé à des retours spontanés. La mission d’évaluation a signalé que la plupart des personnes déplacées ne sont jamais retournées auprès de leurs communautés ou dans leurs foyers d'origine, mais se sont plutôt déplacés vers des communautés voisines considérées relativement sûres et propices à une meilleure survie.</a:t>
            </a:r>
            <a:endParaRPr lang="fr-FR" sz="800" dirty="0">
              <a:latin typeface="Arial" panose="020B0604020202020204" pitchFamily="34" charset="0"/>
              <a:cs typeface="Arial" panose="020B0604020202020204" pitchFamily="34" charset="0"/>
            </a:endParaRPr>
          </a:p>
        </p:txBody>
      </p:sp>
      <p:grpSp>
        <p:nvGrpSpPr>
          <p:cNvPr id="7" name="Groupe 6"/>
          <p:cNvGrpSpPr/>
          <p:nvPr/>
        </p:nvGrpSpPr>
        <p:grpSpPr>
          <a:xfrm>
            <a:off x="6182535" y="5515322"/>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Catastrophe </a:t>
              </a:r>
              <a:r>
                <a:rPr lang="en-GB" sz="800" dirty="0" err="1" smtClean="0">
                  <a:latin typeface="Arial" panose="020B0604020202020204" pitchFamily="34" charset="0"/>
                  <a:cs typeface="Arial" panose="020B0604020202020204" pitchFamily="34" charset="0"/>
                </a:rPr>
                <a:t>naturelle</a:t>
              </a:r>
              <a:r>
                <a:rPr lang="en-GB" sz="800" dirty="0" smtClean="0">
                  <a:latin typeface="Arial" panose="020B0604020202020204" pitchFamily="34" charset="0"/>
                  <a:cs typeface="Arial" panose="020B0604020202020204" pitchFamily="34" charset="0"/>
                </a:rPr>
                <a:t> </a:t>
              </a: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Epidémie</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Conflit</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Autre</a:t>
              </a:r>
              <a:r>
                <a:rPr lang="en-GB" sz="800" dirty="0" smtClean="0">
                  <a:latin typeface="Arial" panose="020B0604020202020204" pitchFamily="34" charset="0"/>
                  <a:cs typeface="Arial" panose="020B0604020202020204" pitchFamily="34" charset="0"/>
                </a:rPr>
                <a:t> </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14154" y="83610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617258" y="835821"/>
            <a:ext cx="2274594" cy="461665"/>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DISCUSSIONS </a:t>
            </a:r>
            <a:r>
              <a:rPr lang="fr-CA" sz="800" i="1" dirty="0" smtClean="0">
                <a:solidFill>
                  <a:srgbClr val="026CB6"/>
                </a:solidFill>
                <a:latin typeface="Arial" panose="020B0604020202020204" pitchFamily="34" charset="0"/>
                <a:cs typeface="Arial" panose="020B0604020202020204" pitchFamily="34" charset="0"/>
              </a:rPr>
              <a:t>EN COURS POUR </a:t>
            </a:r>
            <a:r>
              <a:rPr lang="fr-CA" sz="800" i="1" dirty="0">
                <a:solidFill>
                  <a:srgbClr val="026CB6"/>
                </a:solidFill>
                <a:latin typeface="Arial" panose="020B0604020202020204" pitchFamily="34" charset="0"/>
                <a:cs typeface="Arial" panose="020B0604020202020204" pitchFamily="34" charset="0"/>
              </a:rPr>
              <a:t>LE RAPATRIEMENT VOLONTAIRE DE </a:t>
            </a:r>
            <a:r>
              <a:rPr lang="fr-CA" sz="800" i="1" dirty="0" smtClean="0">
                <a:solidFill>
                  <a:srgbClr val="026CB6"/>
                </a:solidFill>
                <a:latin typeface="Arial" panose="020B0604020202020204" pitchFamily="34" charset="0"/>
                <a:cs typeface="Arial" panose="020B0604020202020204" pitchFamily="34" charset="0"/>
              </a:rPr>
              <a:t/>
            </a:r>
            <a:br>
              <a:rPr lang="fr-CA" sz="800" i="1" dirty="0" smtClean="0">
                <a:solidFill>
                  <a:srgbClr val="026CB6"/>
                </a:solidFill>
                <a:latin typeface="Arial" panose="020B0604020202020204" pitchFamily="34" charset="0"/>
                <a:cs typeface="Arial" panose="020B0604020202020204" pitchFamily="34" charset="0"/>
              </a:rPr>
            </a:br>
            <a:r>
              <a:rPr lang="fr-CA" sz="800" i="1" dirty="0" smtClean="0">
                <a:solidFill>
                  <a:srgbClr val="026CB6"/>
                </a:solidFill>
                <a:latin typeface="Arial" panose="020B0604020202020204" pitchFamily="34" charset="0"/>
                <a:cs typeface="Arial" panose="020B0604020202020204" pitchFamily="34" charset="0"/>
              </a:rPr>
              <a:t>63 000 RÉFUGIÉS CENTRAFRICAINS</a:t>
            </a:r>
            <a:endParaRPr lang="fr-FR" sz="800" i="1" dirty="0" smtClean="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414348" y="4666035"/>
            <a:ext cx="2223401" cy="461665"/>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EVACUATION PRÉVENTIVE DE 300 PERSONNES SUITE À </a:t>
            </a:r>
            <a:br>
              <a:rPr lang="fr-FR" sz="800" i="1" dirty="0" smtClean="0">
                <a:solidFill>
                  <a:srgbClr val="026CB6"/>
                </a:solidFill>
                <a:latin typeface="Arial" panose="020B0604020202020204" pitchFamily="34" charset="0"/>
                <a:cs typeface="Arial" panose="020B0604020202020204" pitchFamily="34" charset="0"/>
              </a:rPr>
            </a:br>
            <a:r>
              <a:rPr lang="fr-FR" sz="800" i="1" dirty="0" smtClean="0">
                <a:solidFill>
                  <a:srgbClr val="026CB6"/>
                </a:solidFill>
                <a:latin typeface="Arial" panose="020B0604020202020204" pitchFamily="34" charset="0"/>
                <a:cs typeface="Arial" panose="020B0604020202020204" pitchFamily="34" charset="0"/>
              </a:rPr>
              <a:t>DES SECOUSSES</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892692" y="263321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06" name="Connecteur droit 76"/>
          <p:cNvCxnSpPr/>
          <p:nvPr/>
        </p:nvCxnSpPr>
        <p:spPr>
          <a:xfrm flipV="1">
            <a:off x="239614" y="4635927"/>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220" name="Group 219"/>
          <p:cNvGrpSpPr/>
          <p:nvPr/>
        </p:nvGrpSpPr>
        <p:grpSpPr>
          <a:xfrm>
            <a:off x="5175795" y="2975961"/>
            <a:ext cx="233554" cy="352889"/>
            <a:chOff x="5678893" y="1514475"/>
            <a:chExt cx="233554" cy="352889"/>
          </a:xfrm>
        </p:grpSpPr>
        <p:pic>
          <p:nvPicPr>
            <p:cNvPr id="221" name="Image 377"/>
            <p:cNvPicPr>
              <a:picLocks noChangeAspect="1"/>
            </p:cNvPicPr>
            <p:nvPr/>
          </p:nvPicPr>
          <p:blipFill>
            <a:blip r:embed="rId12"/>
            <a:stretch>
              <a:fillRect/>
            </a:stretch>
          </p:blipFill>
          <p:spPr>
            <a:xfrm>
              <a:off x="5687447" y="1541114"/>
              <a:ext cx="225000" cy="326250"/>
            </a:xfrm>
            <a:prstGeom prst="rect">
              <a:avLst/>
            </a:prstGeom>
          </p:spPr>
        </p:pic>
        <p:pic>
          <p:nvPicPr>
            <p:cNvPr id="222" name="Image 16"/>
            <p:cNvPicPr>
              <a:picLocks noChangeAspect="1"/>
            </p:cNvPicPr>
            <p:nvPr/>
          </p:nvPicPr>
          <p:blipFill>
            <a:blip r:embed="rId13"/>
            <a:stretch>
              <a:fillRect/>
            </a:stretch>
          </p:blipFill>
          <p:spPr>
            <a:xfrm>
              <a:off x="5678893" y="1514475"/>
              <a:ext cx="208800" cy="208800"/>
            </a:xfrm>
            <a:prstGeom prst="rect">
              <a:avLst/>
            </a:prstGeom>
          </p:spPr>
        </p:pic>
      </p:grpSp>
      <p:sp>
        <p:nvSpPr>
          <p:cNvPr id="243" name="ZoneTexte 84"/>
          <p:cNvSpPr txBox="1"/>
          <p:nvPr/>
        </p:nvSpPr>
        <p:spPr>
          <a:xfrm>
            <a:off x="426933" y="914530"/>
            <a:ext cx="1918660"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PLUS DE </a:t>
            </a:r>
            <a:r>
              <a:rPr lang="fr-CA" sz="800" i="1" dirty="0" smtClean="0">
                <a:solidFill>
                  <a:srgbClr val="026CB6"/>
                </a:solidFill>
                <a:latin typeface="Arial" panose="020B0604020202020204" pitchFamily="34" charset="0"/>
                <a:cs typeface="Arial" panose="020B0604020202020204" pitchFamily="34" charset="0"/>
              </a:rPr>
              <a:t>1 700 MÉNAGES PRIVÉS </a:t>
            </a:r>
            <a:r>
              <a:rPr lang="fr-CA" sz="800" i="1" dirty="0">
                <a:solidFill>
                  <a:srgbClr val="026CB6"/>
                </a:solidFill>
                <a:latin typeface="Arial" panose="020B0604020202020204" pitchFamily="34" charset="0"/>
                <a:cs typeface="Arial" panose="020B0604020202020204" pitchFamily="34" charset="0"/>
              </a:rPr>
              <a:t>D’ASSISTANCE</a:t>
            </a:r>
            <a:endParaRPr lang="en-US" sz="800" i="1" dirty="0">
              <a:solidFill>
                <a:srgbClr val="026CB6"/>
              </a:solidFill>
              <a:latin typeface="Arial" panose="020B0604020202020204" pitchFamily="34" charset="0"/>
              <a:cs typeface="Arial" panose="020B0604020202020204" pitchFamily="34" charset="0"/>
            </a:endParaRPr>
          </a:p>
        </p:txBody>
      </p:sp>
      <p:grpSp>
        <p:nvGrpSpPr>
          <p:cNvPr id="241" name="Group 240"/>
          <p:cNvGrpSpPr/>
          <p:nvPr/>
        </p:nvGrpSpPr>
        <p:grpSpPr>
          <a:xfrm>
            <a:off x="4913018" y="2717629"/>
            <a:ext cx="226800" cy="350621"/>
            <a:chOff x="5476747" y="1463387"/>
            <a:chExt cx="226800" cy="350621"/>
          </a:xfrm>
        </p:grpSpPr>
        <p:pic>
          <p:nvPicPr>
            <p:cNvPr id="245" name="Image 33"/>
            <p:cNvPicPr>
              <a:picLocks noChangeAspect="1"/>
            </p:cNvPicPr>
            <p:nvPr/>
          </p:nvPicPr>
          <p:blipFill>
            <a:blip r:embed="rId8"/>
            <a:stretch>
              <a:fillRect/>
            </a:stretch>
          </p:blipFill>
          <p:spPr>
            <a:xfrm>
              <a:off x="5476747" y="1463387"/>
              <a:ext cx="226800" cy="350621"/>
            </a:xfrm>
            <a:prstGeom prst="rect">
              <a:avLst/>
            </a:prstGeom>
          </p:spPr>
        </p:pic>
        <p:pic>
          <p:nvPicPr>
            <p:cNvPr id="246" name="Image 18"/>
            <p:cNvPicPr>
              <a:picLocks noChangeAspect="1"/>
            </p:cNvPicPr>
            <p:nvPr/>
          </p:nvPicPr>
          <p:blipFill>
            <a:blip r:embed="rId14"/>
            <a:stretch>
              <a:fillRect/>
            </a:stretch>
          </p:blipFill>
          <p:spPr>
            <a:xfrm>
              <a:off x="5498582" y="1484706"/>
              <a:ext cx="190800" cy="170357"/>
            </a:xfrm>
            <a:prstGeom prst="rect">
              <a:avLst/>
            </a:prstGeom>
          </p:spPr>
        </p:pic>
      </p:grpSp>
      <p:sp>
        <p:nvSpPr>
          <p:cNvPr id="261" name="ZoneTexte 84"/>
          <p:cNvSpPr txBox="1"/>
          <p:nvPr/>
        </p:nvSpPr>
        <p:spPr>
          <a:xfrm>
            <a:off x="388185" y="2658854"/>
            <a:ext cx="2165339" cy="461665"/>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LEVEE DE LA RESTRICTION </a:t>
            </a:r>
            <a:r>
              <a:rPr lang="fr-CA" sz="800" i="1" dirty="0">
                <a:solidFill>
                  <a:srgbClr val="026CB6"/>
                </a:solidFill>
                <a:latin typeface="Arial" panose="020B0604020202020204" pitchFamily="34" charset="0"/>
                <a:cs typeface="Arial" panose="020B0604020202020204" pitchFamily="34" charset="0"/>
              </a:rPr>
              <a:t>DE L’ACCES HUMANITAIRE </a:t>
            </a:r>
            <a:r>
              <a:rPr lang="fr-CA" sz="800" i="1" dirty="0" smtClean="0">
                <a:solidFill>
                  <a:srgbClr val="026CB6"/>
                </a:solidFill>
                <a:latin typeface="Arial" panose="020B0604020202020204" pitchFamily="34" charset="0"/>
                <a:cs typeface="Arial" panose="020B0604020202020204" pitchFamily="34" charset="0"/>
              </a:rPr>
              <a:t>DANS </a:t>
            </a:r>
            <a:br>
              <a:rPr lang="fr-CA" sz="800" i="1" dirty="0" smtClean="0">
                <a:solidFill>
                  <a:srgbClr val="026CB6"/>
                </a:solidFill>
                <a:latin typeface="Arial" panose="020B0604020202020204" pitchFamily="34" charset="0"/>
                <a:cs typeface="Arial" panose="020B0604020202020204" pitchFamily="34" charset="0"/>
              </a:rPr>
            </a:br>
            <a:r>
              <a:rPr lang="fr-CA" sz="800" i="1" dirty="0" smtClean="0">
                <a:solidFill>
                  <a:srgbClr val="026CB6"/>
                </a:solidFill>
                <a:latin typeface="Arial" panose="020B0604020202020204" pitchFamily="34" charset="0"/>
                <a:cs typeface="Arial" panose="020B0604020202020204" pitchFamily="34" charset="0"/>
              </a:rPr>
              <a:t>LE NORD</a:t>
            </a:r>
            <a:endParaRPr lang="en-US" sz="800" i="1" dirty="0">
              <a:solidFill>
                <a:srgbClr val="026CB6"/>
              </a:solidFill>
              <a:latin typeface="Arial" panose="020B0604020202020204" pitchFamily="34" charset="0"/>
              <a:cs typeface="Arial" panose="020B0604020202020204" pitchFamily="34" charset="0"/>
            </a:endParaRPr>
          </a:p>
        </p:txBody>
      </p:sp>
      <p:sp>
        <p:nvSpPr>
          <p:cNvPr id="280" name="ZoneTexte 2237"/>
          <p:cNvSpPr txBox="1"/>
          <p:nvPr/>
        </p:nvSpPr>
        <p:spPr>
          <a:xfrm>
            <a:off x="8669936" y="2889471"/>
            <a:ext cx="2028208"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ALERTE AUX INONDATIONS AU NIGER, BÉNIN ET NIGERIA</a:t>
            </a:r>
            <a:endParaRPr lang="en-US" sz="800" i="1" dirty="0">
              <a:solidFill>
                <a:srgbClr val="026CB6"/>
              </a:solidFill>
              <a:latin typeface="Arial" panose="020B0604020202020204" pitchFamily="34" charset="0"/>
              <a:cs typeface="Arial" panose="020B0604020202020204" pitchFamily="34" charset="0"/>
            </a:endParaRPr>
          </a:p>
        </p:txBody>
      </p:sp>
      <p:cxnSp>
        <p:nvCxnSpPr>
          <p:cNvPr id="287" name="Connecteur droit 90"/>
          <p:cNvCxnSpPr/>
          <p:nvPr/>
        </p:nvCxnSpPr>
        <p:spPr>
          <a:xfrm>
            <a:off x="8414154" y="2879041"/>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192" name="Group 191"/>
          <p:cNvGrpSpPr/>
          <p:nvPr/>
        </p:nvGrpSpPr>
        <p:grpSpPr>
          <a:xfrm>
            <a:off x="8433027" y="2951522"/>
            <a:ext cx="226800" cy="350621"/>
            <a:chOff x="5476747" y="1463387"/>
            <a:chExt cx="226800" cy="350621"/>
          </a:xfrm>
        </p:grpSpPr>
        <p:pic>
          <p:nvPicPr>
            <p:cNvPr id="193" name="Image 33"/>
            <p:cNvPicPr>
              <a:picLocks noChangeAspect="1"/>
            </p:cNvPicPr>
            <p:nvPr/>
          </p:nvPicPr>
          <p:blipFill>
            <a:blip r:embed="rId8"/>
            <a:stretch>
              <a:fillRect/>
            </a:stretch>
          </p:blipFill>
          <p:spPr>
            <a:xfrm>
              <a:off x="5476747" y="1463387"/>
              <a:ext cx="226800" cy="350621"/>
            </a:xfrm>
            <a:prstGeom prst="rect">
              <a:avLst/>
            </a:prstGeom>
          </p:spPr>
        </p:pic>
        <p:pic>
          <p:nvPicPr>
            <p:cNvPr id="194" name="Image 18"/>
            <p:cNvPicPr>
              <a:picLocks noChangeAspect="1"/>
            </p:cNvPicPr>
            <p:nvPr/>
          </p:nvPicPr>
          <p:blipFill>
            <a:blip r:embed="rId14"/>
            <a:stretch>
              <a:fillRect/>
            </a:stretch>
          </p:blipFill>
          <p:spPr>
            <a:xfrm>
              <a:off x="5498582" y="1484706"/>
              <a:ext cx="190800" cy="170357"/>
            </a:xfrm>
            <a:prstGeom prst="rect">
              <a:avLst/>
            </a:prstGeom>
          </p:spPr>
        </p:pic>
      </p:grpSp>
      <p:cxnSp>
        <p:nvCxnSpPr>
          <p:cNvPr id="195" name="Connecteur droit 90"/>
          <p:cNvCxnSpPr/>
          <p:nvPr/>
        </p:nvCxnSpPr>
        <p:spPr>
          <a:xfrm>
            <a:off x="8404226" y="4854212"/>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196" name="Group 195"/>
          <p:cNvGrpSpPr/>
          <p:nvPr/>
        </p:nvGrpSpPr>
        <p:grpSpPr>
          <a:xfrm>
            <a:off x="8393071" y="4932167"/>
            <a:ext cx="233554" cy="352889"/>
            <a:chOff x="5678893" y="1514475"/>
            <a:chExt cx="233554" cy="352889"/>
          </a:xfrm>
        </p:grpSpPr>
        <p:pic>
          <p:nvPicPr>
            <p:cNvPr id="198" name="Image 377"/>
            <p:cNvPicPr>
              <a:picLocks noChangeAspect="1"/>
            </p:cNvPicPr>
            <p:nvPr/>
          </p:nvPicPr>
          <p:blipFill>
            <a:blip r:embed="rId12"/>
            <a:stretch>
              <a:fillRect/>
            </a:stretch>
          </p:blipFill>
          <p:spPr>
            <a:xfrm>
              <a:off x="5687447" y="1541114"/>
              <a:ext cx="225000" cy="326250"/>
            </a:xfrm>
            <a:prstGeom prst="rect">
              <a:avLst/>
            </a:prstGeom>
          </p:spPr>
        </p:pic>
        <p:pic>
          <p:nvPicPr>
            <p:cNvPr id="199" name="Image 16"/>
            <p:cNvPicPr>
              <a:picLocks noChangeAspect="1"/>
            </p:cNvPicPr>
            <p:nvPr/>
          </p:nvPicPr>
          <p:blipFill>
            <a:blip r:embed="rId13"/>
            <a:stretch>
              <a:fillRect/>
            </a:stretch>
          </p:blipFill>
          <p:spPr>
            <a:xfrm>
              <a:off x="5678893" y="1514475"/>
              <a:ext cx="208800" cy="208800"/>
            </a:xfrm>
            <a:prstGeom prst="rect">
              <a:avLst/>
            </a:prstGeom>
          </p:spPr>
        </p:pic>
      </p:grpSp>
      <p:grpSp>
        <p:nvGrpSpPr>
          <p:cNvPr id="200" name="Group 199"/>
          <p:cNvGrpSpPr/>
          <p:nvPr/>
        </p:nvGrpSpPr>
        <p:grpSpPr>
          <a:xfrm>
            <a:off x="8426313" y="919348"/>
            <a:ext cx="225000" cy="328204"/>
            <a:chOff x="4499508" y="1144203"/>
            <a:chExt cx="225000" cy="328204"/>
          </a:xfrm>
        </p:grpSpPr>
        <p:pic>
          <p:nvPicPr>
            <p:cNvPr id="212" name="Image 377"/>
            <p:cNvPicPr>
              <a:picLocks noChangeAspect="1"/>
            </p:cNvPicPr>
            <p:nvPr/>
          </p:nvPicPr>
          <p:blipFill>
            <a:blip r:embed="rId12"/>
            <a:stretch>
              <a:fillRect/>
            </a:stretch>
          </p:blipFill>
          <p:spPr>
            <a:xfrm>
              <a:off x="4499508" y="1146157"/>
              <a:ext cx="225000" cy="326250"/>
            </a:xfrm>
            <a:prstGeom prst="rect">
              <a:avLst/>
            </a:prstGeom>
          </p:spPr>
        </p:pic>
        <p:pic>
          <p:nvPicPr>
            <p:cNvPr id="213"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214" name="Group 213"/>
          <p:cNvGrpSpPr/>
          <p:nvPr/>
        </p:nvGrpSpPr>
        <p:grpSpPr>
          <a:xfrm>
            <a:off x="6246325" y="3467497"/>
            <a:ext cx="225000" cy="326250"/>
            <a:chOff x="260489" y="910901"/>
            <a:chExt cx="225000" cy="326250"/>
          </a:xfrm>
        </p:grpSpPr>
        <p:pic>
          <p:nvPicPr>
            <p:cNvPr id="216" name="Image 377"/>
            <p:cNvPicPr>
              <a:picLocks noChangeAspect="1"/>
            </p:cNvPicPr>
            <p:nvPr/>
          </p:nvPicPr>
          <p:blipFill>
            <a:blip r:embed="rId12"/>
            <a:stretch>
              <a:fillRect/>
            </a:stretch>
          </p:blipFill>
          <p:spPr>
            <a:xfrm>
              <a:off x="260489" y="910901"/>
              <a:ext cx="225000" cy="326250"/>
            </a:xfrm>
            <a:prstGeom prst="rect">
              <a:avLst/>
            </a:prstGeom>
          </p:spPr>
        </p:pic>
        <p:pic>
          <p:nvPicPr>
            <p:cNvPr id="218" name="Image 22"/>
            <p:cNvPicPr>
              <a:picLocks noChangeAspect="1"/>
            </p:cNvPicPr>
            <p:nvPr/>
          </p:nvPicPr>
          <p:blipFill>
            <a:blip r:embed="rId16"/>
            <a:stretch>
              <a:fillRect/>
            </a:stretch>
          </p:blipFill>
          <p:spPr>
            <a:xfrm>
              <a:off x="268255" y="937737"/>
              <a:ext cx="204033" cy="174885"/>
            </a:xfrm>
            <a:prstGeom prst="rect">
              <a:avLst/>
            </a:prstGeom>
          </p:spPr>
        </p:pic>
      </p:grpSp>
      <p:grpSp>
        <p:nvGrpSpPr>
          <p:cNvPr id="219" name="Group 218"/>
          <p:cNvGrpSpPr/>
          <p:nvPr/>
        </p:nvGrpSpPr>
        <p:grpSpPr>
          <a:xfrm>
            <a:off x="247407" y="964062"/>
            <a:ext cx="225000" cy="326250"/>
            <a:chOff x="260489" y="910901"/>
            <a:chExt cx="225000" cy="326250"/>
          </a:xfrm>
        </p:grpSpPr>
        <p:pic>
          <p:nvPicPr>
            <p:cNvPr id="223" name="Image 377"/>
            <p:cNvPicPr>
              <a:picLocks noChangeAspect="1"/>
            </p:cNvPicPr>
            <p:nvPr/>
          </p:nvPicPr>
          <p:blipFill>
            <a:blip r:embed="rId12"/>
            <a:stretch>
              <a:fillRect/>
            </a:stretch>
          </p:blipFill>
          <p:spPr>
            <a:xfrm>
              <a:off x="260489" y="910901"/>
              <a:ext cx="225000" cy="326250"/>
            </a:xfrm>
            <a:prstGeom prst="rect">
              <a:avLst/>
            </a:prstGeom>
          </p:spPr>
        </p:pic>
        <p:pic>
          <p:nvPicPr>
            <p:cNvPr id="224" name="Image 22"/>
            <p:cNvPicPr>
              <a:picLocks noChangeAspect="1"/>
            </p:cNvPicPr>
            <p:nvPr/>
          </p:nvPicPr>
          <p:blipFill>
            <a:blip r:embed="rId16"/>
            <a:stretch>
              <a:fillRect/>
            </a:stretch>
          </p:blipFill>
          <p:spPr>
            <a:xfrm>
              <a:off x="268255" y="937737"/>
              <a:ext cx="204033" cy="174885"/>
            </a:xfrm>
            <a:prstGeom prst="rect">
              <a:avLst/>
            </a:prstGeom>
          </p:spPr>
        </p:pic>
      </p:grpSp>
      <p:grpSp>
        <p:nvGrpSpPr>
          <p:cNvPr id="225" name="Group 224"/>
          <p:cNvGrpSpPr/>
          <p:nvPr/>
        </p:nvGrpSpPr>
        <p:grpSpPr>
          <a:xfrm>
            <a:off x="219060" y="2696445"/>
            <a:ext cx="225000" cy="352889"/>
            <a:chOff x="5687447" y="1514475"/>
            <a:chExt cx="225000" cy="352889"/>
          </a:xfrm>
        </p:grpSpPr>
        <p:pic>
          <p:nvPicPr>
            <p:cNvPr id="226" name="Image 377"/>
            <p:cNvPicPr>
              <a:picLocks noChangeAspect="1"/>
            </p:cNvPicPr>
            <p:nvPr/>
          </p:nvPicPr>
          <p:blipFill>
            <a:blip r:embed="rId12"/>
            <a:stretch>
              <a:fillRect/>
            </a:stretch>
          </p:blipFill>
          <p:spPr>
            <a:xfrm>
              <a:off x="5687447" y="1541114"/>
              <a:ext cx="225000" cy="326250"/>
            </a:xfrm>
            <a:prstGeom prst="rect">
              <a:avLst/>
            </a:prstGeom>
          </p:spPr>
        </p:pic>
        <p:pic>
          <p:nvPicPr>
            <p:cNvPr id="227" name="Image 16"/>
            <p:cNvPicPr>
              <a:picLocks noChangeAspect="1"/>
            </p:cNvPicPr>
            <p:nvPr/>
          </p:nvPicPr>
          <p:blipFill>
            <a:blip r:embed="rId13"/>
            <a:stretch>
              <a:fillRect/>
            </a:stretch>
          </p:blipFill>
          <p:spPr>
            <a:xfrm>
              <a:off x="5688418" y="1514475"/>
              <a:ext cx="208800" cy="208800"/>
            </a:xfrm>
            <a:prstGeom prst="rect">
              <a:avLst/>
            </a:prstGeom>
          </p:spPr>
        </p:pic>
      </p:grpSp>
      <p:sp>
        <p:nvSpPr>
          <p:cNvPr id="229" name="ZoneTexte 2237"/>
          <p:cNvSpPr txBox="1"/>
          <p:nvPr/>
        </p:nvSpPr>
        <p:spPr>
          <a:xfrm>
            <a:off x="8589995" y="4904875"/>
            <a:ext cx="2028208"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CRISE ALIMENTAIRE EN HAUSSE DANS L’ETAT DE YOBE</a:t>
            </a:r>
            <a:endParaRPr lang="en-US" sz="800" i="1" dirty="0">
              <a:solidFill>
                <a:srgbClr val="026CB6"/>
              </a:solidFill>
              <a:latin typeface="Arial" panose="020B0604020202020204" pitchFamily="34" charset="0"/>
              <a:cs typeface="Arial" panose="020B0604020202020204" pitchFamily="34" charset="0"/>
            </a:endParaRPr>
          </a:p>
        </p:txBody>
      </p:sp>
      <p:grpSp>
        <p:nvGrpSpPr>
          <p:cNvPr id="230" name="Group 229"/>
          <p:cNvGrpSpPr/>
          <p:nvPr/>
        </p:nvGrpSpPr>
        <p:grpSpPr>
          <a:xfrm>
            <a:off x="243789" y="4704476"/>
            <a:ext cx="226800" cy="350621"/>
            <a:chOff x="5893625" y="1255425"/>
            <a:chExt cx="226800" cy="350621"/>
          </a:xfrm>
        </p:grpSpPr>
        <p:pic>
          <p:nvPicPr>
            <p:cNvPr id="231" name="Image 33"/>
            <p:cNvPicPr>
              <a:picLocks noChangeAspect="1"/>
            </p:cNvPicPr>
            <p:nvPr/>
          </p:nvPicPr>
          <p:blipFill>
            <a:blip r:embed="rId8"/>
            <a:stretch>
              <a:fillRect/>
            </a:stretch>
          </p:blipFill>
          <p:spPr>
            <a:xfrm>
              <a:off x="5893625" y="1255425"/>
              <a:ext cx="226800" cy="350621"/>
            </a:xfrm>
            <a:prstGeom prst="rect">
              <a:avLst/>
            </a:prstGeom>
          </p:spPr>
        </p:pic>
        <p:sp>
          <p:nvSpPr>
            <p:cNvPr id="240" name="Freeform 239"/>
            <p:cNvSpPr>
              <a:spLocks noEditPoints="1"/>
            </p:cNvSpPr>
            <p:nvPr/>
          </p:nvSpPr>
          <p:spPr bwMode="auto">
            <a:xfrm>
              <a:off x="5921086" y="1266030"/>
              <a:ext cx="164560" cy="178117"/>
            </a:xfrm>
            <a:custGeom>
              <a:avLst/>
              <a:gdLst>
                <a:gd name="T0" fmla="*/ 109 w 187"/>
                <a:gd name="T1" fmla="*/ 52 h 180"/>
                <a:gd name="T2" fmla="*/ 140 w 187"/>
                <a:gd name="T3" fmla="*/ 41 h 180"/>
                <a:gd name="T4" fmla="*/ 171 w 187"/>
                <a:gd name="T5" fmla="*/ 31 h 180"/>
                <a:gd name="T6" fmla="*/ 155 w 187"/>
                <a:gd name="T7" fmla="*/ 0 h 180"/>
                <a:gd name="T8" fmla="*/ 119 w 187"/>
                <a:gd name="T9" fmla="*/ 26 h 180"/>
                <a:gd name="T10" fmla="*/ 99 w 187"/>
                <a:gd name="T11" fmla="*/ 36 h 180"/>
                <a:gd name="T12" fmla="*/ 83 w 187"/>
                <a:gd name="T13" fmla="*/ 57 h 180"/>
                <a:gd name="T14" fmla="*/ 83 w 187"/>
                <a:gd name="T15" fmla="*/ 82 h 180"/>
                <a:gd name="T16" fmla="*/ 104 w 187"/>
                <a:gd name="T17" fmla="*/ 82 h 180"/>
                <a:gd name="T18" fmla="*/ 99 w 187"/>
                <a:gd name="T19" fmla="*/ 67 h 180"/>
                <a:gd name="T20" fmla="*/ 109 w 187"/>
                <a:gd name="T21" fmla="*/ 52 h 180"/>
                <a:gd name="T22" fmla="*/ 0 w 187"/>
                <a:gd name="T23" fmla="*/ 180 h 180"/>
                <a:gd name="T24" fmla="*/ 66 w 187"/>
                <a:gd name="T25" fmla="*/ 87 h 180"/>
                <a:gd name="T26" fmla="*/ 121 w 187"/>
                <a:gd name="T27" fmla="*/ 87 h 180"/>
                <a:gd name="T28" fmla="*/ 187 w 187"/>
                <a:gd name="T29" fmla="*/ 180 h 180"/>
                <a:gd name="T30" fmla="*/ 0 w 187"/>
                <a:gd name="T31"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7" h="180">
                  <a:moveTo>
                    <a:pt x="109" y="52"/>
                  </a:moveTo>
                  <a:cubicBezTo>
                    <a:pt x="121" y="56"/>
                    <a:pt x="137" y="60"/>
                    <a:pt x="140" y="41"/>
                  </a:cubicBezTo>
                  <a:cubicBezTo>
                    <a:pt x="143" y="27"/>
                    <a:pt x="162" y="32"/>
                    <a:pt x="171" y="31"/>
                  </a:cubicBezTo>
                  <a:cubicBezTo>
                    <a:pt x="186" y="29"/>
                    <a:pt x="175" y="1"/>
                    <a:pt x="155" y="0"/>
                  </a:cubicBezTo>
                  <a:cubicBezTo>
                    <a:pt x="136" y="0"/>
                    <a:pt x="127" y="8"/>
                    <a:pt x="119" y="26"/>
                  </a:cubicBezTo>
                  <a:cubicBezTo>
                    <a:pt x="116" y="34"/>
                    <a:pt x="113" y="41"/>
                    <a:pt x="99" y="36"/>
                  </a:cubicBezTo>
                  <a:cubicBezTo>
                    <a:pt x="85" y="32"/>
                    <a:pt x="75" y="43"/>
                    <a:pt x="83" y="57"/>
                  </a:cubicBezTo>
                  <a:cubicBezTo>
                    <a:pt x="91" y="69"/>
                    <a:pt x="83" y="82"/>
                    <a:pt x="83" y="82"/>
                  </a:cubicBezTo>
                  <a:cubicBezTo>
                    <a:pt x="104" y="82"/>
                    <a:pt x="104" y="82"/>
                    <a:pt x="104" y="82"/>
                  </a:cubicBezTo>
                  <a:cubicBezTo>
                    <a:pt x="104" y="82"/>
                    <a:pt x="104" y="75"/>
                    <a:pt x="99" y="67"/>
                  </a:cubicBezTo>
                  <a:cubicBezTo>
                    <a:pt x="93" y="58"/>
                    <a:pt x="97" y="47"/>
                    <a:pt x="109" y="52"/>
                  </a:cubicBezTo>
                  <a:close/>
                  <a:moveTo>
                    <a:pt x="0" y="180"/>
                  </a:moveTo>
                  <a:cubicBezTo>
                    <a:pt x="53" y="141"/>
                    <a:pt x="66" y="87"/>
                    <a:pt x="66" y="87"/>
                  </a:cubicBezTo>
                  <a:cubicBezTo>
                    <a:pt x="121" y="87"/>
                    <a:pt x="121" y="87"/>
                    <a:pt x="121" y="87"/>
                  </a:cubicBezTo>
                  <a:cubicBezTo>
                    <a:pt x="121" y="87"/>
                    <a:pt x="134" y="141"/>
                    <a:pt x="187" y="180"/>
                  </a:cubicBezTo>
                  <a:lnTo>
                    <a:pt x="0"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fr-CA"/>
            </a:p>
          </p:txBody>
        </p:sp>
      </p:grpSp>
      <p:grpSp>
        <p:nvGrpSpPr>
          <p:cNvPr id="242" name="Group 241"/>
          <p:cNvGrpSpPr/>
          <p:nvPr/>
        </p:nvGrpSpPr>
        <p:grpSpPr>
          <a:xfrm>
            <a:off x="3271340" y="6013022"/>
            <a:ext cx="226800" cy="350621"/>
            <a:chOff x="5893625" y="1255425"/>
            <a:chExt cx="226800" cy="350621"/>
          </a:xfrm>
        </p:grpSpPr>
        <p:pic>
          <p:nvPicPr>
            <p:cNvPr id="244" name="Image 33"/>
            <p:cNvPicPr>
              <a:picLocks noChangeAspect="1"/>
            </p:cNvPicPr>
            <p:nvPr/>
          </p:nvPicPr>
          <p:blipFill>
            <a:blip r:embed="rId8"/>
            <a:stretch>
              <a:fillRect/>
            </a:stretch>
          </p:blipFill>
          <p:spPr>
            <a:xfrm>
              <a:off x="5893625" y="1255425"/>
              <a:ext cx="226800" cy="350621"/>
            </a:xfrm>
            <a:prstGeom prst="rect">
              <a:avLst/>
            </a:prstGeom>
          </p:spPr>
        </p:pic>
        <p:sp>
          <p:nvSpPr>
            <p:cNvPr id="247" name="Freeform 246"/>
            <p:cNvSpPr>
              <a:spLocks noEditPoints="1"/>
            </p:cNvSpPr>
            <p:nvPr/>
          </p:nvSpPr>
          <p:spPr bwMode="auto">
            <a:xfrm>
              <a:off x="5921086" y="1266030"/>
              <a:ext cx="164560" cy="178117"/>
            </a:xfrm>
            <a:custGeom>
              <a:avLst/>
              <a:gdLst>
                <a:gd name="T0" fmla="*/ 109 w 187"/>
                <a:gd name="T1" fmla="*/ 52 h 180"/>
                <a:gd name="T2" fmla="*/ 140 w 187"/>
                <a:gd name="T3" fmla="*/ 41 h 180"/>
                <a:gd name="T4" fmla="*/ 171 w 187"/>
                <a:gd name="T5" fmla="*/ 31 h 180"/>
                <a:gd name="T6" fmla="*/ 155 w 187"/>
                <a:gd name="T7" fmla="*/ 0 h 180"/>
                <a:gd name="T8" fmla="*/ 119 w 187"/>
                <a:gd name="T9" fmla="*/ 26 h 180"/>
                <a:gd name="T10" fmla="*/ 99 w 187"/>
                <a:gd name="T11" fmla="*/ 36 h 180"/>
                <a:gd name="T12" fmla="*/ 83 w 187"/>
                <a:gd name="T13" fmla="*/ 57 h 180"/>
                <a:gd name="T14" fmla="*/ 83 w 187"/>
                <a:gd name="T15" fmla="*/ 82 h 180"/>
                <a:gd name="T16" fmla="*/ 104 w 187"/>
                <a:gd name="T17" fmla="*/ 82 h 180"/>
                <a:gd name="T18" fmla="*/ 99 w 187"/>
                <a:gd name="T19" fmla="*/ 67 h 180"/>
                <a:gd name="T20" fmla="*/ 109 w 187"/>
                <a:gd name="T21" fmla="*/ 52 h 180"/>
                <a:gd name="T22" fmla="*/ 0 w 187"/>
                <a:gd name="T23" fmla="*/ 180 h 180"/>
                <a:gd name="T24" fmla="*/ 66 w 187"/>
                <a:gd name="T25" fmla="*/ 87 h 180"/>
                <a:gd name="T26" fmla="*/ 121 w 187"/>
                <a:gd name="T27" fmla="*/ 87 h 180"/>
                <a:gd name="T28" fmla="*/ 187 w 187"/>
                <a:gd name="T29" fmla="*/ 180 h 180"/>
                <a:gd name="T30" fmla="*/ 0 w 187"/>
                <a:gd name="T31"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7" h="180">
                  <a:moveTo>
                    <a:pt x="109" y="52"/>
                  </a:moveTo>
                  <a:cubicBezTo>
                    <a:pt x="121" y="56"/>
                    <a:pt x="137" y="60"/>
                    <a:pt x="140" y="41"/>
                  </a:cubicBezTo>
                  <a:cubicBezTo>
                    <a:pt x="143" y="27"/>
                    <a:pt x="162" y="32"/>
                    <a:pt x="171" y="31"/>
                  </a:cubicBezTo>
                  <a:cubicBezTo>
                    <a:pt x="186" y="29"/>
                    <a:pt x="175" y="1"/>
                    <a:pt x="155" y="0"/>
                  </a:cubicBezTo>
                  <a:cubicBezTo>
                    <a:pt x="136" y="0"/>
                    <a:pt x="127" y="8"/>
                    <a:pt x="119" y="26"/>
                  </a:cubicBezTo>
                  <a:cubicBezTo>
                    <a:pt x="116" y="34"/>
                    <a:pt x="113" y="41"/>
                    <a:pt x="99" y="36"/>
                  </a:cubicBezTo>
                  <a:cubicBezTo>
                    <a:pt x="85" y="32"/>
                    <a:pt x="75" y="43"/>
                    <a:pt x="83" y="57"/>
                  </a:cubicBezTo>
                  <a:cubicBezTo>
                    <a:pt x="91" y="69"/>
                    <a:pt x="83" y="82"/>
                    <a:pt x="83" y="82"/>
                  </a:cubicBezTo>
                  <a:cubicBezTo>
                    <a:pt x="104" y="82"/>
                    <a:pt x="104" y="82"/>
                    <a:pt x="104" y="82"/>
                  </a:cubicBezTo>
                  <a:cubicBezTo>
                    <a:pt x="104" y="82"/>
                    <a:pt x="104" y="75"/>
                    <a:pt x="99" y="67"/>
                  </a:cubicBezTo>
                  <a:cubicBezTo>
                    <a:pt x="93" y="58"/>
                    <a:pt x="97" y="47"/>
                    <a:pt x="109" y="52"/>
                  </a:cubicBezTo>
                  <a:close/>
                  <a:moveTo>
                    <a:pt x="0" y="180"/>
                  </a:moveTo>
                  <a:cubicBezTo>
                    <a:pt x="53" y="141"/>
                    <a:pt x="66" y="87"/>
                    <a:pt x="66" y="87"/>
                  </a:cubicBezTo>
                  <a:cubicBezTo>
                    <a:pt x="121" y="87"/>
                    <a:pt x="121" y="87"/>
                    <a:pt x="121" y="87"/>
                  </a:cubicBezTo>
                  <a:cubicBezTo>
                    <a:pt x="121" y="87"/>
                    <a:pt x="134" y="141"/>
                    <a:pt x="187" y="180"/>
                  </a:cubicBezTo>
                  <a:lnTo>
                    <a:pt x="0"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fr-CA"/>
            </a:p>
          </p:txBody>
        </p:sp>
      </p:grpSp>
      <p:grpSp>
        <p:nvGrpSpPr>
          <p:cNvPr id="248" name="Group 247"/>
          <p:cNvGrpSpPr/>
          <p:nvPr/>
        </p:nvGrpSpPr>
        <p:grpSpPr>
          <a:xfrm>
            <a:off x="6722115" y="3246171"/>
            <a:ext cx="225000" cy="352889"/>
            <a:chOff x="5687447" y="1514475"/>
            <a:chExt cx="225000" cy="352889"/>
          </a:xfrm>
        </p:grpSpPr>
        <p:pic>
          <p:nvPicPr>
            <p:cNvPr id="249" name="Image 377"/>
            <p:cNvPicPr>
              <a:picLocks noChangeAspect="1"/>
            </p:cNvPicPr>
            <p:nvPr/>
          </p:nvPicPr>
          <p:blipFill>
            <a:blip r:embed="rId12"/>
            <a:stretch>
              <a:fillRect/>
            </a:stretch>
          </p:blipFill>
          <p:spPr>
            <a:xfrm>
              <a:off x="5687447" y="1541114"/>
              <a:ext cx="225000" cy="326250"/>
            </a:xfrm>
            <a:prstGeom prst="rect">
              <a:avLst/>
            </a:prstGeom>
          </p:spPr>
        </p:pic>
        <p:pic>
          <p:nvPicPr>
            <p:cNvPr id="253" name="Image 16"/>
            <p:cNvPicPr>
              <a:picLocks noChangeAspect="1"/>
            </p:cNvPicPr>
            <p:nvPr/>
          </p:nvPicPr>
          <p:blipFill>
            <a:blip r:embed="rId13"/>
            <a:stretch>
              <a:fillRect/>
            </a:stretch>
          </p:blipFill>
          <p:spPr>
            <a:xfrm>
              <a:off x="5688418" y="1514475"/>
              <a:ext cx="208800" cy="208800"/>
            </a:xfrm>
            <a:prstGeom prst="rect">
              <a:avLst/>
            </a:prstGeom>
          </p:spPr>
        </p:pic>
      </p:grpSp>
      <p:grpSp>
        <p:nvGrpSpPr>
          <p:cNvPr id="254" name="Group 253"/>
          <p:cNvGrpSpPr/>
          <p:nvPr/>
        </p:nvGrpSpPr>
        <p:grpSpPr>
          <a:xfrm>
            <a:off x="6494384" y="2680930"/>
            <a:ext cx="225000" cy="328204"/>
            <a:chOff x="4499508" y="1144203"/>
            <a:chExt cx="225000" cy="328204"/>
          </a:xfrm>
        </p:grpSpPr>
        <p:pic>
          <p:nvPicPr>
            <p:cNvPr id="255" name="Image 377"/>
            <p:cNvPicPr>
              <a:picLocks noChangeAspect="1"/>
            </p:cNvPicPr>
            <p:nvPr/>
          </p:nvPicPr>
          <p:blipFill>
            <a:blip r:embed="rId12"/>
            <a:stretch>
              <a:fillRect/>
            </a:stretch>
          </p:blipFill>
          <p:spPr>
            <a:xfrm>
              <a:off x="4499508" y="1146157"/>
              <a:ext cx="225000" cy="326250"/>
            </a:xfrm>
            <a:prstGeom prst="rect">
              <a:avLst/>
            </a:prstGeom>
          </p:spPr>
        </p:pic>
        <p:pic>
          <p:nvPicPr>
            <p:cNvPr id="256" name="Image 19"/>
            <p:cNvPicPr>
              <a:picLocks noChangeAspect="1"/>
            </p:cNvPicPr>
            <p:nvPr/>
          </p:nvPicPr>
          <p:blipFill>
            <a:blip r:embed="rId15"/>
            <a:stretch>
              <a:fillRect/>
            </a:stretch>
          </p:blipFill>
          <p:spPr>
            <a:xfrm>
              <a:off x="4502719" y="1144203"/>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3982</TotalTime>
  <Words>658</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(2 – 8 août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323</cp:revision>
  <cp:lastPrinted>2016-07-26T16:47:39Z</cp:lastPrinted>
  <dcterms:created xsi:type="dcterms:W3CDTF">2015-12-15T11:10:25Z</dcterms:created>
  <dcterms:modified xsi:type="dcterms:W3CDTF">2016-08-09T18:22:08Z</dcterms:modified>
</cp:coreProperties>
</file>