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274" d="100"/>
          <a:sy n="274" d="100"/>
        </p:scale>
        <p:origin x="-9048" y="-52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2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2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27-Sep-16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( 20 – 26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27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violence reste l'un des principaux obstacles à l'accès humanitaire dans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nombreuses zones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en dépit d'une diminution du nombre d'incidents depuis le début de l'année.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Jusqu’à présent, en septembre, il y a eu 15 attaques contre des travailleurs humanitaires, dont des cambriolages de locaux d’organisations d’aide. En aout, 34</a:t>
            </a: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incidents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sécurité ont été signalés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travers le pays,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dont un tiers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ciblait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travailleurs humanitaires. 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variole du singe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est apparue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quatre villages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préfecture de la Basse-Kotto au sud.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premier cas a été enregistré le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En date du 15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14 cas et un décès ont été signalés. Les patients sont traités dans un centre de santé local, ainsi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qu’à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l'hôpital de district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partenaires du secteur de la santé appuient le gouvernement dans la conduite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campagnes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sensibilisation du public,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renforcement des services de santé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fourniture de matériel médical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autres mesures de confinement.</a:t>
            </a: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destruction de quelque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hectares de cultures par les inondations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affecté 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1 100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ménages (environ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personnes) dans la région sud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Salamat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personnes touchées seront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obligées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compter sur les cultures hors-saison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fait, deviendront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vulnérables à l'insécurité alimentaire. 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15 000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sont déjà en insécurité alimentaire à des niveaux de crise (phase 3 du Cadre harmonisé)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Salamat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2400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800" dirty="0">
                    <a:solidFill>
                      <a:schemeClr val="tx1"/>
                    </a:solidFill>
                  </a:rPr>
                  <a:t>CAMEROUN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MALI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CRISE DU BASSIN DU LAC TCHAD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23 septembre,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gouvernements,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organisations régionales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groupes d'aide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promis une augmentation importante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l’aide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indispensable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la survie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millions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personnes touchées par la crise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Bassin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Lac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Tchad. Lors d'une réunion de haut niveau tenue en marge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l’ Assemblée générale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Nations Unies, les donateurs, y compris la Belgique, l'Italie, le Royaume-Uni et les États-Unis ont promis plus de 163 millions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dollars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aide humanitaire pour le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Bassin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Lac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Tchad, où quelque 9 millions de personnes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besoin d'aide. À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mi-septembre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seulement 197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millions (ou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27 pour cent)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739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millions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dollars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requis jusqu'à la fin de l'année 2016 avaient été reçus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MALI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19 septembre,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Direction Nationale de l’Hydraulique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averti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 la crue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fleuve Niger va bientôt atteindre le niveau d'alerte si les eaux continuent 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monter dans la région de Mopti.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pourraient être directement touchées par les inondations. Les autorités activent le plan d'urgence contre les inondations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pré-positionnent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stocks alimentaires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autres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articles de secours de base tels 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abris 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l'eau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GB" sz="5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NIGER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Cinquante-deux personnes ont été infectées et 21 autres sont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mortes de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fièvre de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Vallée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Rift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ville de Tchintabaraden, au sud-ouest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le 2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août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17 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Les victimes avaient été en contact direct avec du bétail infecté. Tchintabaraden abrite quelque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250 000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personnes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trouve aux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frontières de la région de Gao au Mali voisin. Le gouvernement, en partenariat avec l'OMS et d'autres partenaires, dirige la réponse.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333107" y="555255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20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D’ASSISTANCE PROMISE POUR LA CRISE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90"/>
          <p:cNvCxnSpPr/>
          <p:nvPr/>
        </p:nvCxnSpPr>
        <p:spPr>
          <a:xfrm>
            <a:off x="8420504" y="5501300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VIOLENCE CONTINUE D’ENTRAVER L’ACCÈS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698885" y="3331376"/>
            <a:ext cx="225000" cy="328204"/>
            <a:chOff x="4499508" y="1144203"/>
            <a:chExt cx="225000" cy="328204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7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47" name="ZoneTexte 2175"/>
          <p:cNvSpPr txBox="1"/>
          <p:nvPr/>
        </p:nvSpPr>
        <p:spPr>
          <a:xfrm>
            <a:off x="8631862" y="5513988"/>
            <a:ext cx="2118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FLAMBÉE DE FIÈVRE DE LA VALLÉE DU RIFT DANS LA RÉGION DE L’OUEST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77157" y="4960381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6 000 PERSONNES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TOUCHÉES PAR LES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INONDATIONS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66" name="Group 265"/>
          <p:cNvGrpSpPr/>
          <p:nvPr/>
        </p:nvGrpSpPr>
        <p:grpSpPr>
          <a:xfrm>
            <a:off x="5980986" y="2726356"/>
            <a:ext cx="276038" cy="371235"/>
            <a:chOff x="7430099" y="2153431"/>
            <a:chExt cx="276038" cy="371235"/>
          </a:xfrm>
        </p:grpSpPr>
        <p:pic>
          <p:nvPicPr>
            <p:cNvPr id="267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68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5" name="ZoneTexte 2175"/>
          <p:cNvSpPr txBox="1"/>
          <p:nvPr/>
        </p:nvSpPr>
        <p:spPr>
          <a:xfrm>
            <a:off x="444680" y="2622596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VARIOLE DU SINGE APPARAIT DANS LA RÉGION DU SUD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" name="Groupe 20"/>
          <p:cNvGrpSpPr/>
          <p:nvPr/>
        </p:nvGrpSpPr>
        <p:grpSpPr>
          <a:xfrm>
            <a:off x="242750" y="2635483"/>
            <a:ext cx="225000" cy="326250"/>
            <a:chOff x="8607920" y="3083161"/>
            <a:chExt cx="225000" cy="326250"/>
          </a:xfrm>
        </p:grpSpPr>
        <p:pic>
          <p:nvPicPr>
            <p:cNvPr id="277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78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sp>
        <p:nvSpPr>
          <p:cNvPr id="282" name="ZoneTexte 2237"/>
          <p:cNvSpPr txBox="1"/>
          <p:nvPr/>
        </p:nvSpPr>
        <p:spPr>
          <a:xfrm>
            <a:off x="8653742" y="3538864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MONTÉE DU FLEUVE NIGER MENACE 60 000 PERSONNES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61824" y="4983044"/>
            <a:ext cx="226800" cy="350621"/>
            <a:chOff x="5476747" y="1463387"/>
            <a:chExt cx="226800" cy="350621"/>
          </a:xfrm>
        </p:grpSpPr>
        <p:pic>
          <p:nvPicPr>
            <p:cNvPr id="189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190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cxnSp>
        <p:nvCxnSpPr>
          <p:cNvPr id="193" name="Connecteur droit 75"/>
          <p:cNvCxnSpPr/>
          <p:nvPr/>
        </p:nvCxnSpPr>
        <p:spPr>
          <a:xfrm flipV="1">
            <a:off x="250649" y="485793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500248" y="2635792"/>
            <a:ext cx="226800" cy="350621"/>
            <a:chOff x="5476747" y="1463387"/>
            <a:chExt cx="226800" cy="350621"/>
          </a:xfrm>
        </p:grpSpPr>
        <p:pic>
          <p:nvPicPr>
            <p:cNvPr id="196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197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8395448" y="844128"/>
            <a:ext cx="276038" cy="371235"/>
            <a:chOff x="7430099" y="2153431"/>
            <a:chExt cx="276038" cy="371235"/>
          </a:xfrm>
        </p:grpSpPr>
        <p:pic>
          <p:nvPicPr>
            <p:cNvPr id="198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199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Groupe 20"/>
          <p:cNvGrpSpPr/>
          <p:nvPr/>
        </p:nvGrpSpPr>
        <p:grpSpPr>
          <a:xfrm>
            <a:off x="5751951" y="2223060"/>
            <a:ext cx="225000" cy="326250"/>
            <a:chOff x="8607920" y="3083161"/>
            <a:chExt cx="225000" cy="326250"/>
          </a:xfrm>
        </p:grpSpPr>
        <p:pic>
          <p:nvPicPr>
            <p:cNvPr id="201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02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3" name="Group 202"/>
          <p:cNvGrpSpPr/>
          <p:nvPr/>
        </p:nvGrpSpPr>
        <p:grpSpPr>
          <a:xfrm>
            <a:off x="4174394" y="2023711"/>
            <a:ext cx="226800" cy="350621"/>
            <a:chOff x="5476747" y="1463387"/>
            <a:chExt cx="226800" cy="350621"/>
          </a:xfrm>
        </p:grpSpPr>
        <p:pic>
          <p:nvPicPr>
            <p:cNvPr id="20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05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cxnSp>
        <p:nvCxnSpPr>
          <p:cNvPr id="206" name="Connecteur droit 90"/>
          <p:cNvCxnSpPr/>
          <p:nvPr/>
        </p:nvCxnSpPr>
        <p:spPr>
          <a:xfrm>
            <a:off x="8414154" y="3530948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429262" y="3572791"/>
            <a:ext cx="226800" cy="350621"/>
            <a:chOff x="5476747" y="1463387"/>
            <a:chExt cx="226800" cy="350621"/>
          </a:xfrm>
        </p:grpSpPr>
        <p:pic>
          <p:nvPicPr>
            <p:cNvPr id="216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18" name="Image 1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219" name="Groupe 20"/>
          <p:cNvGrpSpPr/>
          <p:nvPr/>
        </p:nvGrpSpPr>
        <p:grpSpPr>
          <a:xfrm>
            <a:off x="8445896" y="5588452"/>
            <a:ext cx="225000" cy="326250"/>
            <a:chOff x="8607920" y="3083161"/>
            <a:chExt cx="225000" cy="326250"/>
          </a:xfrm>
        </p:grpSpPr>
        <p:pic>
          <p:nvPicPr>
            <p:cNvPr id="223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4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6594</TotalTime>
  <Words>717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( 20 – 26 septembre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406</cp:revision>
  <cp:lastPrinted>2016-09-27T16:12:23Z</cp:lastPrinted>
  <dcterms:created xsi:type="dcterms:W3CDTF">2015-12-15T11:10:25Z</dcterms:created>
  <dcterms:modified xsi:type="dcterms:W3CDTF">2016-09-28T13:09:38Z</dcterms:modified>
</cp:coreProperties>
</file>