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120" d="100"/>
          <a:sy n="120" d="100"/>
        </p:scale>
        <p:origin x="822" y="-49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75" y="1162050"/>
            <a:ext cx="443706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3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28-Jun-16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OCHA.</a:t>
            </a:r>
            <a:r>
              <a:rPr lang="fr-FR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992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>
                <a:latin typeface="Arial"/>
              </a:rPr>
              <a:t>CABO VERDE</a:t>
            </a:r>
            <a:endParaRPr lang="en-GB" sz="1000" dirty="0">
              <a:latin typeface="Arial"/>
            </a:endParaRPr>
          </a:p>
          <a:p>
            <a:pPr>
              <a:spcBef>
                <a:spcPts val="600"/>
              </a:spcBef>
            </a:pP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fr-FR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24 juin, les autorités sanitaires ont annoncé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11 cas de microcéphalie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liés au virus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 mort-né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Santé surveille 240 femmes enceintes infectées par le virus. Le premier cas de microcéphalie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associé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au virus a été détecté en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six mois après que la maladie a été déclarée une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épidémie.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Plus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7 500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cas suspects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Zika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depuis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enregistrés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65% d'entre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eux chez les femmes.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Entre-temps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un vaccin contre le virus a été approuvé pour des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essais chez l’homme,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avec des résultats attendus à la fin de l'année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endParaRPr lang="fr-CA" sz="100" dirty="0" smtClean="0">
              <a:latin typeface="Arial"/>
            </a:endParaRPr>
          </a:p>
          <a:p>
            <a:r>
              <a:rPr lang="fr-CA" sz="1000" dirty="0" smtClean="0">
                <a:latin typeface="Arial"/>
              </a:rPr>
              <a:t>RÉPUBLIQUE </a:t>
            </a:r>
            <a:r>
              <a:rPr lang="fr-CA" sz="1000" dirty="0">
                <a:latin typeface="Arial"/>
              </a:rPr>
              <a:t>CENTRAFRICAINE</a:t>
            </a:r>
            <a:endParaRPr lang="fr-FR" sz="1000" dirty="0">
              <a:latin typeface="Arial"/>
            </a:endParaRPr>
          </a:p>
          <a:p>
            <a:endParaRPr lang="fr-FR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 20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Santé publique a signalé des cas suspects de fièvre hémorragique virale dans la région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Kabo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préfecture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ouest de l’Ouham.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Huit cas, dont trois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décès,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été enregistrés. Les premiers tests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laboratoire,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sur trois échantillons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sang,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ont été testés négatifs pour les virus Ebola et Marburg. D'autres échantillons de sang sont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cours de test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en France. Une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cellule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crise comprenant 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Ministère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la Santé, l'OMS, Médecins Sans Frontières, la Croix-Rouge centrafricaine et le Comité international de la Croix-Rouge a été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activée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est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entrain 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prendre des mesures qui incluent la surveillance, l'engagement communautaire, la gestion des cas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services de laboratoire.</a:t>
            </a: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Un casque bleu a été tué par des assaillants armés le 24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son corps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retrouvé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à l'hôpital général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Bangui selon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maintien de la paix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MINUSCA.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Il y a eu une augmentation de la violence au cours des dernières semaines dans le pays, y compris dans la capitale Bangui.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RSSG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Parfait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Onanga-Anyanga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a condamné le meurtre, avertissant que cela pourrait constituer un crime de guerre.</a:t>
            </a:r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5995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09773" y="893536"/>
            <a:ext cx="186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CAS DE MICROCÉPHALIE LIÉS AU VIRUS ZIKA SIGNALÉS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REPUBLIQUE DEMOCRATIQUE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REPUBLIQUE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21451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EQUATORIALE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35702" y="419780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68254" y="2861107"/>
                <a:ext cx="659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45475" y="3258643"/>
                <a:ext cx="657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 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312406" y="3030467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GUINEE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71532" y="3313915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  <a:endCxn id="404" idx="56"/>
              </p:cNvCxnSpPr>
              <p:nvPr/>
            </p:nvCxnSpPr>
            <p:spPr>
              <a:xfrm rot="5400000">
                <a:off x="7356835" y="3242530"/>
                <a:ext cx="137243" cy="360018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>
                      <a:latin typeface="Bookman Old Style" panose="02050604050505020204" pitchFamily="18" charset="0"/>
                    </a:rPr>
                    <a:t>CABO</a:t>
                  </a:r>
                  <a:r>
                    <a:rPr lang="fr-FR" sz="800" dirty="0">
                      <a:latin typeface="Bookman Old Style" panose="02050604050505020204" pitchFamily="18" charset="0"/>
                    </a:rPr>
                    <a:t> </a:t>
                  </a:r>
                  <a:r>
                    <a:rPr lang="fr-FR" sz="800" dirty="0">
                      <a:latin typeface="Bookman Old Style" panose="02050604050505020204" pitchFamily="18" charset="0"/>
                    </a:rPr>
                    <a:t>VERDE</a:t>
                  </a:r>
                  <a:endParaRPr lang="en-US" sz="800" dirty="0"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 w="9525">
                      <a:solidFill>
                        <a:schemeClr val="bg1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>
                <a:latin typeface="Arial"/>
              </a:rPr>
              <a:t>TCHAD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GB" sz="800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de fortes pluies, des vents violents et la grêle ont tué quatre personnes, blessé 25 autres et détruit 75 maisons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à Oum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Hadjer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la région centrale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Batha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 Plus de 700 personnes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sont retrouvées sans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abri. Les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sociétés française et tchadienne de la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Croix-Rouge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évalué les besoins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humanitaires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qui comprennent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abris,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nourriture,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l’eau et l’assainissement, les articles non alimentaires et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santé. La Croix-Rouge française fournit une assistance médicale et des articles ménagers de base, mais d'autres besoins doivent encore être pris en compte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 smtClean="0">
              <a:latin typeface="Arial"/>
            </a:endParaRPr>
          </a:p>
          <a:p>
            <a:endParaRPr lang="en-GB" sz="1000" dirty="0" smtClean="0">
              <a:latin typeface="Arial"/>
            </a:endParaRPr>
          </a:p>
          <a:p>
            <a:endParaRPr lang="en-GB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Des dizaines de milliers de personnes déplacées dans la ville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dans l'État nord-est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font face à de graves pénuries alimentaires et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souffrent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de malnutrition sévère. Les organisations humanitaires ont fourni une assistance et travaillent à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étendre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la réponse. Le 21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une équipe de Médecins Sans Frontières a visité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 camp de déplacés dans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compté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1 233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tombes creusées au cours de l'année écoulée. Depuis le 23 mai, au moins 188 personnes sont mortes dans le camp - près de six personnes par jour - principalement de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diarrhée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de la malnutrition. Entre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les13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et 15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juin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, les autorités nigérianes et une ONG locale ont évacué 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1 192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personnes nécessitant des soins médicaux de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à Maiduguri, capitale de </a:t>
            </a:r>
            <a:r>
              <a:rPr lang="fr-FR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FR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380043" y="6110447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79" name="Connecteur droit 78"/>
          <p:cNvCxnSpPr/>
          <p:nvPr/>
        </p:nvCxnSpPr>
        <p:spPr>
          <a:xfrm>
            <a:off x="8417397" y="3309492"/>
            <a:ext cx="2062138" cy="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5079" y="865317"/>
            <a:ext cx="175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DE 700 PERSONNES SANS ABRI APRÈS DE VIOLENTS ORAGES</a:t>
            </a:r>
          </a:p>
        </p:txBody>
      </p:sp>
      <p:sp>
        <p:nvSpPr>
          <p:cNvPr id="2238" name="ZoneTexte 2237"/>
          <p:cNvSpPr txBox="1"/>
          <p:nvPr/>
        </p:nvSpPr>
        <p:spPr>
          <a:xfrm>
            <a:off x="8643758" y="3348669"/>
            <a:ext cx="2067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MALNUTRITION AIGUË CHEZ LES DÉPLACÉS À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04582" y="5655477"/>
            <a:ext cx="192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CASQUE BLEU TUÉ DANS UN REGAIN DE VIOLENCE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09724" y="2664398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84"/>
          <p:cNvSpPr txBox="1"/>
          <p:nvPr/>
        </p:nvSpPr>
        <p:spPr>
          <a:xfrm>
            <a:off x="413267" y="3231756"/>
            <a:ext cx="191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SUSPECTS DE </a:t>
            </a:r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FIÈVRE HÉMORRAGIQUE SIGNALÉS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necteur droit 76"/>
          <p:cNvCxnSpPr/>
          <p:nvPr/>
        </p:nvCxnSpPr>
        <p:spPr>
          <a:xfrm flipV="1">
            <a:off x="244020" y="3215325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6" name="Imag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503" y="898836"/>
            <a:ext cx="208800" cy="208800"/>
          </a:xfrm>
          <a:prstGeom prst="rect">
            <a:avLst/>
          </a:prstGeom>
        </p:spPr>
      </p:pic>
      <p:grpSp>
        <p:nvGrpSpPr>
          <p:cNvPr id="219" name="Groupe 20"/>
          <p:cNvGrpSpPr/>
          <p:nvPr/>
        </p:nvGrpSpPr>
        <p:grpSpPr>
          <a:xfrm>
            <a:off x="242166" y="915950"/>
            <a:ext cx="225000" cy="326250"/>
            <a:chOff x="8607920" y="3083161"/>
            <a:chExt cx="225000" cy="326250"/>
          </a:xfrm>
        </p:grpSpPr>
        <p:pic>
          <p:nvPicPr>
            <p:cNvPr id="220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1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22" name="Groupe 20"/>
          <p:cNvGrpSpPr/>
          <p:nvPr/>
        </p:nvGrpSpPr>
        <p:grpSpPr>
          <a:xfrm>
            <a:off x="247663" y="3262105"/>
            <a:ext cx="225000" cy="326250"/>
            <a:chOff x="8607920" y="3083161"/>
            <a:chExt cx="225000" cy="326250"/>
          </a:xfrm>
        </p:grpSpPr>
        <p:pic>
          <p:nvPicPr>
            <p:cNvPr id="223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4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25" name="Groupe 20"/>
          <p:cNvGrpSpPr/>
          <p:nvPr/>
        </p:nvGrpSpPr>
        <p:grpSpPr>
          <a:xfrm>
            <a:off x="3526154" y="5838189"/>
            <a:ext cx="225000" cy="326250"/>
            <a:chOff x="8607920" y="3083161"/>
            <a:chExt cx="225000" cy="326250"/>
          </a:xfrm>
        </p:grpSpPr>
        <p:pic>
          <p:nvPicPr>
            <p:cNvPr id="229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30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31" name="Groupe 20"/>
          <p:cNvGrpSpPr/>
          <p:nvPr/>
        </p:nvGrpSpPr>
        <p:grpSpPr>
          <a:xfrm>
            <a:off x="6710163" y="3338318"/>
            <a:ext cx="225000" cy="326250"/>
            <a:chOff x="8607920" y="3083161"/>
            <a:chExt cx="225000" cy="326250"/>
          </a:xfrm>
        </p:grpSpPr>
        <p:pic>
          <p:nvPicPr>
            <p:cNvPr id="243" name="Image 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44" name="Image 37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204004" y="5647383"/>
            <a:ext cx="225000" cy="328204"/>
            <a:chOff x="4499508" y="1144203"/>
            <a:chExt cx="225000" cy="328204"/>
          </a:xfrm>
        </p:grpSpPr>
        <p:pic>
          <p:nvPicPr>
            <p:cNvPr id="246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7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412274" y="905106"/>
            <a:ext cx="226800" cy="350621"/>
            <a:chOff x="4676449" y="1381958"/>
            <a:chExt cx="226800" cy="350621"/>
          </a:xfrm>
        </p:grpSpPr>
        <p:pic>
          <p:nvPicPr>
            <p:cNvPr id="249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6449" y="1381958"/>
              <a:ext cx="226800" cy="350621"/>
            </a:xfrm>
            <a:prstGeom prst="rect">
              <a:avLst/>
            </a:prstGeom>
          </p:spPr>
        </p:pic>
        <p:pic>
          <p:nvPicPr>
            <p:cNvPr id="250" name="Image 2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85924" y="1400196"/>
              <a:ext cx="208800" cy="169028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>
            <a:off x="5381944" y="2948175"/>
            <a:ext cx="233554" cy="352889"/>
            <a:chOff x="5678893" y="1514475"/>
            <a:chExt cx="233554" cy="352889"/>
          </a:xfrm>
        </p:grpSpPr>
        <p:pic>
          <p:nvPicPr>
            <p:cNvPr id="252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53" name="Imag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54" name="Group 253"/>
          <p:cNvGrpSpPr/>
          <p:nvPr/>
        </p:nvGrpSpPr>
        <p:grpSpPr>
          <a:xfrm>
            <a:off x="8420285" y="3348048"/>
            <a:ext cx="233554" cy="352889"/>
            <a:chOff x="5678893" y="1514475"/>
            <a:chExt cx="233554" cy="352889"/>
          </a:xfrm>
        </p:grpSpPr>
        <p:pic>
          <p:nvPicPr>
            <p:cNvPr id="255" name="Image 37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56" name="Imag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78893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57" name="Group 256"/>
          <p:cNvGrpSpPr/>
          <p:nvPr/>
        </p:nvGrpSpPr>
        <p:grpSpPr>
          <a:xfrm>
            <a:off x="6362654" y="2934889"/>
            <a:ext cx="226800" cy="350621"/>
            <a:chOff x="4676449" y="1381958"/>
            <a:chExt cx="226800" cy="350621"/>
          </a:xfrm>
        </p:grpSpPr>
        <p:pic>
          <p:nvPicPr>
            <p:cNvPr id="258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6449" y="1381958"/>
              <a:ext cx="226800" cy="350621"/>
            </a:xfrm>
            <a:prstGeom prst="rect">
              <a:avLst/>
            </a:prstGeom>
          </p:spPr>
        </p:pic>
        <p:pic>
          <p:nvPicPr>
            <p:cNvPr id="259" name="Image 2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85924" y="1400196"/>
              <a:ext cx="208800" cy="169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2710</TotalTime>
  <Words>714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(21 - 27 juin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235</cp:revision>
  <cp:lastPrinted>2016-06-28T15:46:30Z</cp:lastPrinted>
  <dcterms:created xsi:type="dcterms:W3CDTF">2015-12-15T11:10:25Z</dcterms:created>
  <dcterms:modified xsi:type="dcterms:W3CDTF">2016-06-28T16:26:33Z</dcterms:modified>
</cp:coreProperties>
</file>