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578" autoAdjust="0"/>
    <p:restoredTop sz="96453" autoAdjust="0"/>
  </p:normalViewPr>
  <p:slideViewPr>
    <p:cSldViewPr snapToGrid="0">
      <p:cViewPr>
        <p:scale>
          <a:sx n="110" d="100"/>
          <a:sy n="110" d="100"/>
        </p:scale>
        <p:origin x="1134" y="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Centre: Aperçu humanitaire hebdomadaire </a:t>
            </a:r>
            <a:r>
              <a:rPr lang="en-GB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 </a:t>
            </a:r>
            <a:r>
              <a:rPr lang="en-GB" sz="1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mars </a:t>
            </a:r>
            <a:r>
              <a:rPr lang="en-GB" sz="1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mars 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</a:p>
        </p:txBody>
      </p:sp>
      <p:sp>
        <p:nvSpPr>
          <p:cNvPr id="8" name="TextBox 52"/>
          <p:cNvSpPr txBox="1"/>
          <p:nvPr/>
        </p:nvSpPr>
        <p:spPr>
          <a:xfrm>
            <a:off x="238135" y="611154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>
                <a:solidFill>
                  <a:prstClr val="black"/>
                </a:solidFill>
                <a:latin typeface="Arial"/>
              </a:rPr>
              <a:t>RÉPUBLIQUE CENTRAFRICAINE</a:t>
            </a: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GB" sz="800" dirty="0" smtClean="0"/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hommes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armés suspectés d’appartenir à l’Armée de Résistance du Seigneur (LRA) ont enlevé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22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 14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hommes dans un village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l'est de la préfecture du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Haut-Mbomou, en libérant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 la suite.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Par ailleurs, un garçon de 16 ans est sous traitement médical après avoir récemment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échappé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la LRA après trois ans en captivité.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Jusqu‘ici cette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année, les hommes armés ont enlevé presque deux fois plus de personnes que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durant toute l’année 2015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Des dizaines de villages ont été pillés et des milliers de personnes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déplacées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y compris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quelques 2 200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qui ont fui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leurs foyers des villages environnants vers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Bria, la capitale de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province centrale de la Haute-Kotto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CÔTE 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D’IVOIRE </a:t>
            </a:r>
          </a:p>
          <a:p>
            <a:pPr algn="just"/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/>
            </a:endParaRPr>
          </a:p>
          <a:p>
            <a:endParaRPr lang="fr-FR" sz="100" dirty="0" smtClean="0">
              <a:latin typeface="Arial"/>
            </a:endParaRPr>
          </a:p>
          <a:p>
            <a:r>
              <a:rPr lang="fr-FR" sz="800" dirty="0" smtClean="0">
                <a:latin typeface="Arial"/>
              </a:rPr>
              <a:t>De </a:t>
            </a:r>
            <a:r>
              <a:rPr lang="fr-FR" sz="800" dirty="0">
                <a:latin typeface="Arial"/>
              </a:rPr>
              <a:t>graves affrontements entre les communautés </a:t>
            </a:r>
            <a:r>
              <a:rPr lang="fr-FR" sz="800" dirty="0" smtClean="0">
                <a:latin typeface="Arial"/>
              </a:rPr>
              <a:t>Peuhl </a:t>
            </a:r>
            <a:r>
              <a:rPr lang="fr-FR" sz="800" dirty="0">
                <a:latin typeface="Arial"/>
              </a:rPr>
              <a:t>et Lobi dans la région nord-est de Bouna ont </a:t>
            </a:r>
            <a:r>
              <a:rPr lang="fr-FR" sz="800" dirty="0" smtClean="0">
                <a:latin typeface="Arial"/>
              </a:rPr>
              <a:t>fait plusieurs </a:t>
            </a:r>
            <a:r>
              <a:rPr lang="fr-FR" sz="800" dirty="0">
                <a:latin typeface="Arial"/>
              </a:rPr>
              <a:t>morts au </a:t>
            </a:r>
            <a:r>
              <a:rPr lang="fr-FR" sz="800" dirty="0" smtClean="0">
                <a:latin typeface="Arial"/>
              </a:rPr>
              <a:t>cœur </a:t>
            </a:r>
            <a:r>
              <a:rPr lang="fr-FR" sz="800" dirty="0">
                <a:latin typeface="Arial"/>
              </a:rPr>
              <a:t>d'une situation sécuritaire qui se détériore rapidement. Depuis le 13 </a:t>
            </a:r>
            <a:r>
              <a:rPr lang="fr-FR" sz="800" dirty="0" smtClean="0">
                <a:latin typeface="Arial"/>
              </a:rPr>
              <a:t>février</a:t>
            </a:r>
            <a:r>
              <a:rPr lang="fr-FR" sz="800" dirty="0">
                <a:latin typeface="Arial"/>
              </a:rPr>
              <a:t>, des incidents violents ont été signalés dans de nombreuses localités autour de Bouna. </a:t>
            </a:r>
            <a:r>
              <a:rPr lang="fr-FR" sz="800" dirty="0" smtClean="0">
                <a:latin typeface="Arial"/>
              </a:rPr>
              <a:t>Les </a:t>
            </a:r>
            <a:r>
              <a:rPr lang="fr-FR" sz="800" dirty="0">
                <a:latin typeface="Arial"/>
              </a:rPr>
              <a:t>agriculteurs Lobi ont pris pour cible </a:t>
            </a:r>
            <a:r>
              <a:rPr lang="fr-FR" sz="800" dirty="0" smtClean="0">
                <a:latin typeface="Arial"/>
              </a:rPr>
              <a:t>les </a:t>
            </a:r>
            <a:r>
              <a:rPr lang="fr-FR" sz="800" dirty="0">
                <a:latin typeface="Arial"/>
              </a:rPr>
              <a:t>communautés d'éleveurs </a:t>
            </a:r>
            <a:r>
              <a:rPr lang="fr-FR" sz="800" dirty="0" smtClean="0">
                <a:latin typeface="Arial"/>
              </a:rPr>
              <a:t>Peulh et Malinké</a:t>
            </a:r>
            <a:r>
              <a:rPr lang="fr-FR" sz="800" dirty="0">
                <a:latin typeface="Arial"/>
              </a:rPr>
              <a:t>, détruisant des maisons et des biens et provoquant des </a:t>
            </a:r>
            <a:r>
              <a:rPr lang="fr-FR" sz="800" dirty="0" smtClean="0">
                <a:latin typeface="Arial"/>
              </a:rPr>
              <a:t>déplacements, sous prétexte que </a:t>
            </a:r>
            <a:r>
              <a:rPr lang="fr-FR" sz="800" dirty="0">
                <a:latin typeface="Arial"/>
              </a:rPr>
              <a:t>leurs </a:t>
            </a:r>
            <a:r>
              <a:rPr lang="fr-FR" sz="800" dirty="0" smtClean="0">
                <a:latin typeface="Arial"/>
              </a:rPr>
              <a:t>cultures avaient </a:t>
            </a:r>
            <a:r>
              <a:rPr lang="fr-FR" sz="800" dirty="0">
                <a:latin typeface="Arial"/>
              </a:rPr>
              <a:t>été détruites par </a:t>
            </a:r>
            <a:r>
              <a:rPr lang="fr-FR" sz="800" dirty="0" smtClean="0">
                <a:latin typeface="Arial"/>
              </a:rPr>
              <a:t>du </a:t>
            </a:r>
            <a:r>
              <a:rPr lang="fr-FR" sz="800" dirty="0">
                <a:latin typeface="Arial"/>
              </a:rPr>
              <a:t>bétail. Les agences humanitaires ont mené une évaluation rapide qui a identifié </a:t>
            </a:r>
            <a:r>
              <a:rPr lang="fr-FR" sz="800" dirty="0" smtClean="0">
                <a:latin typeface="Arial"/>
              </a:rPr>
              <a:t>2 200 </a:t>
            </a:r>
            <a:r>
              <a:rPr lang="fr-FR" sz="800" dirty="0">
                <a:latin typeface="Arial"/>
              </a:rPr>
              <a:t>personnes déplacées. Une assistance est </a:t>
            </a:r>
            <a:r>
              <a:rPr lang="fr-FR" sz="800" dirty="0" smtClean="0">
                <a:latin typeface="Arial"/>
              </a:rPr>
              <a:t>en cours.</a:t>
            </a:r>
            <a:endParaRPr lang="fr-FR" sz="800" dirty="0" smtClean="0">
              <a:latin typeface="Arial"/>
            </a:endParaRPr>
          </a:p>
          <a:p>
            <a:endParaRPr lang="fr-FR" sz="4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latin typeface="Arial"/>
              </a:rPr>
              <a:t>MALI</a:t>
            </a:r>
          </a:p>
          <a:p>
            <a:pPr lvl="0"/>
            <a:endParaRPr lang="en-GB" sz="800" dirty="0"/>
          </a:p>
          <a:p>
            <a:endParaRPr lang="en-US" sz="800" dirty="0" smtClean="0">
              <a:latin typeface="Arial"/>
            </a:endParaRPr>
          </a:p>
          <a:p>
            <a:endParaRPr lang="en-US" sz="500" dirty="0">
              <a:latin typeface="Arial"/>
            </a:endParaRPr>
          </a:p>
          <a:p>
            <a:pPr algn="just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hommes armés ont attaqué le 21 m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 hôtel à Bamako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abritant la Mission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formation de l'Union européenne au Mali. L'attaque a été repoussée et il n'y avait aucune victime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parmi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personnel de la mission. Un des assaillants a été tué durant le raid et 21 personnes arrêtées plus tard. Al-Qaïda au Maghreb islamique a revendiqué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l’attaque.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246239" y="3436020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37493" y="822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2" name="Connecteur droit 2211"/>
          <p:cNvCxnSpPr/>
          <p:nvPr/>
        </p:nvCxnSpPr>
        <p:spPr>
          <a:xfrm flipV="1">
            <a:off x="230538" y="6046119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04925" y="831980"/>
            <a:ext cx="179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ENLÈVEMENT DE VILLAGEOIS PAR DES </a:t>
            </a:r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HOMMES 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ARMÉS PRÉSUMÉS DE LA LRA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sp>
        <p:nvSpPr>
          <p:cNvPr id="2176" name="ZoneTexte 2175"/>
          <p:cNvSpPr txBox="1"/>
          <p:nvPr/>
        </p:nvSpPr>
        <p:spPr>
          <a:xfrm>
            <a:off x="419278" y="3460299"/>
            <a:ext cx="188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 TUÉS DANS </a:t>
            </a:r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AFFRONTEMENTS INTERCOMMUNAUTAIRES</a:t>
            </a:r>
            <a:endParaRPr lang="fr-FR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8467269" y="611154"/>
            <a:ext cx="2102000" cy="6681399"/>
            <a:chOff x="8438988" y="611154"/>
            <a:chExt cx="2102000" cy="6681399"/>
          </a:xfrm>
        </p:grpSpPr>
        <p:sp>
          <p:nvSpPr>
            <p:cNvPr id="9" name="TextBox 52"/>
            <p:cNvSpPr txBox="1"/>
            <p:nvPr/>
          </p:nvSpPr>
          <p:spPr>
            <a:xfrm>
              <a:off x="8439848" y="611154"/>
              <a:ext cx="2039235" cy="6681399"/>
            </a:xfrm>
            <a:prstGeom prst="rect">
              <a:avLst/>
            </a:prstGeom>
            <a:noFill/>
          </p:spPr>
          <p:txBody>
            <a:bodyPr wrap="square" lIns="0" tIns="49785" rIns="0" bIns="49785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fr-FR" sz="1000" dirty="0" smtClean="0">
                  <a:latin typeface="Arial"/>
                </a:rPr>
                <a:t>TCHAD</a:t>
              </a:r>
            </a:p>
            <a:p>
              <a:pPr>
                <a:spcBef>
                  <a:spcPts val="600"/>
                </a:spcBef>
              </a:pPr>
              <a:r>
                <a:rPr lang="en-GB" sz="8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Le 21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mars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, 16 membres présumés de </a:t>
              </a:r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Boko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Haram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déclarant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être du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Niger se sont rendus aux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autorités locales dans la région de </a:t>
              </a:r>
              <a:r>
                <a:rPr lang="fr-FR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Kaiga-Kindjiria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dans la région occidentale  du Lac.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Les trois hommes, cinq femmes et huit enfants sont actuellement entre les mains d'un chef local et seront bientôt transférés aux autorités administratives.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Il s’agit de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la deuxième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reddition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au cours des dernières semaines.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11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février, un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autre groupe de membres présumés de </a:t>
              </a:r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Boko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Haram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avait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rencontré un responsable militaire tchadien local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à </a:t>
              </a:r>
              <a:r>
                <a:rPr lang="fr-FR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Mboma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dans la région du Lac, pour discuter de leur reddition.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000" dirty="0" smtClean="0">
                  <a:latin typeface="Arial"/>
                </a:rPr>
                <a:t>MALADIE </a:t>
              </a:r>
              <a:r>
                <a:rPr lang="en-GB" sz="1000" dirty="0">
                  <a:latin typeface="Arial"/>
                </a:rPr>
                <a:t>À VIRUS EBOLA (MVE)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000" dirty="0" smtClean="0">
                <a:latin typeface="Arial"/>
              </a:endParaRPr>
            </a:p>
            <a:p>
              <a:r>
                <a:rPr lang="fr-FR" sz="800" dirty="0">
                  <a:latin typeface="Arial"/>
                </a:rPr>
                <a:t>Un nouveau cas a été confirmé le 28 </a:t>
              </a:r>
              <a:r>
                <a:rPr lang="fr-FR" sz="800" dirty="0" smtClean="0">
                  <a:latin typeface="Arial"/>
                </a:rPr>
                <a:t>mars</a:t>
              </a:r>
              <a:r>
                <a:rPr lang="fr-FR" sz="800" dirty="0">
                  <a:latin typeface="Arial"/>
                </a:rPr>
                <a:t>. L'individu était sur la liste des contacts considérés comme à haut risque. </a:t>
              </a:r>
              <a:r>
                <a:rPr lang="fr-FR" sz="800" dirty="0" smtClean="0">
                  <a:latin typeface="Arial"/>
                </a:rPr>
                <a:t>Jusqu‘ici, </a:t>
              </a:r>
              <a:r>
                <a:rPr lang="fr-FR" sz="800" dirty="0">
                  <a:latin typeface="Arial"/>
                </a:rPr>
                <a:t>sept </a:t>
              </a:r>
              <a:r>
                <a:rPr lang="fr-FR" sz="800" dirty="0" smtClean="0">
                  <a:latin typeface="Arial"/>
                </a:rPr>
                <a:t>personnes, dont quatre cas confirmés et trois probables, </a:t>
              </a:r>
              <a:r>
                <a:rPr lang="fr-FR" sz="800" dirty="0">
                  <a:latin typeface="Arial"/>
                </a:rPr>
                <a:t>sont </a:t>
              </a:r>
              <a:r>
                <a:rPr lang="fr-FR" sz="800" dirty="0" smtClean="0">
                  <a:latin typeface="Arial"/>
                </a:rPr>
                <a:t>décédées depuis la confirmation de la résurgence du virus le </a:t>
              </a:r>
              <a:r>
                <a:rPr lang="fr-FR" sz="800" dirty="0">
                  <a:latin typeface="Arial"/>
                </a:rPr>
                <a:t>17 </a:t>
              </a:r>
              <a:r>
                <a:rPr lang="fr-FR" sz="800" dirty="0" smtClean="0">
                  <a:latin typeface="Arial"/>
                </a:rPr>
                <a:t>mars</a:t>
              </a:r>
              <a:r>
                <a:rPr lang="fr-FR" sz="800" dirty="0">
                  <a:latin typeface="Arial"/>
                </a:rPr>
                <a:t>: (4 </a:t>
              </a:r>
              <a:r>
                <a:rPr lang="fr-FR" sz="800" dirty="0" smtClean="0">
                  <a:latin typeface="Arial"/>
                </a:rPr>
                <a:t>cas confirmés </a:t>
              </a:r>
              <a:r>
                <a:rPr lang="fr-FR" sz="800" dirty="0">
                  <a:latin typeface="Arial"/>
                </a:rPr>
                <a:t>et 3 </a:t>
              </a:r>
              <a:r>
                <a:rPr lang="fr-FR" sz="800" dirty="0" smtClean="0">
                  <a:latin typeface="Arial"/>
                </a:rPr>
                <a:t>probables</a:t>
              </a:r>
              <a:r>
                <a:rPr lang="fr-FR" sz="800" dirty="0">
                  <a:latin typeface="Arial"/>
                </a:rPr>
                <a:t>). Quelques </a:t>
              </a:r>
              <a:r>
                <a:rPr lang="fr-FR" sz="800" dirty="0" smtClean="0">
                  <a:latin typeface="Arial"/>
                </a:rPr>
                <a:t>1 033 </a:t>
              </a:r>
              <a:r>
                <a:rPr lang="fr-FR" sz="800" dirty="0">
                  <a:latin typeface="Arial"/>
                </a:rPr>
                <a:t>contacts </a:t>
              </a:r>
              <a:r>
                <a:rPr lang="fr-FR" sz="800" dirty="0" smtClean="0">
                  <a:latin typeface="Arial"/>
                </a:rPr>
                <a:t>issus de </a:t>
              </a:r>
              <a:r>
                <a:rPr lang="fr-FR" sz="800" dirty="0">
                  <a:latin typeface="Arial"/>
                </a:rPr>
                <a:t>plus de 180 ménages </a:t>
              </a:r>
              <a:r>
                <a:rPr lang="fr-FR" sz="800" dirty="0" smtClean="0">
                  <a:latin typeface="Arial"/>
                </a:rPr>
                <a:t>sont suivis, 175 parmi eux sont considérés à </a:t>
              </a:r>
              <a:r>
                <a:rPr lang="fr-FR" sz="800" dirty="0">
                  <a:latin typeface="Arial"/>
                </a:rPr>
                <a:t>haut risque. Quelques 465 contacts ont été vaccinés, y compris les 175 contacts à haut </a:t>
              </a:r>
              <a:r>
                <a:rPr lang="fr-FR" sz="800" dirty="0" smtClean="0">
                  <a:latin typeface="Arial"/>
                </a:rPr>
                <a:t>risque, depuis le début de </a:t>
              </a:r>
              <a:r>
                <a:rPr lang="fr-FR" sz="800" dirty="0">
                  <a:latin typeface="Arial"/>
                </a:rPr>
                <a:t>la campagne de </a:t>
              </a:r>
              <a:r>
                <a:rPr lang="fr-FR" sz="800" dirty="0" smtClean="0">
                  <a:latin typeface="Arial"/>
                </a:rPr>
                <a:t>vaccination le </a:t>
              </a:r>
              <a:r>
                <a:rPr lang="fr-FR" sz="800" dirty="0">
                  <a:latin typeface="Arial"/>
                </a:rPr>
                <a:t>23 </a:t>
              </a:r>
              <a:r>
                <a:rPr lang="fr-FR" sz="800" dirty="0" smtClean="0">
                  <a:latin typeface="Arial"/>
                </a:rPr>
                <a:t>mars</a:t>
              </a:r>
              <a:r>
                <a:rPr lang="fr-FR" sz="800" dirty="0">
                  <a:latin typeface="Arial"/>
                </a:rPr>
                <a:t>.</a:t>
              </a:r>
              <a:endParaRPr lang="en-GB" sz="1000" dirty="0" smtClean="0">
                <a:latin typeface="Arial"/>
              </a:endParaRPr>
            </a:p>
            <a:p>
              <a:endParaRPr lang="en-GB" sz="1000" dirty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1000" dirty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endParaRPr lang="en-GB" sz="84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/>
                <a:t> </a:t>
              </a:r>
              <a:endParaRPr lang="fr-FR" sz="800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8659837" y="5558443"/>
              <a:ext cx="1850198" cy="956371"/>
              <a:chOff x="8735170" y="6182436"/>
              <a:chExt cx="1906866" cy="956371"/>
            </a:xfrm>
          </p:grpSpPr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5170" y="6220401"/>
                <a:ext cx="143848" cy="215772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5171" y="6464550"/>
                <a:ext cx="143848" cy="208580"/>
              </a:xfrm>
              <a:prstGeom prst="rect">
                <a:avLst/>
              </a:prstGeom>
            </p:spPr>
          </p:pic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35171" y="6712932"/>
                <a:ext cx="143848" cy="208580"/>
              </a:xfrm>
              <a:prstGeom prst="rect">
                <a:avLst/>
              </a:prstGeom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8879019" y="6182436"/>
                <a:ext cx="17630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Catastrophe naturelle 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Epidémie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Conflit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Autre</a:t>
                </a:r>
              </a:p>
            </p:txBody>
          </p:sp>
          <p:pic>
            <p:nvPicPr>
              <p:cNvPr id="80" name="Image 7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8029" y="6938516"/>
                <a:ext cx="138132" cy="200291"/>
              </a:xfrm>
              <a:prstGeom prst="rect">
                <a:avLst/>
              </a:prstGeom>
            </p:spPr>
          </p:pic>
        </p:grpSp>
        <p:cxnSp>
          <p:nvCxnSpPr>
            <p:cNvPr id="79" name="Connecteur droit 78"/>
            <p:cNvCxnSpPr/>
            <p:nvPr/>
          </p:nvCxnSpPr>
          <p:spPr>
            <a:xfrm flipV="1">
              <a:off x="8438988" y="3366594"/>
              <a:ext cx="1980000" cy="43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8439848" y="836105"/>
              <a:ext cx="1980000" cy="2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8" name="ZoneTexte 2237"/>
            <p:cNvSpPr txBox="1"/>
            <p:nvPr/>
          </p:nvSpPr>
          <p:spPr>
            <a:xfrm>
              <a:off x="8614452" y="3397863"/>
              <a:ext cx="18045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NOUVEAU CAS EN GUINÉE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8755536" y="871271"/>
              <a:ext cx="1785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 </a:t>
              </a:r>
              <a:r>
                <a:rPr lang="fr-FR" sz="800" i="1" dirty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MEMBRES </a:t>
              </a:r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PRÉSUMÉS DE BOKO HARAM </a:t>
              </a:r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 RENDENT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0" name="Groupe 189"/>
          <p:cNvGrpSpPr/>
          <p:nvPr/>
        </p:nvGrpSpPr>
        <p:grpSpPr>
          <a:xfrm>
            <a:off x="2478302" y="836105"/>
            <a:ext cx="5751297" cy="5891268"/>
            <a:chOff x="2534864" y="836105"/>
            <a:chExt cx="5751297" cy="5891268"/>
          </a:xfrm>
        </p:grpSpPr>
        <p:sp>
          <p:nvSpPr>
            <p:cNvPr id="191" name="Rectangle 190"/>
            <p:cNvSpPr/>
            <p:nvPr/>
          </p:nvSpPr>
          <p:spPr>
            <a:xfrm>
              <a:off x="2545237" y="852417"/>
              <a:ext cx="5740924" cy="5874214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e 210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214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6"/>
              <p:cNvSpPr>
                <a:spLocks/>
              </p:cNvSpPr>
              <p:nvPr/>
            </p:nvSpPr>
            <p:spPr bwMode="auto">
              <a:xfrm>
                <a:off x="3584788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ZoneTexte 249"/>
              <p:cNvSpPr txBox="1"/>
              <p:nvPr/>
            </p:nvSpPr>
            <p:spPr>
              <a:xfrm>
                <a:off x="6553240" y="4134063"/>
                <a:ext cx="10851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</a:p>
            </p:txBody>
          </p:sp>
          <p:sp>
            <p:nvSpPr>
              <p:cNvPr id="251" name="ZoneTexte 250"/>
              <p:cNvSpPr txBox="1"/>
              <p:nvPr/>
            </p:nvSpPr>
            <p:spPr>
              <a:xfrm>
                <a:off x="7018216" y="302577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2" name="ZoneTexte 251"/>
              <p:cNvSpPr txBox="1"/>
              <p:nvPr/>
            </p:nvSpPr>
            <p:spPr>
              <a:xfrm>
                <a:off x="5427421" y="3625534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253" name="ZoneTexte 252"/>
              <p:cNvSpPr txBox="1"/>
              <p:nvPr/>
            </p:nvSpPr>
            <p:spPr>
              <a:xfrm>
                <a:off x="2699330" y="4187610"/>
                <a:ext cx="12140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MVE RÉGIONAL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4" name="ZoneTexte 253"/>
              <p:cNvSpPr txBox="1"/>
              <p:nvPr/>
            </p:nvSpPr>
            <p:spPr>
              <a:xfrm>
                <a:off x="6032430" y="410547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5" name="ZoneTexte 254"/>
              <p:cNvSpPr txBox="1"/>
              <p:nvPr/>
            </p:nvSpPr>
            <p:spPr>
              <a:xfrm>
                <a:off x="5318124" y="2403993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6" name="ZoneTexte 255"/>
              <p:cNvSpPr txBox="1"/>
              <p:nvPr/>
            </p:nvSpPr>
            <p:spPr>
              <a:xfrm>
                <a:off x="4275508" y="2278427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MALI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7" name="ZoneTexte 256"/>
              <p:cNvSpPr txBox="1"/>
              <p:nvPr/>
            </p:nvSpPr>
            <p:spPr>
              <a:xfrm>
                <a:off x="3261901" y="2147932"/>
                <a:ext cx="8773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8" name="ZoneTexte 257"/>
              <p:cNvSpPr txBox="1"/>
              <p:nvPr/>
            </p:nvSpPr>
            <p:spPr>
              <a:xfrm>
                <a:off x="5174279" y="3260244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ZoneTexte 258"/>
              <p:cNvSpPr txBox="1"/>
              <p:nvPr/>
            </p:nvSpPr>
            <p:spPr>
              <a:xfrm>
                <a:off x="4580719" y="3955542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0" name="ZoneTexte 259"/>
              <p:cNvSpPr txBox="1"/>
              <p:nvPr/>
            </p:nvSpPr>
            <p:spPr>
              <a:xfrm>
                <a:off x="5625421" y="4189004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1" name="ZoneTexte 260"/>
              <p:cNvSpPr txBox="1"/>
              <p:nvPr/>
            </p:nvSpPr>
            <p:spPr>
              <a:xfrm>
                <a:off x="6395646" y="2391695"/>
                <a:ext cx="554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2" name="ZoneTexte 261"/>
              <p:cNvSpPr txBox="1"/>
              <p:nvPr/>
            </p:nvSpPr>
            <p:spPr>
              <a:xfrm>
                <a:off x="4252772" y="2844531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3" name="ZoneTexte 262"/>
              <p:cNvSpPr txBox="1"/>
              <p:nvPr/>
            </p:nvSpPr>
            <p:spPr>
              <a:xfrm>
                <a:off x="3811058" y="3300270"/>
                <a:ext cx="686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CÔTE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dirty="0"/>
                  <a:t>D’IVOIRE</a:t>
                </a:r>
                <a:endParaRPr lang="en-US" dirty="0"/>
              </a:p>
            </p:txBody>
          </p:sp>
          <p:sp>
            <p:nvSpPr>
              <p:cNvPr id="264" name="ZoneTexte 263"/>
              <p:cNvSpPr txBox="1"/>
              <p:nvPr/>
            </p:nvSpPr>
            <p:spPr>
              <a:xfrm>
                <a:off x="4307344" y="3487613"/>
                <a:ext cx="5831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5" name="ZoneTexte 264"/>
              <p:cNvSpPr txBox="1"/>
              <p:nvPr/>
            </p:nvSpPr>
            <p:spPr>
              <a:xfrm>
                <a:off x="4675971" y="304124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BÉNIN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6" name="ZoneTexte 265"/>
              <p:cNvSpPr txBox="1"/>
              <p:nvPr/>
            </p:nvSpPr>
            <p:spPr>
              <a:xfrm>
                <a:off x="4545508" y="3764162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7" name="ZoneTexte 266"/>
              <p:cNvSpPr txBox="1"/>
              <p:nvPr/>
            </p:nvSpPr>
            <p:spPr>
              <a:xfrm>
                <a:off x="3422700" y="3501673"/>
                <a:ext cx="5822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8" name="ZoneTexte 267"/>
              <p:cNvSpPr txBox="1"/>
              <p:nvPr/>
            </p:nvSpPr>
            <p:spPr>
              <a:xfrm>
                <a:off x="3184851" y="2991111"/>
                <a:ext cx="6833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GUINÉE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9" name="ZoneTexte 268"/>
              <p:cNvSpPr txBox="1"/>
              <p:nvPr/>
            </p:nvSpPr>
            <p:spPr>
              <a:xfrm>
                <a:off x="2705243" y="3323909"/>
                <a:ext cx="7403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SIERRA LEONE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70" name="Connecteur en angle 269"/>
              <p:cNvCxnSpPr>
                <a:endCxn id="244" idx="19"/>
              </p:cNvCxnSpPr>
              <p:nvPr/>
            </p:nvCxnSpPr>
            <p:spPr>
              <a:xfrm rot="16200000" flipV="1">
                <a:off x="3061993" y="3476918"/>
                <a:ext cx="738189" cy="199262"/>
              </a:xfrm>
              <a:prstGeom prst="bentConnector4">
                <a:avLst>
                  <a:gd name="adj1" fmla="val -478"/>
                  <a:gd name="adj2" fmla="val 99467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en angle 270"/>
              <p:cNvCxnSpPr/>
              <p:nvPr/>
            </p:nvCxnSpPr>
            <p:spPr>
              <a:xfrm rot="16200000" flipV="1">
                <a:off x="3294703" y="3733066"/>
                <a:ext cx="472606" cy="6704"/>
              </a:xfrm>
              <a:prstGeom prst="bentConnector3">
                <a:avLst>
                  <a:gd name="adj1" fmla="val -1028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en angle 271"/>
              <p:cNvCxnSpPr/>
              <p:nvPr/>
            </p:nvCxnSpPr>
            <p:spPr>
              <a:xfrm rot="5400000" flipH="1" flipV="1">
                <a:off x="3504935" y="3702443"/>
                <a:ext cx="263639" cy="228373"/>
              </a:xfrm>
              <a:prstGeom prst="bentConnector3">
                <a:avLst>
                  <a:gd name="adj1" fmla="val -1079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/>
              <p:cNvCxnSpPr/>
              <p:nvPr/>
            </p:nvCxnSpPr>
            <p:spPr>
              <a:xfrm flipH="1">
                <a:off x="3527651" y="3955542"/>
                <a:ext cx="2" cy="253179"/>
              </a:xfrm>
              <a:prstGeom prst="line">
                <a:avLst/>
              </a:prstGeom>
              <a:ln w="127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en angle 273"/>
              <p:cNvCxnSpPr>
                <a:stCxn id="251" idx="2"/>
              </p:cNvCxnSpPr>
              <p:nvPr/>
            </p:nvCxnSpPr>
            <p:spPr>
              <a:xfrm rot="5400000">
                <a:off x="7275492" y="3218619"/>
                <a:ext cx="214483" cy="505901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Rectangle 274"/>
              <p:cNvSpPr/>
              <p:nvPr/>
            </p:nvSpPr>
            <p:spPr>
              <a:xfrm>
                <a:off x="2961482" y="2654851"/>
                <a:ext cx="62549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SÉNÉGAL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76" name="Straight Connector 13"/>
              <p:cNvCxnSpPr/>
              <p:nvPr/>
            </p:nvCxnSpPr>
            <p:spPr>
              <a:xfrm>
                <a:off x="4842941" y="3578811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Image 27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5588" y="3156791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78" name="Image 277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4286" y="3177511"/>
                <a:ext cx="191250" cy="191250"/>
              </a:xfrm>
              <a:prstGeom prst="rect">
                <a:avLst/>
              </a:prstGeom>
            </p:spPr>
          </p:pic>
          <p:grpSp>
            <p:nvGrpSpPr>
              <p:cNvPr id="279" name="Groupe 278"/>
              <p:cNvGrpSpPr/>
              <p:nvPr/>
            </p:nvGrpSpPr>
            <p:grpSpPr>
              <a:xfrm>
                <a:off x="2809949" y="5348278"/>
                <a:ext cx="2764909" cy="1206462"/>
                <a:chOff x="2798677" y="5189249"/>
                <a:chExt cx="2764909" cy="1206462"/>
              </a:xfrm>
            </p:grpSpPr>
            <p:sp>
              <p:nvSpPr>
                <p:cNvPr id="280" name="ZoneTexte 279"/>
                <p:cNvSpPr txBox="1"/>
                <p:nvPr/>
              </p:nvSpPr>
              <p:spPr>
                <a:xfrm>
                  <a:off x="2968620" y="5189249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281" name="ZoneTexte 280"/>
                <p:cNvSpPr txBox="1"/>
                <p:nvPr/>
              </p:nvSpPr>
              <p:spPr>
                <a:xfrm>
                  <a:off x="4214588" y="5189249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82" name="Groupe 281"/>
                <p:cNvGrpSpPr/>
                <p:nvPr/>
              </p:nvGrpSpPr>
              <p:grpSpPr>
                <a:xfrm>
                  <a:off x="2798677" y="5373007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83" name="Groupe 28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8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4" name="Groupe 28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8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34096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461363" y="3414391"/>
            <a:ext cx="225000" cy="326250"/>
            <a:chOff x="8400601" y="2366815"/>
            <a:chExt cx="225000" cy="326250"/>
          </a:xfrm>
        </p:grpSpPr>
        <p:pic>
          <p:nvPicPr>
            <p:cNvPr id="319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00601" y="2366815"/>
              <a:ext cx="225000" cy="326250"/>
            </a:xfrm>
            <a:prstGeom prst="rect">
              <a:avLst/>
            </a:prstGeom>
          </p:spPr>
        </p:pic>
        <p:pic>
          <p:nvPicPr>
            <p:cNvPr id="320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21395" y="2377490"/>
              <a:ext cx="191250" cy="191250"/>
            </a:xfrm>
            <a:prstGeom prst="rect">
              <a:avLst/>
            </a:prstGeom>
          </p:spPr>
        </p:pic>
      </p:grpSp>
      <p:sp>
        <p:nvSpPr>
          <p:cNvPr id="294" name="ZoneTexte 2433"/>
          <p:cNvSpPr txBox="1"/>
          <p:nvPr/>
        </p:nvSpPr>
        <p:spPr>
          <a:xfrm>
            <a:off x="2439967" y="2765167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5" name="Connecteur en angle 2450"/>
          <p:cNvCxnSpPr/>
          <p:nvPr/>
        </p:nvCxnSpPr>
        <p:spPr>
          <a:xfrm>
            <a:off x="2935347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ZoneTexte 2433"/>
          <p:cNvSpPr txBox="1"/>
          <p:nvPr/>
        </p:nvSpPr>
        <p:spPr>
          <a:xfrm>
            <a:off x="2503352" y="2924189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252602" y="881586"/>
            <a:ext cx="225000" cy="326250"/>
            <a:chOff x="6700953" y="5703452"/>
            <a:chExt cx="225000" cy="326250"/>
          </a:xfrm>
        </p:grpSpPr>
        <p:pic>
          <p:nvPicPr>
            <p:cNvPr id="197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00953" y="5703452"/>
              <a:ext cx="225000" cy="326250"/>
            </a:xfrm>
            <a:prstGeom prst="rect">
              <a:avLst/>
            </a:prstGeom>
          </p:spPr>
        </p:pic>
        <p:pic>
          <p:nvPicPr>
            <p:cNvPr id="198" name="Image 2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12206" y="5740047"/>
              <a:ext cx="183600" cy="183600"/>
            </a:xfrm>
            <a:prstGeom prst="rect">
              <a:avLst/>
            </a:prstGeom>
          </p:spPr>
        </p:pic>
      </p:grpSp>
      <p:grpSp>
        <p:nvGrpSpPr>
          <p:cNvPr id="199" name="Group 198"/>
          <p:cNvGrpSpPr/>
          <p:nvPr/>
        </p:nvGrpSpPr>
        <p:grpSpPr>
          <a:xfrm>
            <a:off x="6685758" y="3337610"/>
            <a:ext cx="225000" cy="326250"/>
            <a:chOff x="6700953" y="5703452"/>
            <a:chExt cx="225000" cy="326250"/>
          </a:xfrm>
        </p:grpSpPr>
        <p:pic>
          <p:nvPicPr>
            <p:cNvPr id="200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00953" y="5703452"/>
              <a:ext cx="225000" cy="326250"/>
            </a:xfrm>
            <a:prstGeom prst="rect">
              <a:avLst/>
            </a:prstGeom>
          </p:spPr>
        </p:pic>
        <p:pic>
          <p:nvPicPr>
            <p:cNvPr id="201" name="Image 2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12206" y="5740047"/>
              <a:ext cx="183600" cy="183600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22015" y="3529773"/>
            <a:ext cx="225440" cy="326250"/>
            <a:chOff x="261737" y="3272973"/>
            <a:chExt cx="225440" cy="326250"/>
          </a:xfrm>
        </p:grpSpPr>
        <p:pic>
          <p:nvPicPr>
            <p:cNvPr id="203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2177" y="3272973"/>
              <a:ext cx="225000" cy="326250"/>
            </a:xfrm>
            <a:prstGeom prst="rect">
              <a:avLst/>
            </a:prstGeom>
          </p:spPr>
        </p:pic>
        <p:pic>
          <p:nvPicPr>
            <p:cNvPr id="204" name="Image 2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1737" y="3280266"/>
              <a:ext cx="190800" cy="222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97536" y="6039731"/>
            <a:ext cx="2095914" cy="374613"/>
            <a:chOff x="229335" y="4891117"/>
            <a:chExt cx="2095914" cy="374613"/>
          </a:xfrm>
        </p:grpSpPr>
        <p:sp>
          <p:nvSpPr>
            <p:cNvPr id="81" name="ZoneTexte 80"/>
            <p:cNvSpPr txBox="1"/>
            <p:nvPr/>
          </p:nvSpPr>
          <p:spPr>
            <a:xfrm>
              <a:off x="492623" y="4891117"/>
              <a:ext cx="1832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ATTAQUE DE LA MISSION DE FORMATION DE L’UE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29335" y="4939480"/>
              <a:ext cx="232336" cy="326250"/>
              <a:chOff x="261445" y="3213007"/>
              <a:chExt cx="232336" cy="326250"/>
            </a:xfrm>
          </p:grpSpPr>
          <p:pic>
            <p:nvPicPr>
              <p:cNvPr id="206" name="Image 37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781" y="3213007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07" name="Image 24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1445" y="3215611"/>
                <a:ext cx="190800" cy="222600"/>
              </a:xfrm>
              <a:prstGeom prst="rect">
                <a:avLst/>
              </a:prstGeom>
            </p:spPr>
          </p:pic>
        </p:grpSp>
      </p:grpSp>
      <p:grpSp>
        <p:nvGrpSpPr>
          <p:cNvPr id="209" name="Group 208"/>
          <p:cNvGrpSpPr/>
          <p:nvPr/>
        </p:nvGrpSpPr>
        <p:grpSpPr>
          <a:xfrm>
            <a:off x="4152986" y="1911897"/>
            <a:ext cx="225440" cy="326250"/>
            <a:chOff x="261737" y="3272973"/>
            <a:chExt cx="225440" cy="326250"/>
          </a:xfrm>
        </p:grpSpPr>
        <p:pic>
          <p:nvPicPr>
            <p:cNvPr id="210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2177" y="3272973"/>
              <a:ext cx="225000" cy="326250"/>
            </a:xfrm>
            <a:prstGeom prst="rect">
              <a:avLst/>
            </a:prstGeom>
          </p:spPr>
        </p:pic>
        <p:pic>
          <p:nvPicPr>
            <p:cNvPr id="212" name="Image 2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1737" y="3280266"/>
              <a:ext cx="190800" cy="222600"/>
            </a:xfrm>
            <a:prstGeom prst="rect">
              <a:avLst/>
            </a:prstGeom>
          </p:spPr>
        </p:pic>
      </p:grpSp>
      <p:grpSp>
        <p:nvGrpSpPr>
          <p:cNvPr id="213" name="Group 212"/>
          <p:cNvGrpSpPr/>
          <p:nvPr/>
        </p:nvGrpSpPr>
        <p:grpSpPr>
          <a:xfrm>
            <a:off x="3865438" y="3045971"/>
            <a:ext cx="225440" cy="326250"/>
            <a:chOff x="261737" y="3272973"/>
            <a:chExt cx="225440" cy="326250"/>
          </a:xfrm>
        </p:grpSpPr>
        <p:pic>
          <p:nvPicPr>
            <p:cNvPr id="217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2177" y="3272973"/>
              <a:ext cx="225000" cy="326250"/>
            </a:xfrm>
            <a:prstGeom prst="rect">
              <a:avLst/>
            </a:prstGeom>
          </p:spPr>
        </p:pic>
        <p:pic>
          <p:nvPicPr>
            <p:cNvPr id="222" name="Image 2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1737" y="3280266"/>
              <a:ext cx="190800" cy="222600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8487959" y="881586"/>
            <a:ext cx="225000" cy="326250"/>
            <a:chOff x="5395196" y="2965475"/>
            <a:chExt cx="225000" cy="326250"/>
          </a:xfrm>
        </p:grpSpPr>
        <p:pic>
          <p:nvPicPr>
            <p:cNvPr id="232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95196" y="2965475"/>
              <a:ext cx="225000" cy="326250"/>
            </a:xfrm>
            <a:prstGeom prst="rect">
              <a:avLst/>
            </a:prstGeom>
          </p:spPr>
        </p:pic>
        <p:pic>
          <p:nvPicPr>
            <p:cNvPr id="233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1017" y="2982165"/>
              <a:ext cx="201600" cy="192436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6382085" y="2720591"/>
            <a:ext cx="225000" cy="326250"/>
            <a:chOff x="5395196" y="2965475"/>
            <a:chExt cx="225000" cy="326250"/>
          </a:xfrm>
        </p:grpSpPr>
        <p:pic>
          <p:nvPicPr>
            <p:cNvPr id="235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95196" y="2965475"/>
              <a:ext cx="225000" cy="326250"/>
            </a:xfrm>
            <a:prstGeom prst="rect">
              <a:avLst/>
            </a:prstGeom>
          </p:spPr>
        </p:pic>
        <p:pic>
          <p:nvPicPr>
            <p:cNvPr id="236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1017" y="2982165"/>
              <a:ext cx="201600" cy="192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648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(22 - 28 mars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155</cp:revision>
  <cp:lastPrinted>2016-03-02T12:00:04Z</cp:lastPrinted>
  <dcterms:created xsi:type="dcterms:W3CDTF">2015-12-15T11:10:25Z</dcterms:created>
  <dcterms:modified xsi:type="dcterms:W3CDTF">2016-03-29T17:02:55Z</dcterms:modified>
</cp:coreProperties>
</file>