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6E6"/>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410" autoAdjust="0"/>
    <p:restoredTop sz="96453" autoAdjust="0"/>
  </p:normalViewPr>
  <p:slideViewPr>
    <p:cSldViewPr snapToGrid="0">
      <p:cViewPr varScale="1">
        <p:scale>
          <a:sx n="83" d="100"/>
          <a:sy n="83" d="100"/>
        </p:scale>
        <p:origin x="714" y="72"/>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3/2/2016</a:t>
            </a:fld>
            <a:endParaRPr lang="en-US"/>
          </a:p>
        </p:txBody>
      </p:sp>
      <p:sp>
        <p:nvSpPr>
          <p:cNvPr id="4" name="Espace réservé de l'image des diapositives 3"/>
          <p:cNvSpPr>
            <a:spLocks noGrp="1" noRot="1" noChangeAspect="1"/>
          </p:cNvSpPr>
          <p:nvPr>
            <p:ph type="sldImg" idx="2"/>
          </p:nvPr>
        </p:nvSpPr>
        <p:spPr>
          <a:xfrm>
            <a:off x="1287463" y="1162050"/>
            <a:ext cx="4435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3/2/2016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3/2/2016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3/2/2016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3/2/2016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3/2/2016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3/2/2016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3/2/2016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3/2/2016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twitter.com/OCHAROWCA" TargetMode="External"/><Relationship Id="rId13" Type="http://schemas.openxmlformats.org/officeDocument/2006/relationships/image" Target="../media/image9.png"/><Relationship Id="rId3" Type="http://schemas.openxmlformats.org/officeDocument/2006/relationships/image" Target="../media/image1.emf"/><Relationship Id="rId7" Type="http://schemas.openxmlformats.org/officeDocument/2006/relationships/hyperlink" Target="mailto:ocharowca@un.org" TargetMode="External"/><Relationship Id="rId12" Type="http://schemas.openxmlformats.org/officeDocument/2006/relationships/image" Target="../media/image8.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7.emf"/><Relationship Id="rId5" Type="http://schemas.openxmlformats.org/officeDocument/2006/relationships/image" Target="../media/image3.emf"/><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image" Target="../media/image2.emf"/><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9" name="TextBox 52"/>
          <p:cNvSpPr txBox="1"/>
          <p:nvPr/>
        </p:nvSpPr>
        <p:spPr>
          <a:xfrm>
            <a:off x="211851" y="624646"/>
            <a:ext cx="2160000" cy="6484494"/>
          </a:xfrm>
          <a:prstGeom prst="rect">
            <a:avLst/>
          </a:prstGeom>
          <a:noFill/>
        </p:spPr>
        <p:txBody>
          <a:bodyPr wrap="square" lIns="0" tIns="49785" rIns="0" bIns="49785" rtlCol="0">
            <a:noAutofit/>
          </a:bodyPr>
          <a:lstStyle/>
          <a:p>
            <a:pPr>
              <a:spcBef>
                <a:spcPts val="600"/>
              </a:spcBef>
            </a:pPr>
            <a:r>
              <a:rPr lang="en-GB" sz="1000" dirty="0" smtClean="0">
                <a:latin typeface="Arial"/>
              </a:rPr>
              <a:t>CAMEROUN</a:t>
            </a:r>
            <a:endParaRPr lang="en-GB" sz="800" b="1" i="1" dirty="0" smtClean="0">
              <a:solidFill>
                <a:schemeClr val="bg1">
                  <a:lumMod val="50000"/>
                </a:schemeClr>
              </a:solidFill>
              <a:latin typeface="Arial" panose="020B0604020202020204" pitchFamily="34" charset="0"/>
              <a:cs typeface="Arial" panose="020B0604020202020204" pitchFamily="34" charset="0"/>
            </a:endParaRPr>
          </a:p>
          <a:p>
            <a:pPr>
              <a:spcBef>
                <a:spcPts val="600"/>
              </a:spcBef>
            </a:pPr>
            <a:endParaRPr lang="en-GB" sz="800" b="1" i="1" dirty="0" smtClean="0">
              <a:solidFill>
                <a:schemeClr val="bg1">
                  <a:lumMod val="50000"/>
                </a:schemeClr>
              </a:solidFill>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p>
          <a:p>
            <a:r>
              <a:rPr lang="fr-FR" sz="800" dirty="0" smtClean="0">
                <a:latin typeface="Arial" panose="020B0604020202020204" pitchFamily="34" charset="0"/>
                <a:cs typeface="Arial" panose="020B0604020202020204" pitchFamily="34" charset="0"/>
              </a:rPr>
              <a:t>Le </a:t>
            </a:r>
            <a:r>
              <a:rPr lang="fr-FR" sz="800" dirty="0">
                <a:latin typeface="Arial" panose="020B0604020202020204" pitchFamily="34" charset="0"/>
                <a:cs typeface="Arial" panose="020B0604020202020204" pitchFamily="34" charset="0"/>
              </a:rPr>
              <a:t>gouvernement a déclaré le 26 février qu'il avait sauvé 850 villageois de Boko Haram au cours d'une opération militaire conjointe avec le Nigeria où 92 membres du groupe armé ont également été tués. L'opération a été effectuée dans le village nigérian de </a:t>
            </a:r>
            <a:r>
              <a:rPr lang="fr-FR" sz="800" dirty="0" err="1">
                <a:latin typeface="Arial" panose="020B0604020202020204" pitchFamily="34" charset="0"/>
                <a:cs typeface="Arial" panose="020B0604020202020204" pitchFamily="34" charset="0"/>
              </a:rPr>
              <a:t>Kumshe</a:t>
            </a:r>
            <a:r>
              <a:rPr lang="fr-FR" sz="800" dirty="0">
                <a:latin typeface="Arial" panose="020B0604020202020204" pitchFamily="34" charset="0"/>
                <a:cs typeface="Arial" panose="020B0604020202020204" pitchFamily="34" charset="0"/>
              </a:rPr>
              <a:t>, près de la frontière avec le Cameroun. La région de l'Extrême Nord du Cameroun a maintes fois été frappée par des attentats-suicides soupçonnés d'être perpétrés par Boko </a:t>
            </a:r>
            <a:r>
              <a:rPr lang="fr-FR" sz="800" dirty="0" err="1">
                <a:latin typeface="Arial" panose="020B0604020202020204" pitchFamily="34" charset="0"/>
                <a:cs typeface="Arial" panose="020B0604020202020204" pitchFamily="34" charset="0"/>
              </a:rPr>
              <a:t>Haram</a:t>
            </a:r>
            <a:r>
              <a:rPr lang="fr-FR" sz="800" dirty="0" smtClean="0">
                <a:latin typeface="Arial" panose="020B0604020202020204" pitchFamily="34" charset="0"/>
                <a:cs typeface="Arial" panose="020B0604020202020204" pitchFamily="34" charset="0"/>
              </a:rPr>
              <a:t>.</a:t>
            </a:r>
          </a:p>
          <a:p>
            <a:endParaRPr lang="fr-FR" sz="800" dirty="0" smtClean="0">
              <a:latin typeface="Arial" panose="020B0604020202020204" pitchFamily="34" charset="0"/>
              <a:cs typeface="Arial" panose="020B0604020202020204" pitchFamily="34" charset="0"/>
            </a:endParaRPr>
          </a:p>
          <a:p>
            <a:endParaRPr lang="en-GB" sz="400" dirty="0" smtClean="0">
              <a:solidFill>
                <a:prstClr val="black"/>
              </a:solidFill>
              <a:latin typeface="Arial"/>
            </a:endParaRPr>
          </a:p>
          <a:p>
            <a:pPr lvl="0"/>
            <a:r>
              <a:rPr lang="en-GB" sz="1000" dirty="0" smtClean="0">
                <a:solidFill>
                  <a:prstClr val="black"/>
                </a:solidFill>
                <a:latin typeface="Arial"/>
              </a:rPr>
              <a:t>RÉPUBLIQUE CENTRAFRICAINE</a:t>
            </a:r>
          </a:p>
          <a:p>
            <a:endParaRPr lang="en-US" sz="800" dirty="0" smtClean="0">
              <a:latin typeface="Arial"/>
            </a:endParaRPr>
          </a:p>
          <a:p>
            <a:endParaRPr lang="en-US" sz="800" dirty="0" smtClean="0">
              <a:latin typeface="Arial"/>
            </a:endParaRPr>
          </a:p>
          <a:p>
            <a:endParaRPr lang="en-US" sz="800" dirty="0">
              <a:latin typeface="Arial"/>
            </a:endParaRPr>
          </a:p>
          <a:p>
            <a:endParaRPr lang="fr-FR" sz="500" dirty="0">
              <a:latin typeface="Arial"/>
            </a:endParaRPr>
          </a:p>
          <a:p>
            <a:r>
              <a:rPr lang="fr-FR" sz="800" dirty="0" smtClean="0">
                <a:latin typeface="Arial"/>
              </a:rPr>
              <a:t>Le </a:t>
            </a:r>
            <a:r>
              <a:rPr lang="fr-FR" sz="800" dirty="0">
                <a:latin typeface="Arial"/>
              </a:rPr>
              <a:t>25 février, un incendie a détruit 85 cases sur le site de la Mission Catholique pour les personnes déplacées de la ville de </a:t>
            </a:r>
            <a:r>
              <a:rPr lang="fr-FR" sz="800" dirty="0" err="1">
                <a:latin typeface="Arial"/>
              </a:rPr>
              <a:t>Batangafo</a:t>
            </a:r>
            <a:r>
              <a:rPr lang="fr-FR" sz="800" dirty="0">
                <a:latin typeface="Arial"/>
              </a:rPr>
              <a:t>, au nord, laissant 758 personnes sans abri. Elles ont trouvé refuge dans le hall d’accueil de la Mission, des écoles, des salles de classe temporaires et à l'hôtel de ville. Il s’agit du troisième incendie sur le site depuis janvier. Pendant ce temps, les organisations humanitaires apportent une aide à des centaines de personnes déplacées après plusieurs incendies au cours du mois passé sur différents sites dans les régions de Bambari, </a:t>
            </a:r>
            <a:r>
              <a:rPr lang="fr-FR" sz="800" dirty="0" err="1">
                <a:latin typeface="Arial"/>
              </a:rPr>
              <a:t>Batangafo</a:t>
            </a:r>
            <a:r>
              <a:rPr lang="fr-FR" sz="800" dirty="0">
                <a:latin typeface="Arial"/>
              </a:rPr>
              <a:t> et </a:t>
            </a:r>
            <a:r>
              <a:rPr lang="fr-FR" sz="800" dirty="0" err="1">
                <a:latin typeface="Arial"/>
              </a:rPr>
              <a:t>Kaga-Bandoro</a:t>
            </a:r>
            <a:r>
              <a:rPr lang="fr-FR" sz="800" dirty="0" smtClean="0">
                <a:latin typeface="Arial"/>
              </a:rPr>
              <a:t>.</a:t>
            </a:r>
          </a:p>
          <a:p>
            <a:endParaRPr lang="fr-FR" sz="800" dirty="0">
              <a:latin typeface="Arial"/>
            </a:endParaRPr>
          </a:p>
          <a:p>
            <a:endParaRPr lang="fr-FR" sz="400" dirty="0">
              <a:solidFill>
                <a:prstClr val="black"/>
              </a:solidFill>
              <a:latin typeface="Arial"/>
            </a:endParaRPr>
          </a:p>
          <a:p>
            <a:r>
              <a:rPr lang="fr-FR" sz="1000" dirty="0">
                <a:latin typeface="Arial"/>
              </a:rPr>
              <a:t>COTE D’IVOIRE</a:t>
            </a:r>
          </a:p>
          <a:p>
            <a:endParaRPr lang="fr-FR" sz="800" dirty="0" smtClean="0">
              <a:solidFill>
                <a:prstClr val="black"/>
              </a:solidFill>
              <a:latin typeface="Arial"/>
            </a:endParaRPr>
          </a:p>
          <a:p>
            <a:endParaRPr lang="fr-FR" sz="800" dirty="0">
              <a:solidFill>
                <a:prstClr val="black"/>
              </a:solidFill>
              <a:latin typeface="Arial"/>
            </a:endParaRPr>
          </a:p>
          <a:p>
            <a:endParaRPr lang="fr-FR" sz="800" dirty="0" smtClean="0">
              <a:solidFill>
                <a:prstClr val="black"/>
              </a:solidFill>
              <a:latin typeface="Arial"/>
            </a:endParaRPr>
          </a:p>
          <a:p>
            <a:r>
              <a:rPr lang="fr-FR" sz="800" dirty="0" smtClean="0">
                <a:solidFill>
                  <a:prstClr val="black"/>
                </a:solidFill>
                <a:latin typeface="Arial"/>
              </a:rPr>
              <a:t>Les </a:t>
            </a:r>
            <a:r>
              <a:rPr lang="fr-FR" sz="800" dirty="0">
                <a:solidFill>
                  <a:prstClr val="black"/>
                </a:solidFill>
                <a:latin typeface="Arial"/>
              </a:rPr>
              <a:t>23 et 25 février, le HCR a rapatrié 536 réfugiés ivoiriens du Libéria, avec la mission des Nations Unies (ONUCI) qui a fourni des escortes du côté ivoirien. La plupart des rapatriés sont bien réintégrés dans leurs communautés, selon le HCR en Côte d'Ivoire. Cependant, des litiges fonciers et des difficultés à obtenir des certificats de naissance et des papiers d’identité ont été rapportés. Depuis la reprise du rapatriement volontaire le 18 décembre 2015, 8 521 réfugiés ivoiriens sont rentrés chez eux</a:t>
            </a:r>
            <a:r>
              <a:rPr lang="fr-FR" sz="800" dirty="0" smtClean="0">
                <a:solidFill>
                  <a:prstClr val="black"/>
                </a:solidFill>
                <a:latin typeface="Arial"/>
              </a:rPr>
              <a:t>.</a:t>
            </a:r>
            <a:br>
              <a:rPr lang="fr-FR" sz="800" dirty="0" smtClean="0">
                <a:solidFill>
                  <a:prstClr val="black"/>
                </a:solidFill>
                <a:latin typeface="Arial"/>
              </a:rPr>
            </a:br>
            <a:r>
              <a:rPr lang="fr-FR" sz="800" dirty="0" smtClean="0">
                <a:solidFill>
                  <a:prstClr val="black"/>
                </a:solidFill>
                <a:latin typeface="Arial"/>
              </a:rPr>
              <a:t>Le </a:t>
            </a:r>
            <a:r>
              <a:rPr lang="fr-FR" sz="800" dirty="0">
                <a:solidFill>
                  <a:prstClr val="black"/>
                </a:solidFill>
                <a:latin typeface="Arial"/>
              </a:rPr>
              <a:t>HCR a pour objectif de rapatrier 25 000 réfugiés d’ici décembre 2016.</a:t>
            </a:r>
          </a:p>
          <a:p>
            <a:endParaRPr lang="fr-FR" sz="800" dirty="0">
              <a:solidFill>
                <a:prstClr val="black"/>
              </a:solidFill>
              <a:latin typeface="Arial"/>
            </a:endParaRPr>
          </a:p>
          <a:p>
            <a:endParaRPr lang="fr-FR" sz="800" dirty="0" smtClean="0">
              <a:solidFill>
                <a:prstClr val="black"/>
              </a:solidFill>
              <a:latin typeface="Arial"/>
            </a:endParaRPr>
          </a:p>
          <a:p>
            <a:endParaRPr lang="fr-FR" sz="800" dirty="0">
              <a:solidFill>
                <a:prstClr val="black"/>
              </a:solidFill>
              <a:latin typeface="Arial"/>
            </a:endParaRPr>
          </a:p>
          <a:p>
            <a:endParaRPr lang="fr-FR" sz="800" dirty="0" smtClean="0">
              <a:solidFill>
                <a:prstClr val="black"/>
              </a:solidFill>
              <a:latin typeface="Arial"/>
            </a:endParaRPr>
          </a:p>
          <a:p>
            <a:endParaRPr lang="fr-FR" sz="800" dirty="0">
              <a:solidFill>
                <a:prstClr val="black"/>
              </a:solidFill>
              <a:latin typeface="Arial"/>
            </a:endParaRPr>
          </a:p>
          <a:p>
            <a:endParaRPr lang="fr-FR" sz="800" dirty="0" smtClean="0">
              <a:solidFill>
                <a:prstClr val="black"/>
              </a:solidFill>
              <a:latin typeface="Arial"/>
            </a:endParaRPr>
          </a:p>
          <a:p>
            <a:endParaRPr lang="fr-FR" sz="800" dirty="0">
              <a:solidFill>
                <a:prstClr val="black"/>
              </a:solidFill>
              <a:latin typeface="Arial"/>
            </a:endParaRPr>
          </a:p>
          <a:p>
            <a:endParaRPr lang="fr-FR" sz="800" dirty="0" smtClean="0">
              <a:solidFill>
                <a:prstClr val="black"/>
              </a:solidFill>
              <a:latin typeface="Arial"/>
            </a:endParaRPr>
          </a:p>
          <a:p>
            <a:endParaRPr lang="fr-FR" sz="800" dirty="0">
              <a:solidFill>
                <a:prstClr val="black"/>
              </a:solidFill>
              <a:latin typeface="Arial"/>
            </a:endParaRPr>
          </a:p>
          <a:p>
            <a:endParaRPr lang="en-GB" sz="400" dirty="0" smtClean="0">
              <a:solidFill>
                <a:prstClr val="black"/>
              </a:solidFill>
              <a:latin typeface="Arial"/>
            </a:endParaRPr>
          </a:p>
          <a:p>
            <a:endParaRPr lang="en-US" sz="800" dirty="0" smtClean="0">
              <a:latin typeface="Arial"/>
            </a:endParaRPr>
          </a:p>
          <a:p>
            <a:endParaRPr lang="fr-FR" sz="800" dirty="0" smtClean="0">
              <a:latin typeface="Arial"/>
            </a:endParaRPr>
          </a:p>
        </p:txBody>
      </p:sp>
      <p:sp>
        <p:nvSpPr>
          <p:cNvPr id="9" name="TextBox 52"/>
          <p:cNvSpPr txBox="1"/>
          <p:nvPr/>
        </p:nvSpPr>
        <p:spPr>
          <a:xfrm>
            <a:off x="8382830" y="624646"/>
            <a:ext cx="2160000" cy="6681399"/>
          </a:xfrm>
          <a:prstGeom prst="rect">
            <a:avLst/>
          </a:prstGeom>
          <a:noFill/>
        </p:spPr>
        <p:txBody>
          <a:bodyPr wrap="square" lIns="0" tIns="49785" rIns="0" bIns="49785" rtlCol="0">
            <a:noAutofit/>
          </a:bodyPr>
          <a:lstStyle/>
          <a:p>
            <a:pPr>
              <a:spcBef>
                <a:spcPts val="600"/>
              </a:spcBef>
            </a:pPr>
            <a:r>
              <a:rPr lang="fr-FR" sz="1000" dirty="0" smtClean="0">
                <a:latin typeface="Arial"/>
              </a:rPr>
              <a:t>NIGER</a:t>
            </a:r>
          </a:p>
          <a:p>
            <a:pPr>
              <a:spcBef>
                <a:spcPts val="600"/>
              </a:spcBef>
            </a:pPr>
            <a:r>
              <a:rPr lang="en-GB" sz="800" i="1" dirty="0" smtClean="0">
                <a:solidFill>
                  <a:schemeClr val="bg1">
                    <a:lumMod val="50000"/>
                  </a:schemeClr>
                </a:solidFill>
                <a:latin typeface="Arial" panose="020B0604020202020204" pitchFamily="34" charset="0"/>
                <a:cs typeface="Arial" panose="020B0604020202020204" pitchFamily="34" charset="0"/>
              </a:rPr>
              <a:t>         </a:t>
            </a:r>
          </a:p>
          <a:p>
            <a:endParaRPr lang="en-GB" sz="600" b="1" dirty="0">
              <a:solidFill>
                <a:srgbClr val="A6A6A6"/>
              </a:solidFill>
              <a:latin typeface="Arial" panose="020B0604020202020204" pitchFamily="34" charset="0"/>
              <a:cs typeface="Arial" panose="020B0604020202020204" pitchFamily="34" charset="0"/>
            </a:endParaRPr>
          </a:p>
          <a:p>
            <a:endParaRPr lang="en-GB" sz="600" b="1" dirty="0" smtClean="0">
              <a:solidFill>
                <a:srgbClr val="A6A6A6"/>
              </a:solidFill>
              <a:latin typeface="Arial" panose="020B0604020202020204" pitchFamily="34" charset="0"/>
              <a:cs typeface="Arial" panose="020B0604020202020204" pitchFamily="34" charset="0"/>
            </a:endParaRPr>
          </a:p>
          <a:p>
            <a:r>
              <a:rPr lang="fr-FR" sz="800" dirty="0" smtClean="0">
                <a:latin typeface="Arial" panose="020B0604020202020204" pitchFamily="34" charset="0"/>
                <a:cs typeface="Arial" panose="020B0604020202020204" pitchFamily="34" charset="0"/>
              </a:rPr>
              <a:t>Le second tour de l’élection présidentielle </a:t>
            </a:r>
            <a:r>
              <a:rPr lang="fr-FR" sz="800" dirty="0">
                <a:latin typeface="Arial" panose="020B0604020202020204" pitchFamily="34" charset="0"/>
                <a:cs typeface="Arial" panose="020B0604020202020204" pitchFamily="34" charset="0"/>
              </a:rPr>
              <a:t>aura lieu le 20 </a:t>
            </a:r>
            <a:r>
              <a:rPr lang="fr-FR" sz="800" dirty="0" smtClean="0">
                <a:latin typeface="Arial" panose="020B0604020202020204" pitchFamily="34" charset="0"/>
                <a:cs typeface="Arial" panose="020B0604020202020204" pitchFamily="34" charset="0"/>
              </a:rPr>
              <a:t>mars </a:t>
            </a:r>
            <a:r>
              <a:rPr lang="fr-FR" sz="800" dirty="0">
                <a:latin typeface="Arial" panose="020B0604020202020204" pitchFamily="34" charset="0"/>
                <a:cs typeface="Arial" panose="020B0604020202020204" pitchFamily="34" charset="0"/>
              </a:rPr>
              <a:t>entre le </a:t>
            </a:r>
            <a:r>
              <a:rPr lang="fr-FR" sz="800" dirty="0" smtClean="0">
                <a:latin typeface="Arial" panose="020B0604020202020204" pitchFamily="34" charset="0"/>
                <a:cs typeface="Arial" panose="020B0604020202020204" pitchFamily="34" charset="0"/>
              </a:rPr>
              <a:t>Président </a:t>
            </a:r>
            <a:r>
              <a:rPr lang="fr-FR" sz="800" dirty="0">
                <a:latin typeface="Arial" panose="020B0604020202020204" pitchFamily="34" charset="0"/>
                <a:cs typeface="Arial" panose="020B0604020202020204" pitchFamily="34" charset="0"/>
              </a:rPr>
              <a:t>sortant Mahamadou </a:t>
            </a:r>
            <a:r>
              <a:rPr lang="fr-FR" sz="800" dirty="0" err="1">
                <a:latin typeface="Arial" panose="020B0604020202020204" pitchFamily="34" charset="0"/>
                <a:cs typeface="Arial" panose="020B0604020202020204" pitchFamily="34" charset="0"/>
              </a:rPr>
              <a:t>Issoufou</a:t>
            </a:r>
            <a:r>
              <a:rPr lang="fr-FR" sz="800" dirty="0">
                <a:latin typeface="Arial" panose="020B0604020202020204" pitchFamily="34" charset="0"/>
                <a:cs typeface="Arial" panose="020B0604020202020204" pitchFamily="34" charset="0"/>
              </a:rPr>
              <a:t> et l'ancien président du parlement </a:t>
            </a:r>
            <a:r>
              <a:rPr lang="fr-FR" sz="800" dirty="0" smtClean="0">
                <a:latin typeface="Arial" panose="020B0604020202020204" pitchFamily="34" charset="0"/>
                <a:cs typeface="Arial" panose="020B0604020202020204" pitchFamily="34" charset="0"/>
              </a:rPr>
              <a:t>détenu, </a:t>
            </a:r>
            <a:r>
              <a:rPr lang="fr-FR" sz="800" dirty="0">
                <a:latin typeface="Arial" panose="020B0604020202020204" pitchFamily="34" charset="0"/>
                <a:cs typeface="Arial" panose="020B0604020202020204" pitchFamily="34" charset="0"/>
              </a:rPr>
              <a:t>Hama Amadou. </a:t>
            </a:r>
            <a:r>
              <a:rPr lang="fr-FR" sz="800" dirty="0" smtClean="0">
                <a:latin typeface="Arial" panose="020B0604020202020204" pitchFamily="34" charset="0"/>
                <a:cs typeface="Arial" panose="020B0604020202020204" pitchFamily="34" charset="0"/>
              </a:rPr>
              <a:t>Le Président </a:t>
            </a:r>
            <a:r>
              <a:rPr lang="fr-FR" sz="800" dirty="0" err="1" smtClean="0">
                <a:latin typeface="Arial" panose="020B0604020202020204" pitchFamily="34" charset="0"/>
                <a:cs typeface="Arial" panose="020B0604020202020204" pitchFamily="34" charset="0"/>
              </a:rPr>
              <a:t>Issoufou</a:t>
            </a:r>
            <a:r>
              <a:rPr lang="fr-FR" sz="800" dirty="0" smtClean="0">
                <a:latin typeface="Arial" panose="020B0604020202020204" pitchFamily="34" charset="0"/>
                <a:cs typeface="Arial" panose="020B0604020202020204" pitchFamily="34" charset="0"/>
              </a:rPr>
              <a:t> a remporté 48,41% des </a:t>
            </a:r>
            <a:r>
              <a:rPr lang="fr-FR" sz="800" dirty="0">
                <a:latin typeface="Arial" panose="020B0604020202020204" pitchFamily="34" charset="0"/>
                <a:cs typeface="Arial" panose="020B0604020202020204" pitchFamily="34" charset="0"/>
              </a:rPr>
              <a:t>voix tandis </a:t>
            </a:r>
            <a:r>
              <a:rPr lang="fr-FR" sz="800" dirty="0" smtClean="0">
                <a:latin typeface="Arial" panose="020B0604020202020204" pitchFamily="34" charset="0"/>
                <a:cs typeface="Arial" panose="020B0604020202020204" pitchFamily="34" charset="0"/>
              </a:rPr>
              <a:t>qu’Amadou </a:t>
            </a:r>
            <a:r>
              <a:rPr lang="fr-FR" sz="800" dirty="0">
                <a:latin typeface="Arial" panose="020B0604020202020204" pitchFamily="34" charset="0"/>
                <a:cs typeface="Arial" panose="020B0604020202020204" pitchFamily="34" charset="0"/>
              </a:rPr>
              <a:t>a </a:t>
            </a:r>
            <a:r>
              <a:rPr lang="fr-FR" sz="800" dirty="0" smtClean="0">
                <a:latin typeface="Arial" panose="020B0604020202020204" pitchFamily="34" charset="0"/>
                <a:cs typeface="Arial" panose="020B0604020202020204" pitchFamily="34" charset="0"/>
              </a:rPr>
              <a:t>obtenu 17,79% des </a:t>
            </a:r>
            <a:r>
              <a:rPr lang="fr-FR" sz="800" dirty="0">
                <a:latin typeface="Arial" panose="020B0604020202020204" pitchFamily="34" charset="0"/>
                <a:cs typeface="Arial" panose="020B0604020202020204" pitchFamily="34" charset="0"/>
              </a:rPr>
              <a:t>voix, selon les résultats annoncés par la commission </a:t>
            </a:r>
            <a:r>
              <a:rPr lang="fr-FR" sz="800" dirty="0" smtClean="0">
                <a:latin typeface="Arial" panose="020B0604020202020204" pitchFamily="34" charset="0"/>
                <a:cs typeface="Arial" panose="020B0604020202020204" pitchFamily="34" charset="0"/>
              </a:rPr>
              <a:t>électorale </a:t>
            </a:r>
            <a:r>
              <a:rPr lang="fr-FR" sz="800" dirty="0">
                <a:latin typeface="Arial" panose="020B0604020202020204" pitchFamily="34" charset="0"/>
                <a:cs typeface="Arial" panose="020B0604020202020204" pitchFamily="34" charset="0"/>
              </a:rPr>
              <a:t>le 26 </a:t>
            </a:r>
            <a:r>
              <a:rPr lang="fr-FR" sz="800" dirty="0" smtClean="0">
                <a:latin typeface="Arial" panose="020B0604020202020204" pitchFamily="34" charset="0"/>
                <a:cs typeface="Arial" panose="020B0604020202020204" pitchFamily="34" charset="0"/>
              </a:rPr>
              <a:t>février</a:t>
            </a:r>
            <a:r>
              <a:rPr lang="fr-FR" sz="800" dirty="0">
                <a:latin typeface="Arial" panose="020B0604020202020204" pitchFamily="34" charset="0"/>
                <a:cs typeface="Arial" panose="020B0604020202020204" pitchFamily="34" charset="0"/>
              </a:rPr>
              <a:t>. Aucun incident majeur n'a été signalé </a:t>
            </a:r>
            <a:r>
              <a:rPr lang="fr-FR" sz="800" dirty="0" smtClean="0">
                <a:latin typeface="Arial" panose="020B0604020202020204" pitchFamily="34" charset="0"/>
                <a:cs typeface="Arial" panose="020B0604020202020204" pitchFamily="34" charset="0"/>
              </a:rPr>
              <a:t>lors du premier </a:t>
            </a:r>
            <a:r>
              <a:rPr lang="fr-FR" sz="800" dirty="0">
                <a:latin typeface="Arial" panose="020B0604020202020204" pitchFamily="34" charset="0"/>
                <a:cs typeface="Arial" panose="020B0604020202020204" pitchFamily="34" charset="0"/>
              </a:rPr>
              <a:t>tour </a:t>
            </a:r>
            <a:r>
              <a:rPr lang="fr-FR" sz="800" dirty="0" smtClean="0">
                <a:latin typeface="Arial" panose="020B0604020202020204" pitchFamily="34" charset="0"/>
                <a:cs typeface="Arial" panose="020B0604020202020204" pitchFamily="34" charset="0"/>
              </a:rPr>
              <a:t>du scrutin </a:t>
            </a:r>
            <a:r>
              <a:rPr lang="fr-FR" sz="800" dirty="0">
                <a:latin typeface="Arial" panose="020B0604020202020204" pitchFamily="34" charset="0"/>
                <a:cs typeface="Arial" panose="020B0604020202020204" pitchFamily="34" charset="0"/>
              </a:rPr>
              <a:t>le 21 </a:t>
            </a:r>
            <a:r>
              <a:rPr lang="fr-FR" sz="800" dirty="0" smtClean="0">
                <a:latin typeface="Arial" panose="020B0604020202020204" pitchFamily="34" charset="0"/>
                <a:cs typeface="Arial" panose="020B0604020202020204" pitchFamily="34" charset="0"/>
              </a:rPr>
              <a:t>février</a:t>
            </a:r>
            <a:r>
              <a:rPr lang="fr-FR" sz="800" dirty="0">
                <a:latin typeface="Arial" panose="020B0604020202020204" pitchFamily="34" charset="0"/>
                <a:cs typeface="Arial" panose="020B0604020202020204" pitchFamily="34" charset="0"/>
              </a:rPr>
              <a:t>.</a:t>
            </a:r>
          </a:p>
          <a:p>
            <a:endParaRPr lang="en-GB" sz="1000" dirty="0" smtClean="0">
              <a:latin typeface="Arial"/>
            </a:endParaRPr>
          </a:p>
          <a:p>
            <a:r>
              <a:rPr lang="en-GB" sz="1000" dirty="0" smtClean="0">
                <a:latin typeface="Arial"/>
              </a:rPr>
              <a:t>MALADIE </a:t>
            </a:r>
            <a:r>
              <a:rPr lang="en-GB" sz="1000" dirty="0">
                <a:latin typeface="Arial"/>
              </a:rPr>
              <a:t>À VIRUS </a:t>
            </a:r>
            <a:r>
              <a:rPr lang="en-GB" sz="1000" dirty="0" smtClean="0">
                <a:latin typeface="Arial"/>
              </a:rPr>
              <a:t>EBOLA (MVE)</a:t>
            </a:r>
            <a:endParaRPr lang="fr-FR" sz="1000" dirty="0">
              <a:latin typeface="Arial" panose="020B0604020202020204" pitchFamily="34" charset="0"/>
              <a:cs typeface="Arial" panose="020B0604020202020204" pitchFamily="34" charset="0"/>
            </a:endParaRPr>
          </a:p>
          <a:p>
            <a:endParaRPr lang="en-GB" sz="1000" dirty="0">
              <a:latin typeface="Arial"/>
            </a:endParaRPr>
          </a:p>
          <a:p>
            <a:endParaRPr lang="en-GB" sz="1000" dirty="0" smtClean="0">
              <a:latin typeface="Arial"/>
            </a:endParaRPr>
          </a:p>
          <a:p>
            <a:endParaRPr lang="en-GB" sz="800" i="1" dirty="0" smtClean="0">
              <a:solidFill>
                <a:schemeClr val="bg1">
                  <a:lumMod val="50000"/>
                </a:schemeClr>
              </a:solidFill>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smtClean="0">
                <a:latin typeface="Arial" panose="020B0604020202020204" pitchFamily="34" charset="0"/>
                <a:cs typeface="Arial" panose="020B0604020202020204" pitchFamily="34" charset="0"/>
              </a:rPr>
              <a:t>Aucun nouveau </a:t>
            </a:r>
            <a:r>
              <a:rPr lang="fr-FR" sz="800" dirty="0">
                <a:latin typeface="Arial" panose="020B0604020202020204" pitchFamily="34" charset="0"/>
                <a:cs typeface="Arial" panose="020B0604020202020204" pitchFamily="34" charset="0"/>
              </a:rPr>
              <a:t>cas </a:t>
            </a:r>
            <a:r>
              <a:rPr lang="fr-FR" sz="800" dirty="0" smtClean="0">
                <a:latin typeface="Arial" panose="020B0604020202020204" pitchFamily="34" charset="0"/>
                <a:cs typeface="Arial" panose="020B0604020202020204" pitchFamily="34" charset="0"/>
              </a:rPr>
              <a:t>MVE n’a été signalé au cours de la </a:t>
            </a:r>
            <a:r>
              <a:rPr lang="fr-FR" sz="800" dirty="0">
                <a:latin typeface="Arial" panose="020B0604020202020204" pitchFamily="34" charset="0"/>
                <a:cs typeface="Arial" panose="020B0604020202020204" pitchFamily="34" charset="0"/>
              </a:rPr>
              <a:t>semaine se terminant le 28 </a:t>
            </a:r>
            <a:r>
              <a:rPr lang="fr-FR" sz="800" dirty="0" smtClean="0">
                <a:latin typeface="Arial" panose="020B0604020202020204" pitchFamily="34" charset="0"/>
                <a:cs typeface="Arial" panose="020B0604020202020204" pitchFamily="34" charset="0"/>
              </a:rPr>
              <a:t>février</a:t>
            </a:r>
            <a:r>
              <a:rPr lang="fr-FR" sz="800" dirty="0">
                <a:latin typeface="Arial" panose="020B0604020202020204" pitchFamily="34" charset="0"/>
                <a:cs typeface="Arial" panose="020B0604020202020204" pitchFamily="34" charset="0"/>
              </a:rPr>
              <a:t>. En Sierra Leone, la plupart des contacts manquants ont été identifiés dans le district de </a:t>
            </a:r>
            <a:r>
              <a:rPr lang="fr-FR" sz="800" dirty="0" err="1" smtClean="0">
                <a:latin typeface="Arial" panose="020B0604020202020204" pitchFamily="34" charset="0"/>
                <a:cs typeface="Arial" panose="020B0604020202020204" pitchFamily="34" charset="0"/>
              </a:rPr>
              <a:t>Kambia</a:t>
            </a:r>
            <a:r>
              <a:rPr lang="fr-FR" sz="800" dirty="0" smtClean="0">
                <a:latin typeface="Arial" panose="020B0604020202020204" pitchFamily="34" charset="0"/>
                <a:cs typeface="Arial" panose="020B0604020202020204" pitchFamily="34" charset="0"/>
              </a:rPr>
              <a:t>, </a:t>
            </a:r>
            <a:r>
              <a:rPr lang="fr-FR" sz="800" dirty="0">
                <a:latin typeface="Arial" panose="020B0604020202020204" pitchFamily="34" charset="0"/>
                <a:cs typeface="Arial" panose="020B0604020202020204" pitchFamily="34" charset="0"/>
              </a:rPr>
              <a:t>sauf quatre. Pendant ce temps, l'opération inter-agences dans le district a pris fin le 25 </a:t>
            </a:r>
            <a:r>
              <a:rPr lang="fr-FR" sz="800" dirty="0" smtClean="0">
                <a:latin typeface="Arial" panose="020B0604020202020204" pitchFamily="34" charset="0"/>
                <a:cs typeface="Arial" panose="020B0604020202020204" pitchFamily="34" charset="0"/>
              </a:rPr>
              <a:t>février</a:t>
            </a:r>
            <a:r>
              <a:rPr lang="fr-FR" sz="800" dirty="0">
                <a:latin typeface="Arial" panose="020B0604020202020204" pitchFamily="34" charset="0"/>
                <a:cs typeface="Arial" panose="020B0604020202020204" pitchFamily="34" charset="0"/>
              </a:rPr>
              <a:t>. </a:t>
            </a:r>
            <a:r>
              <a:rPr lang="fr-FR" sz="800" dirty="0" smtClean="0">
                <a:latin typeface="Arial" panose="020B0604020202020204" pitchFamily="34" charset="0"/>
                <a:cs typeface="Arial" panose="020B0604020202020204" pitchFamily="34" charset="0"/>
              </a:rPr>
              <a:t>Des prélèvements sont effectués sur tous </a:t>
            </a:r>
            <a:r>
              <a:rPr lang="fr-FR" sz="800" dirty="0">
                <a:latin typeface="Arial" panose="020B0604020202020204" pitchFamily="34" charset="0"/>
                <a:cs typeface="Arial" panose="020B0604020202020204" pitchFamily="34" charset="0"/>
              </a:rPr>
              <a:t>les décès </a:t>
            </a:r>
            <a:r>
              <a:rPr lang="fr-FR" sz="800" dirty="0" smtClean="0">
                <a:latin typeface="Arial" panose="020B0604020202020204" pitchFamily="34" charset="0"/>
                <a:cs typeface="Arial" panose="020B0604020202020204" pitchFamily="34" charset="0"/>
              </a:rPr>
              <a:t>signalés, </a:t>
            </a:r>
            <a:r>
              <a:rPr lang="fr-FR" sz="800" dirty="0">
                <a:latin typeface="Arial" panose="020B0604020202020204" pitchFamily="34" charset="0"/>
                <a:cs typeface="Arial" panose="020B0604020202020204" pitchFamily="34" charset="0"/>
              </a:rPr>
              <a:t>mais les </a:t>
            </a:r>
            <a:r>
              <a:rPr lang="fr-FR" sz="800" dirty="0" smtClean="0">
                <a:latin typeface="Arial" panose="020B0604020202020204" pitchFamily="34" charset="0"/>
                <a:cs typeface="Arial" panose="020B0604020202020204" pitchFamily="34" charset="0"/>
              </a:rPr>
              <a:t>signalements sont </a:t>
            </a:r>
            <a:r>
              <a:rPr lang="fr-FR" sz="800" dirty="0">
                <a:latin typeface="Arial" panose="020B0604020202020204" pitchFamily="34" charset="0"/>
                <a:cs typeface="Arial" panose="020B0604020202020204" pitchFamily="34" charset="0"/>
              </a:rPr>
              <a:t>encore en dessous du niveau </a:t>
            </a:r>
            <a:r>
              <a:rPr lang="fr-FR" sz="800" dirty="0" smtClean="0">
                <a:latin typeface="Arial" panose="020B0604020202020204" pitchFamily="34" charset="0"/>
                <a:cs typeface="Arial" panose="020B0604020202020204" pitchFamily="34" charset="0"/>
              </a:rPr>
              <a:t>attendu, par conséquent, tous </a:t>
            </a:r>
            <a:r>
              <a:rPr lang="fr-FR" sz="800" dirty="0">
                <a:latin typeface="Arial" panose="020B0604020202020204" pitchFamily="34" charset="0"/>
                <a:cs typeface="Arial" panose="020B0604020202020204" pitchFamily="34" charset="0"/>
              </a:rPr>
              <a:t>les décès </a:t>
            </a:r>
            <a:r>
              <a:rPr lang="fr-FR" sz="800" dirty="0" smtClean="0">
                <a:latin typeface="Arial" panose="020B0604020202020204" pitchFamily="34" charset="0"/>
                <a:cs typeface="Arial" panose="020B0604020202020204" pitchFamily="34" charset="0"/>
              </a:rPr>
              <a:t>ne sont pas contrôlés. </a:t>
            </a:r>
            <a:r>
              <a:rPr lang="fr-FR" sz="800" dirty="0">
                <a:latin typeface="Arial" panose="020B0604020202020204" pitchFamily="34" charset="0"/>
                <a:cs typeface="Arial" panose="020B0604020202020204" pitchFamily="34" charset="0"/>
              </a:rPr>
              <a:t>En Guinée, la notification des décès reste </a:t>
            </a:r>
            <a:r>
              <a:rPr lang="fr-FR" sz="800" dirty="0" smtClean="0">
                <a:latin typeface="Arial" panose="020B0604020202020204" pitchFamily="34" charset="0"/>
                <a:cs typeface="Arial" panose="020B0604020202020204" pitchFamily="34" charset="0"/>
              </a:rPr>
              <a:t>active. </a:t>
            </a:r>
            <a:r>
              <a:rPr lang="fr-FR" sz="800" dirty="0">
                <a:latin typeface="Arial" panose="020B0604020202020204" pitchFamily="34" charset="0"/>
                <a:cs typeface="Arial" panose="020B0604020202020204" pitchFamily="34" charset="0"/>
              </a:rPr>
              <a:t>Parmi les décès signalés à travers le pays dans la dernière semaine de </a:t>
            </a:r>
            <a:r>
              <a:rPr lang="fr-FR" sz="800" dirty="0" smtClean="0">
                <a:latin typeface="Arial" panose="020B0604020202020204" pitchFamily="34" charset="0"/>
                <a:cs typeface="Arial" panose="020B0604020202020204" pitchFamily="34" charset="0"/>
              </a:rPr>
              <a:t>février</a:t>
            </a:r>
            <a:r>
              <a:rPr lang="fr-FR" sz="800" dirty="0">
                <a:latin typeface="Arial" panose="020B0604020202020204" pitchFamily="34" charset="0"/>
                <a:cs typeface="Arial" panose="020B0604020202020204" pitchFamily="34" charset="0"/>
              </a:rPr>
              <a:t>, </a:t>
            </a:r>
            <a:r>
              <a:rPr lang="fr-FR" sz="800" dirty="0" smtClean="0">
                <a:latin typeface="Arial" panose="020B0604020202020204" pitchFamily="34" charset="0"/>
                <a:cs typeface="Arial" panose="020B0604020202020204" pitchFamily="34" charset="0"/>
              </a:rPr>
              <a:t>54% </a:t>
            </a:r>
            <a:r>
              <a:rPr lang="fr-FR" sz="800" dirty="0">
                <a:latin typeface="Arial" panose="020B0604020202020204" pitchFamily="34" charset="0"/>
                <a:cs typeface="Arial" panose="020B0604020202020204" pitchFamily="34" charset="0"/>
              </a:rPr>
              <a:t>étaient au sein </a:t>
            </a:r>
            <a:r>
              <a:rPr lang="fr-FR" sz="800" dirty="0" smtClean="0">
                <a:latin typeface="Arial" panose="020B0604020202020204" pitchFamily="34" charset="0"/>
                <a:cs typeface="Arial" panose="020B0604020202020204" pitchFamily="34" charset="0"/>
              </a:rPr>
              <a:t>des communautés, et non dans des centres hospitaliers. Le suivi </a:t>
            </a:r>
            <a:r>
              <a:rPr lang="fr-FR" sz="800" dirty="0">
                <a:latin typeface="Arial" panose="020B0604020202020204" pitchFamily="34" charset="0"/>
                <a:cs typeface="Arial" panose="020B0604020202020204" pitchFamily="34" charset="0"/>
              </a:rPr>
              <a:t>des survivants, </a:t>
            </a:r>
            <a:r>
              <a:rPr lang="fr-FR" sz="800" dirty="0" smtClean="0">
                <a:latin typeface="Arial" panose="020B0604020202020204" pitchFamily="34" charset="0"/>
                <a:cs typeface="Arial" panose="020B0604020202020204" pitchFamily="34" charset="0"/>
              </a:rPr>
              <a:t>les </a:t>
            </a:r>
            <a:r>
              <a:rPr lang="fr-FR" sz="800" dirty="0">
                <a:latin typeface="Arial" panose="020B0604020202020204" pitchFamily="34" charset="0"/>
                <a:cs typeface="Arial" panose="020B0604020202020204" pitchFamily="34" charset="0"/>
              </a:rPr>
              <a:t>tests de laboratoire, la surveillance transfrontalière et </a:t>
            </a:r>
            <a:r>
              <a:rPr lang="fr-FR" sz="800" dirty="0" smtClean="0">
                <a:latin typeface="Arial" panose="020B0604020202020204" pitchFamily="34" charset="0"/>
                <a:cs typeface="Arial" panose="020B0604020202020204" pitchFamily="34" charset="0"/>
              </a:rPr>
              <a:t>les </a:t>
            </a:r>
            <a:r>
              <a:rPr lang="fr-FR" sz="800" dirty="0">
                <a:latin typeface="Arial" panose="020B0604020202020204" pitchFamily="34" charset="0"/>
                <a:cs typeface="Arial" panose="020B0604020202020204" pitchFamily="34" charset="0"/>
              </a:rPr>
              <a:t>mesures de prévention des infections sont également en cours.</a:t>
            </a:r>
            <a:endParaRPr lang="en-GB" sz="800" b="1" i="1" dirty="0">
              <a:solidFill>
                <a:schemeClr val="bg1">
                  <a:lumMod val="50000"/>
                </a:schemeClr>
              </a:solidFill>
              <a:latin typeface="Arial" panose="020B0604020202020204" pitchFamily="34" charset="0"/>
              <a:cs typeface="Arial" panose="020B0604020202020204" pitchFamily="34" charset="0"/>
            </a:endParaRPr>
          </a:p>
          <a:p>
            <a:endParaRPr lang="en-US" sz="800" b="1" i="1" dirty="0">
              <a:solidFill>
                <a:schemeClr val="bg1">
                  <a:lumMod val="50000"/>
                </a:schemeClr>
              </a:solidFill>
              <a:latin typeface="Arial" panose="020B0604020202020204" pitchFamily="34" charset="0"/>
              <a:cs typeface="Arial" panose="020B0604020202020204" pitchFamily="34" charset="0"/>
            </a:endParaRPr>
          </a:p>
          <a:p>
            <a:pPr algn="just"/>
            <a:endParaRPr lang="en-GB" sz="840" dirty="0" smtClean="0">
              <a:latin typeface="Arial" panose="020B0604020202020204" pitchFamily="34" charset="0"/>
              <a:cs typeface="Arial" panose="020B0604020202020204" pitchFamily="34" charset="0"/>
            </a:endParaRPr>
          </a:p>
          <a:p>
            <a:r>
              <a:rPr lang="en-US" sz="800" dirty="0"/>
              <a:t> </a:t>
            </a:r>
            <a:endParaRPr lang="fr-FR" sz="800" dirty="0"/>
          </a:p>
        </p:txBody>
      </p:sp>
      <p:grpSp>
        <p:nvGrpSpPr>
          <p:cNvPr id="7" name="Groupe 6"/>
          <p:cNvGrpSpPr/>
          <p:nvPr/>
        </p:nvGrpSpPr>
        <p:grpSpPr>
          <a:xfrm>
            <a:off x="8382830" y="6248492"/>
            <a:ext cx="1948288" cy="954107"/>
            <a:chOff x="8666380" y="6441921"/>
            <a:chExt cx="1948288" cy="954107"/>
          </a:xfrm>
        </p:grpSpPr>
        <p:pic>
          <p:nvPicPr>
            <p:cNvPr id="34" name="Image 33"/>
            <p:cNvPicPr>
              <a:picLocks noChangeAspect="1"/>
            </p:cNvPicPr>
            <p:nvPr/>
          </p:nvPicPr>
          <p:blipFill>
            <a:blip r:embed="rId3"/>
            <a:stretch>
              <a:fillRect/>
            </a:stretch>
          </p:blipFill>
          <p:spPr>
            <a:xfrm>
              <a:off x="8666380" y="6477622"/>
              <a:ext cx="143848" cy="215772"/>
            </a:xfrm>
            <a:prstGeom prst="rect">
              <a:avLst/>
            </a:prstGeom>
          </p:spPr>
        </p:pic>
        <p:pic>
          <p:nvPicPr>
            <p:cNvPr id="35" name="Image 34"/>
            <p:cNvPicPr>
              <a:picLocks noChangeAspect="1"/>
            </p:cNvPicPr>
            <p:nvPr/>
          </p:nvPicPr>
          <p:blipFill>
            <a:blip r:embed="rId4"/>
            <a:stretch>
              <a:fillRect/>
            </a:stretch>
          </p:blipFill>
          <p:spPr>
            <a:xfrm>
              <a:off x="8666380" y="6721771"/>
              <a:ext cx="143848" cy="208580"/>
            </a:xfrm>
            <a:prstGeom prst="rect">
              <a:avLst/>
            </a:prstGeom>
          </p:spPr>
        </p:pic>
        <p:pic>
          <p:nvPicPr>
            <p:cNvPr id="36" name="Image 35"/>
            <p:cNvPicPr>
              <a:picLocks noChangeAspect="1"/>
            </p:cNvPicPr>
            <p:nvPr/>
          </p:nvPicPr>
          <p:blipFill>
            <a:blip r:embed="rId5"/>
            <a:stretch>
              <a:fillRect/>
            </a:stretch>
          </p:blipFill>
          <p:spPr>
            <a:xfrm>
              <a:off x="8666380" y="6970153"/>
              <a:ext cx="143848" cy="208580"/>
            </a:xfrm>
            <a:prstGeom prst="rect">
              <a:avLst/>
            </a:prstGeom>
          </p:spPr>
        </p:pic>
        <p:sp>
          <p:nvSpPr>
            <p:cNvPr id="37" name="ZoneTexte 36"/>
            <p:cNvSpPr txBox="1"/>
            <p:nvPr/>
          </p:nvSpPr>
          <p:spPr>
            <a:xfrm>
              <a:off x="8851651" y="6441921"/>
              <a:ext cx="1763017" cy="954107"/>
            </a:xfrm>
            <a:prstGeom prst="rect">
              <a:avLst/>
            </a:prstGeom>
            <a:noFill/>
          </p:spPr>
          <p:txBody>
            <a:bodyPr wrap="square" rtlCol="0">
              <a:spAutoFit/>
            </a:bodyPr>
            <a:lstStyle/>
            <a:p>
              <a:r>
                <a:rPr lang="fr-FR" sz="800" dirty="0">
                  <a:latin typeface="Arial" panose="020B0604020202020204" pitchFamily="34" charset="0"/>
                  <a:cs typeface="Arial" panose="020B0604020202020204" pitchFamily="34" charset="0"/>
                </a:rPr>
                <a:t>Catastrophe naturelle </a:t>
              </a:r>
            </a:p>
            <a:p>
              <a:endParaRPr lang="fr-FR" sz="8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Epidémie</a:t>
              </a:r>
            </a:p>
            <a:p>
              <a:endParaRPr lang="fr-FR" sz="800" dirty="0">
                <a:latin typeface="Arial" panose="020B0604020202020204" pitchFamily="34" charset="0"/>
                <a:cs typeface="Arial" panose="020B0604020202020204" pitchFamily="34" charset="0"/>
              </a:endParaRPr>
            </a:p>
            <a:p>
              <a:r>
                <a:rPr lang="fr-FR" sz="800" dirty="0">
                  <a:latin typeface="Arial" panose="020B0604020202020204" pitchFamily="34" charset="0"/>
                  <a:cs typeface="Arial" panose="020B0604020202020204" pitchFamily="34" charset="0"/>
                </a:rPr>
                <a:t>Conflit</a:t>
              </a:r>
            </a:p>
            <a:p>
              <a:endParaRPr lang="fr-FR" sz="800" dirty="0">
                <a:latin typeface="Arial" panose="020B0604020202020204" pitchFamily="34" charset="0"/>
                <a:cs typeface="Arial" panose="020B0604020202020204" pitchFamily="34" charset="0"/>
              </a:endParaRPr>
            </a:p>
            <a:p>
              <a:r>
                <a:rPr lang="fr-FR" sz="800" dirty="0" smtClean="0">
                  <a:latin typeface="Arial" panose="020B0604020202020204" pitchFamily="34" charset="0"/>
                  <a:cs typeface="Arial" panose="020B0604020202020204" pitchFamily="34" charset="0"/>
                </a:rPr>
                <a:t>Autre</a:t>
              </a:r>
              <a:endParaRPr lang="fr-FR"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6"/>
            <a:stretch>
              <a:fillRect/>
            </a:stretch>
          </p:blipFill>
          <p:spPr>
            <a:xfrm>
              <a:off x="8669238" y="7195737"/>
              <a:ext cx="138132" cy="200291"/>
            </a:xfrm>
            <a:prstGeom prst="rect">
              <a:avLst/>
            </a:prstGeom>
          </p:spPr>
        </p:pic>
      </p:grpSp>
      <p:cxnSp>
        <p:nvCxnSpPr>
          <p:cNvPr id="79" name="Connecteur droit 78"/>
          <p:cNvCxnSpPr/>
          <p:nvPr/>
        </p:nvCxnSpPr>
        <p:spPr>
          <a:xfrm flipV="1">
            <a:off x="8382830" y="2783906"/>
            <a:ext cx="1980000" cy="4333"/>
          </a:xfrm>
          <a:prstGeom prst="line">
            <a:avLst/>
          </a:prstGeom>
        </p:spPr>
        <p:style>
          <a:lnRef idx="1">
            <a:schemeClr val="dk1"/>
          </a:lnRef>
          <a:fillRef idx="0">
            <a:schemeClr val="dk1"/>
          </a:fillRef>
          <a:effectRef idx="0">
            <a:schemeClr val="dk1"/>
          </a:effectRef>
          <a:fontRef idx="minor">
            <a:schemeClr val="tx1"/>
          </a:fontRef>
        </p:style>
      </p:cxnSp>
      <p:cxnSp>
        <p:nvCxnSpPr>
          <p:cNvPr id="91" name="Connecteur droit 90"/>
          <p:cNvCxnSpPr/>
          <p:nvPr/>
        </p:nvCxnSpPr>
        <p:spPr>
          <a:xfrm>
            <a:off x="8382830" y="845532"/>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Afrique de l’Ouest et du Centre: </a:t>
            </a:r>
            <a:r>
              <a:rPr lang="fr-FR" sz="1600" dirty="0">
                <a:solidFill>
                  <a:schemeClr val="bg1"/>
                </a:solidFill>
                <a:latin typeface="Arial" panose="020B0604020202020204" pitchFamily="34" charset="0"/>
                <a:cs typeface="Arial" panose="020B0604020202020204" pitchFamily="34" charset="0"/>
              </a:rPr>
              <a:t>Aperçu humanitaire hebdomadaire </a:t>
            </a:r>
            <a:r>
              <a:rPr lang="en-GB" sz="1000" smtClean="0">
                <a:solidFill>
                  <a:schemeClr val="bg1"/>
                </a:solidFill>
                <a:latin typeface="Arial" panose="020B0604020202020204" pitchFamily="34" charset="0"/>
                <a:cs typeface="Arial" panose="020B0604020202020204" pitchFamily="34" charset="0"/>
              </a:rPr>
              <a:t>(23 </a:t>
            </a:r>
            <a:r>
              <a:rPr lang="en-GB" sz="1000" dirty="0">
                <a:solidFill>
                  <a:schemeClr val="bg1"/>
                </a:solidFill>
                <a:latin typeface="Arial" panose="020B0604020202020204" pitchFamily="34" charset="0"/>
                <a:cs typeface="Arial" panose="020B0604020202020204" pitchFamily="34" charset="0"/>
              </a:rPr>
              <a:t>– </a:t>
            </a:r>
            <a:r>
              <a:rPr lang="en-GB" sz="1000" dirty="0" smtClean="0">
                <a:solidFill>
                  <a:schemeClr val="bg1"/>
                </a:solidFill>
                <a:latin typeface="Arial" panose="020B0604020202020204" pitchFamily="34" charset="0"/>
                <a:cs typeface="Arial" panose="020B0604020202020204" pitchFamily="34" charset="0"/>
              </a:rPr>
              <a:t>29 </a:t>
            </a:r>
            <a:r>
              <a:rPr lang="fr-FR" sz="1000" dirty="0" smtClean="0">
                <a:solidFill>
                  <a:schemeClr val="bg1"/>
                </a:solidFill>
                <a:latin typeface="Arial" panose="020B0604020202020204" pitchFamily="34" charset="0"/>
                <a:cs typeface="Arial" panose="020B0604020202020204" pitchFamily="34" charset="0"/>
              </a:rPr>
              <a:t>février</a:t>
            </a:r>
            <a:r>
              <a:rPr lang="en-GB" sz="1000" dirty="0" smtClean="0">
                <a:solidFill>
                  <a:schemeClr val="bg1"/>
                </a:solidFill>
                <a:latin typeface="Arial" panose="020B0604020202020204" pitchFamily="34" charset="0"/>
                <a:cs typeface="Arial" panose="020B0604020202020204" pitchFamily="34" charset="0"/>
              </a:rPr>
              <a:t> </a:t>
            </a:r>
            <a:r>
              <a:rPr lang="en-GB" sz="1000" dirty="0">
                <a:solidFill>
                  <a:schemeClr val="bg1"/>
                </a:solidFill>
                <a:latin typeface="Arial" panose="020B0604020202020204" pitchFamily="34" charset="0"/>
                <a:cs typeface="Arial" panose="020B0604020202020204" pitchFamily="34" charset="0"/>
              </a:rPr>
              <a:t>2016)</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365498" y="6892191"/>
            <a:ext cx="6017332" cy="315471"/>
          </a:xfrm>
          <a:prstGeom prst="rect">
            <a:avLst/>
          </a:prstGeom>
        </p:spPr>
        <p:txBody>
          <a:bodyPr wrap="square" lIns="0" rIns="0">
            <a:spAutoFit/>
          </a:bodyPr>
          <a:lstStyle/>
          <a:p>
            <a:pPr lvl="0">
              <a:spcAft>
                <a:spcPts val="600"/>
              </a:spcAft>
            </a:pPr>
            <a:r>
              <a:rPr lang="en-GB" sz="750" b="1" dirty="0">
                <a:solidFill>
                  <a:prstClr val="white">
                    <a:lumMod val="50000"/>
                  </a:prstClr>
                </a:solidFill>
                <a:latin typeface="Arial" panose="020B0604020202020204" pitchFamily="34" charset="0"/>
                <a:cs typeface="Arial" panose="020B0604020202020204" pitchFamily="34" charset="0"/>
              </a:rPr>
              <a:t>Date de </a:t>
            </a:r>
            <a:r>
              <a:rPr lang="en-GB" sz="750" b="1" dirty="0" err="1">
                <a:solidFill>
                  <a:prstClr val="white">
                    <a:lumMod val="50000"/>
                  </a:prstClr>
                </a:solidFill>
                <a:latin typeface="Arial" panose="020B0604020202020204" pitchFamily="34" charset="0"/>
                <a:cs typeface="Arial" panose="020B0604020202020204" pitchFamily="34" charset="0"/>
              </a:rPr>
              <a:t>création</a:t>
            </a:r>
            <a:r>
              <a:rPr lang="en-GB" sz="750" dirty="0">
                <a:solidFill>
                  <a:prstClr val="white">
                    <a:lumMod val="50000"/>
                  </a:prstClr>
                </a:solidFill>
                <a:latin typeface="Arial" panose="020B0604020202020204" pitchFamily="34" charset="0"/>
                <a:cs typeface="Arial" panose="020B0604020202020204" pitchFamily="34" charset="0"/>
              </a:rPr>
              <a:t>: </a:t>
            </a:r>
            <a:r>
              <a:rPr lang="en-GB" sz="750" dirty="0" smtClean="0">
                <a:solidFill>
                  <a:prstClr val="white">
                    <a:lumMod val="50000"/>
                  </a:prstClr>
                </a:solidFill>
                <a:latin typeface="Arial" panose="020B0604020202020204" pitchFamily="34" charset="0"/>
                <a:cs typeface="Arial" panose="020B0604020202020204" pitchFamily="34" charset="0"/>
              </a:rPr>
              <a:t>1er mars 2016  </a:t>
            </a:r>
            <a:r>
              <a:rPr lang="fr-FR" sz="750" b="1" dirty="0">
                <a:solidFill>
                  <a:prstClr val="white">
                    <a:lumMod val="50000"/>
                  </a:prstClr>
                </a:solidFill>
                <a:latin typeface="Arial" panose="020B0604020202020204" pitchFamily="34" charset="0"/>
                <a:cs typeface="Arial" panose="020B0604020202020204" pitchFamily="34" charset="0"/>
              </a:rPr>
              <a:t>Sources de données</a:t>
            </a:r>
            <a:r>
              <a:rPr lang="fr-FR" sz="750" dirty="0">
                <a:solidFill>
                  <a:prstClr val="white">
                    <a:lumMod val="50000"/>
                  </a:prstClr>
                </a:solidFill>
                <a:latin typeface="Arial" panose="020B0604020202020204" pitchFamily="34" charset="0"/>
                <a:cs typeface="Arial" panose="020B0604020202020204" pitchFamily="34" charset="0"/>
              </a:rPr>
              <a:t>: UNCS, </a:t>
            </a:r>
            <a:r>
              <a:rPr lang="fr-FR" sz="750" dirty="0" err="1">
                <a:solidFill>
                  <a:prstClr val="white">
                    <a:lumMod val="50000"/>
                  </a:prstClr>
                </a:solidFill>
                <a:latin typeface="Arial" panose="020B0604020202020204" pitchFamily="34" charset="0"/>
                <a:cs typeface="Arial" panose="020B0604020202020204" pitchFamily="34" charset="0"/>
              </a:rPr>
              <a:t>DevInfo</a:t>
            </a:r>
            <a:r>
              <a:rPr lang="fr-FR" sz="750" dirty="0">
                <a:solidFill>
                  <a:prstClr val="white">
                    <a:lumMod val="50000"/>
                  </a:prstClr>
                </a:solidFill>
                <a:latin typeface="Arial" panose="020B0604020202020204" pitchFamily="34" charset="0"/>
                <a:cs typeface="Arial" panose="020B0604020202020204" pitchFamily="34" charset="0"/>
              </a:rPr>
              <a:t>, </a:t>
            </a:r>
            <a:r>
              <a:rPr lang="fr-FR" sz="750" dirty="0" smtClean="0">
                <a:solidFill>
                  <a:prstClr val="white">
                    <a:lumMod val="50000"/>
                  </a:prstClr>
                </a:solidFill>
                <a:latin typeface="Arial" panose="020B0604020202020204" pitchFamily="34" charset="0"/>
                <a:cs typeface="Arial" panose="020B0604020202020204" pitchFamily="34" charset="0"/>
              </a:rPr>
              <a:t>OCHA. </a:t>
            </a:r>
            <a:r>
              <a:rPr lang="fr-FR" sz="750" b="1" dirty="0" smtClean="0">
                <a:solidFill>
                  <a:prstClr val="white">
                    <a:lumMod val="50000"/>
                  </a:prstClr>
                </a:solidFill>
                <a:latin typeface="Arial" panose="020B0604020202020204" pitchFamily="34" charset="0"/>
                <a:cs typeface="Arial" panose="020B0604020202020204" pitchFamily="34" charset="0"/>
              </a:rPr>
              <a:t>Contact</a:t>
            </a:r>
            <a:r>
              <a:rPr lang="fr-FR" sz="750" dirty="0">
                <a:solidFill>
                  <a:prstClr val="white">
                    <a:lumMod val="50000"/>
                  </a:prstClr>
                </a:solidFill>
                <a:latin typeface="Arial" panose="020B0604020202020204" pitchFamily="34" charset="0"/>
                <a:cs typeface="Arial" panose="020B0604020202020204" pitchFamily="34" charset="0"/>
              </a:rPr>
              <a:t>: </a:t>
            </a:r>
            <a:r>
              <a:rPr lang="fr-FR" sz="750" dirty="0" smtClean="0">
                <a:solidFill>
                  <a:prstClr val="white">
                    <a:lumMod val="50000"/>
                  </a:prstClr>
                </a:solidFill>
                <a:latin typeface="Arial" panose="020B0604020202020204" pitchFamily="34" charset="0"/>
                <a:cs typeface="Arial" panose="020B0604020202020204" pitchFamily="34" charset="0"/>
                <a:hlinkClick r:id="rId7"/>
              </a:rPr>
              <a:t>ocharowca@un.org</a:t>
            </a:r>
            <a:r>
              <a:rPr lang="fr-FR" sz="750" dirty="0" smtClean="0">
                <a:solidFill>
                  <a:prstClr val="white">
                    <a:lumMod val="50000"/>
                  </a:prstClr>
                </a:solidFill>
                <a:latin typeface="Arial" panose="020B0604020202020204" pitchFamily="34" charset="0"/>
                <a:cs typeface="Arial" panose="020B0604020202020204" pitchFamily="34" charset="0"/>
              </a:rPr>
              <a:t> </a:t>
            </a:r>
            <a:r>
              <a:rPr lang="fr-FR" sz="750" b="1" dirty="0" smtClean="0">
                <a:solidFill>
                  <a:prstClr val="white">
                    <a:lumMod val="50000"/>
                  </a:prstClr>
                </a:solidFill>
                <a:latin typeface="Arial" panose="020B0604020202020204" pitchFamily="34" charset="0"/>
                <a:cs typeface="Arial" panose="020B0604020202020204" pitchFamily="34" charset="0"/>
              </a:rPr>
              <a:t>Twitter:</a:t>
            </a:r>
            <a:r>
              <a:rPr lang="fr-FR" sz="750" dirty="0" smtClean="0">
                <a:solidFill>
                  <a:prstClr val="white">
                    <a:lumMod val="50000"/>
                  </a:prstClr>
                </a:solidFill>
                <a:latin typeface="Arial" panose="020B0604020202020204" pitchFamily="34" charset="0"/>
                <a:cs typeface="Arial" panose="020B0604020202020204" pitchFamily="34" charset="0"/>
              </a:rPr>
              <a:t> </a:t>
            </a:r>
            <a:r>
              <a:rPr lang="fr-FR" sz="750" dirty="0" smtClean="0">
                <a:solidFill>
                  <a:prstClr val="white">
                    <a:lumMod val="50000"/>
                  </a:prstClr>
                </a:solidFill>
                <a:latin typeface="Arial" panose="020B0604020202020204" pitchFamily="34" charset="0"/>
                <a:cs typeface="Arial" panose="020B0604020202020204" pitchFamily="34" charset="0"/>
                <a:hlinkClick r:id="rId8"/>
              </a:rPr>
              <a:t>@OCHAROWCA</a:t>
            </a:r>
            <a:r>
              <a:rPr lang="fr-FR" sz="750" dirty="0" smtClean="0">
                <a:solidFill>
                  <a:prstClr val="white">
                    <a:lumMod val="50000"/>
                  </a:prstClr>
                </a:solidFill>
                <a:latin typeface="Arial" panose="020B0604020202020204" pitchFamily="34" charset="0"/>
                <a:cs typeface="Arial" panose="020B0604020202020204" pitchFamily="34" charset="0"/>
              </a:rPr>
              <a:t/>
            </a:r>
            <a:br>
              <a:rPr lang="fr-FR" sz="750" dirty="0" smtClean="0">
                <a:solidFill>
                  <a:prstClr val="white">
                    <a:lumMod val="50000"/>
                  </a:prstClr>
                </a:solidFill>
                <a:latin typeface="Arial" panose="020B0604020202020204" pitchFamily="34" charset="0"/>
                <a:cs typeface="Arial" panose="020B0604020202020204" pitchFamily="34" charset="0"/>
              </a:rPr>
            </a:br>
            <a:r>
              <a:rPr lang="fr-FR" sz="700" i="1" dirty="0" smtClean="0">
                <a:solidFill>
                  <a:prstClr val="white">
                    <a:lumMod val="50000"/>
                  </a:prstClr>
                </a:solidFill>
                <a:latin typeface="Arial" panose="020B0604020202020204" pitchFamily="34" charset="0"/>
                <a:cs typeface="Arial" panose="020B0604020202020204" pitchFamily="34" charset="0"/>
              </a:rPr>
              <a:t>Les </a:t>
            </a:r>
            <a:r>
              <a:rPr lang="fr-FR" sz="700" i="1" dirty="0">
                <a:solidFill>
                  <a:prstClr val="white">
                    <a:lumMod val="50000"/>
                  </a:prstClr>
                </a:solidFill>
                <a:latin typeface="Arial" panose="020B0604020202020204" pitchFamily="34" charset="0"/>
                <a:cs typeface="Arial" panose="020B0604020202020204" pitchFamily="34" charset="0"/>
              </a:rPr>
              <a:t>frontières, noms et désignations employés sur cette carte n’impliquent pas une reconnaissance ou acceptation officielle par les Nations Unies.</a:t>
            </a:r>
          </a:p>
        </p:txBody>
      </p:sp>
      <p:cxnSp>
        <p:nvCxnSpPr>
          <p:cNvPr id="77" name="Connecteur droit 76"/>
          <p:cNvCxnSpPr/>
          <p:nvPr/>
        </p:nvCxnSpPr>
        <p:spPr>
          <a:xfrm flipV="1">
            <a:off x="211850" y="2817900"/>
            <a:ext cx="1980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11850" y="854959"/>
            <a:ext cx="1980000" cy="4333"/>
          </a:xfrm>
          <a:prstGeom prst="line">
            <a:avLst/>
          </a:prstGeom>
        </p:spPr>
        <p:style>
          <a:lnRef idx="1">
            <a:schemeClr val="dk1"/>
          </a:lnRef>
          <a:fillRef idx="0">
            <a:schemeClr val="dk1"/>
          </a:fillRef>
          <a:effectRef idx="0">
            <a:schemeClr val="dk1"/>
          </a:effectRef>
          <a:fontRef idx="minor">
            <a:schemeClr val="tx1"/>
          </a:fontRef>
        </p:style>
      </p:cxnSp>
      <p:sp>
        <p:nvSpPr>
          <p:cNvPr id="2238" name="ZoneTexte 2237"/>
          <p:cNvSpPr txBox="1"/>
          <p:nvPr/>
        </p:nvSpPr>
        <p:spPr>
          <a:xfrm>
            <a:off x="8649869" y="2809449"/>
            <a:ext cx="1781080" cy="461665"/>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QUATRES CONTACTS MANQUENT TOUJOURS À L’APPEL EN </a:t>
            </a:r>
            <a:r>
              <a:rPr lang="fr-FR" sz="800" i="1" dirty="0">
                <a:solidFill>
                  <a:srgbClr val="026CB6"/>
                </a:solidFill>
                <a:latin typeface="Arial" panose="020B0604020202020204" pitchFamily="34" charset="0"/>
                <a:cs typeface="Arial" panose="020B0604020202020204" pitchFamily="34" charset="0"/>
              </a:rPr>
              <a:t>SIERRA </a:t>
            </a:r>
            <a:r>
              <a:rPr lang="fr-FR" sz="800" i="1" dirty="0" smtClean="0">
                <a:solidFill>
                  <a:srgbClr val="026CB6"/>
                </a:solidFill>
                <a:latin typeface="Arial" panose="020B0604020202020204" pitchFamily="34" charset="0"/>
                <a:cs typeface="Arial" panose="020B0604020202020204" pitchFamily="34" charset="0"/>
              </a:rPr>
              <a:t>LEONE</a:t>
            </a:r>
            <a:endParaRPr lang="fr-FR" sz="800" i="1" dirty="0">
              <a:solidFill>
                <a:srgbClr val="026CB6"/>
              </a:solidFill>
              <a:latin typeface="Arial" panose="020B0604020202020204" pitchFamily="34" charset="0"/>
              <a:cs typeface="Arial" panose="020B0604020202020204" pitchFamily="34" charset="0"/>
            </a:endParaRPr>
          </a:p>
        </p:txBody>
      </p:sp>
      <p:grpSp>
        <p:nvGrpSpPr>
          <p:cNvPr id="5" name="Groupe 4"/>
          <p:cNvGrpSpPr/>
          <p:nvPr/>
        </p:nvGrpSpPr>
        <p:grpSpPr>
          <a:xfrm>
            <a:off x="8382830" y="2860952"/>
            <a:ext cx="225000" cy="326250"/>
            <a:chOff x="8382830" y="3172040"/>
            <a:chExt cx="225000" cy="326250"/>
          </a:xfrm>
        </p:grpSpPr>
        <p:pic>
          <p:nvPicPr>
            <p:cNvPr id="2239" name="Image 2238"/>
            <p:cNvPicPr>
              <a:picLocks noChangeAspect="1"/>
            </p:cNvPicPr>
            <p:nvPr/>
          </p:nvPicPr>
          <p:blipFill>
            <a:blip r:embed="rId9"/>
            <a:stretch>
              <a:fillRect/>
            </a:stretch>
          </p:blipFill>
          <p:spPr>
            <a:xfrm>
              <a:off x="8382830" y="3172040"/>
              <a:ext cx="225000" cy="326250"/>
            </a:xfrm>
            <a:prstGeom prst="rect">
              <a:avLst/>
            </a:prstGeom>
          </p:spPr>
        </p:pic>
        <p:pic>
          <p:nvPicPr>
            <p:cNvPr id="2240" name="Image 2239"/>
            <p:cNvPicPr>
              <a:picLocks noChangeAspect="1"/>
            </p:cNvPicPr>
            <p:nvPr/>
          </p:nvPicPr>
          <p:blipFill>
            <a:blip r:embed="rId10"/>
            <a:stretch>
              <a:fillRect/>
            </a:stretch>
          </p:blipFill>
          <p:spPr>
            <a:xfrm>
              <a:off x="8398508" y="3195963"/>
              <a:ext cx="191250" cy="191250"/>
            </a:xfrm>
            <a:prstGeom prst="rect">
              <a:avLst/>
            </a:prstGeom>
          </p:spPr>
        </p:pic>
      </p:grpSp>
      <p:cxnSp>
        <p:nvCxnSpPr>
          <p:cNvPr id="2212" name="Connecteur droit 2211"/>
          <p:cNvCxnSpPr/>
          <p:nvPr/>
        </p:nvCxnSpPr>
        <p:spPr>
          <a:xfrm flipV="1">
            <a:off x="211850" y="5275881"/>
            <a:ext cx="1980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501482" y="901477"/>
            <a:ext cx="1759915" cy="338554"/>
          </a:xfrm>
          <a:prstGeom prst="rect">
            <a:avLst/>
          </a:prstGeom>
          <a:noFill/>
        </p:spPr>
        <p:txBody>
          <a:bodyPr wrap="square" rtlCol="0">
            <a:spAutoFit/>
          </a:bodyPr>
          <a:lstStyle/>
          <a:p>
            <a:r>
              <a:rPr lang="en-GB" sz="800" i="1" dirty="0" smtClean="0">
                <a:solidFill>
                  <a:srgbClr val="026CB6"/>
                </a:solidFill>
                <a:latin typeface="Arial" panose="020B0604020202020204" pitchFamily="34" charset="0"/>
                <a:cs typeface="Arial" panose="020B0604020202020204" pitchFamily="34" charset="0"/>
              </a:rPr>
              <a:t>DES CENTAINES D’OTAGES LIBÉRÉS SELON L’ARMÉE</a:t>
            </a:r>
            <a:endParaRPr lang="en-US" sz="800" i="1" dirty="0">
              <a:solidFill>
                <a:srgbClr val="026CB6"/>
              </a:solidFill>
              <a:latin typeface="Arial" panose="020B0604020202020204" pitchFamily="34" charset="0"/>
              <a:cs typeface="Arial" panose="020B0604020202020204" pitchFamily="34" charset="0"/>
            </a:endParaRPr>
          </a:p>
        </p:txBody>
      </p:sp>
      <p:sp>
        <p:nvSpPr>
          <p:cNvPr id="89" name="ZoneTexte 88"/>
          <p:cNvSpPr txBox="1"/>
          <p:nvPr/>
        </p:nvSpPr>
        <p:spPr>
          <a:xfrm>
            <a:off x="8649869" y="901477"/>
            <a:ext cx="1778968" cy="338554"/>
          </a:xfrm>
          <a:prstGeom prst="rect">
            <a:avLst/>
          </a:prstGeom>
          <a:noFill/>
        </p:spPr>
        <p:txBody>
          <a:bodyPr wrap="square" rtlCol="0">
            <a:spAutoFit/>
          </a:bodyPr>
          <a:lstStyle/>
          <a:p>
            <a:pPr>
              <a:spcBef>
                <a:spcPts val="600"/>
              </a:spcBef>
            </a:pPr>
            <a:r>
              <a:rPr lang="fr-FR" sz="800" i="1" dirty="0" smtClean="0">
                <a:solidFill>
                  <a:srgbClr val="026CB6"/>
                </a:solidFill>
                <a:latin typeface="Arial" panose="020B0604020202020204" pitchFamily="34" charset="0"/>
                <a:cs typeface="Arial" panose="020B0604020202020204" pitchFamily="34" charset="0"/>
              </a:rPr>
              <a:t>SECOND TOUR DE L’ÉLECTION PRÉSIDENTIELLE</a:t>
            </a:r>
          </a:p>
        </p:txBody>
      </p:sp>
      <p:pic>
        <p:nvPicPr>
          <p:cNvPr id="2217" name="Image 9"/>
          <p:cNvPicPr>
            <a:picLocks noChangeAspect="1"/>
          </p:cNvPicPr>
          <p:nvPr/>
        </p:nvPicPr>
        <p:blipFill>
          <a:blip r:embed="rId11"/>
          <a:stretch>
            <a:fillRect/>
          </a:stretch>
        </p:blipFill>
        <p:spPr>
          <a:xfrm>
            <a:off x="9202523" y="211195"/>
            <a:ext cx="1248750" cy="303750"/>
          </a:xfrm>
          <a:prstGeom prst="rect">
            <a:avLst/>
          </a:prstGeom>
        </p:spPr>
      </p:pic>
      <p:grpSp>
        <p:nvGrpSpPr>
          <p:cNvPr id="11" name="Groupe 10"/>
          <p:cNvGrpSpPr/>
          <p:nvPr/>
        </p:nvGrpSpPr>
        <p:grpSpPr>
          <a:xfrm>
            <a:off x="2478302" y="836105"/>
            <a:ext cx="5751297" cy="5891268"/>
            <a:chOff x="2534864" y="836105"/>
            <a:chExt cx="5751297" cy="5891268"/>
          </a:xfrm>
        </p:grpSpPr>
        <p:sp>
          <p:nvSpPr>
            <p:cNvPr id="112" name="Rectangle 111"/>
            <p:cNvSpPr/>
            <p:nvPr/>
          </p:nvSpPr>
          <p:spPr>
            <a:xfrm>
              <a:off x="2545237" y="852417"/>
              <a:ext cx="5740924" cy="5874214"/>
            </a:xfrm>
            <a:prstGeom prst="rect">
              <a:avLst/>
            </a:prstGeom>
            <a:solidFill>
              <a:srgbClr val="E7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e 7"/>
            <p:cNvGrpSpPr/>
            <p:nvPr/>
          </p:nvGrpSpPr>
          <p:grpSpPr>
            <a:xfrm>
              <a:off x="2534864" y="836105"/>
              <a:ext cx="5750655" cy="5891268"/>
              <a:chOff x="2534864" y="836105"/>
              <a:chExt cx="5750655" cy="5891268"/>
            </a:xfrm>
          </p:grpSpPr>
          <p:sp>
            <p:nvSpPr>
              <p:cNvPr id="384"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16"/>
              <p:cNvSpPr>
                <a:spLocks/>
              </p:cNvSpPr>
              <p:nvPr/>
            </p:nvSpPr>
            <p:spPr bwMode="auto">
              <a:xfrm>
                <a:off x="3584788"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4"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5"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8"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 name="Rectangle 534"/>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7" name="ZoneTexte 2426"/>
              <p:cNvSpPr txBox="1"/>
              <p:nvPr/>
            </p:nvSpPr>
            <p:spPr>
              <a:xfrm>
                <a:off x="6618327" y="4135235"/>
                <a:ext cx="999662"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RÉPUBLIQUE DÉMOCRATIQUE DU CONGO</a:t>
                </a:r>
              </a:p>
            </p:txBody>
          </p:sp>
          <p:sp>
            <p:nvSpPr>
              <p:cNvPr id="2428" name="ZoneTexte 2427"/>
              <p:cNvSpPr txBox="1"/>
              <p:nvPr/>
            </p:nvSpPr>
            <p:spPr>
              <a:xfrm>
                <a:off x="7018216" y="302577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RÉPUBLIQUE CENTRAFRICAINE</a:t>
                </a:r>
                <a:endParaRPr lang="en-US" sz="800" dirty="0">
                  <a:latin typeface="Bookman Old Style" panose="02050604050505020204" pitchFamily="18" charset="0"/>
                </a:endParaRPr>
              </a:p>
            </p:txBody>
          </p:sp>
          <p:sp>
            <p:nvSpPr>
              <p:cNvPr id="2429" name="ZoneTexte 2428"/>
              <p:cNvSpPr txBox="1"/>
              <p:nvPr/>
            </p:nvSpPr>
            <p:spPr>
              <a:xfrm>
                <a:off x="5427421" y="3625534"/>
                <a:ext cx="936000" cy="215444"/>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sz="800" dirty="0">
                    <a:solidFill>
                      <a:schemeClr val="tx1"/>
                    </a:solidFill>
                  </a:rPr>
                  <a:t>CAMEROUN</a:t>
                </a:r>
                <a:endParaRPr lang="en-US" sz="800" dirty="0">
                  <a:solidFill>
                    <a:schemeClr val="tx1"/>
                  </a:solidFill>
                </a:endParaRPr>
              </a:p>
            </p:txBody>
          </p:sp>
          <p:sp>
            <p:nvSpPr>
              <p:cNvPr id="2430" name="ZoneTexte 2429"/>
              <p:cNvSpPr txBox="1"/>
              <p:nvPr/>
            </p:nvSpPr>
            <p:spPr>
              <a:xfrm>
                <a:off x="2699330" y="4187610"/>
                <a:ext cx="1214007" cy="215444"/>
              </a:xfrm>
              <a:prstGeom prst="rect">
                <a:avLst/>
              </a:prstGeom>
              <a:noFill/>
            </p:spPr>
            <p:txBody>
              <a:bodyPr wrap="square" rtlCol="0">
                <a:spAutoFit/>
              </a:bodyPr>
              <a:lstStyle/>
              <a:p>
                <a:pPr algn="ctr"/>
                <a:r>
                  <a:rPr lang="fr-FR" sz="800" dirty="0" smtClean="0">
                    <a:latin typeface="Bookman Old Style" panose="02050604050505020204" pitchFamily="18" charset="0"/>
                  </a:rPr>
                  <a:t>MVE RÉGIONAL</a:t>
                </a:r>
                <a:endParaRPr lang="en-US" sz="800" dirty="0">
                  <a:latin typeface="Bookman Old Style" panose="02050604050505020204" pitchFamily="18" charset="0"/>
                </a:endParaRPr>
              </a:p>
            </p:txBody>
          </p:sp>
          <p:sp>
            <p:nvSpPr>
              <p:cNvPr id="2431" name="ZoneTexte 2430"/>
              <p:cNvSpPr txBox="1"/>
              <p:nvPr/>
            </p:nvSpPr>
            <p:spPr>
              <a:xfrm>
                <a:off x="6032430" y="410547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2432" name="ZoneTexte 2431"/>
              <p:cNvSpPr txBox="1"/>
              <p:nvPr/>
            </p:nvSpPr>
            <p:spPr>
              <a:xfrm>
                <a:off x="5361773" y="2286699"/>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NIGER</a:t>
                </a:r>
                <a:endParaRPr lang="en-US" sz="800" dirty="0">
                  <a:latin typeface="Bookman Old Style" panose="02050604050505020204" pitchFamily="18" charset="0"/>
                </a:endParaRPr>
              </a:p>
            </p:txBody>
          </p:sp>
          <p:sp>
            <p:nvSpPr>
              <p:cNvPr id="2433" name="ZoneTexte 2432"/>
              <p:cNvSpPr txBox="1"/>
              <p:nvPr/>
            </p:nvSpPr>
            <p:spPr>
              <a:xfrm>
                <a:off x="4275508" y="227842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2434" name="ZoneTexte 2433"/>
              <p:cNvSpPr txBox="1"/>
              <p:nvPr/>
            </p:nvSpPr>
            <p:spPr>
              <a:xfrm>
                <a:off x="3261901" y="2147932"/>
                <a:ext cx="877361"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MAURITANIE</a:t>
                </a:r>
                <a:endParaRPr lang="en-US" sz="700" dirty="0">
                  <a:solidFill>
                    <a:schemeClr val="bg1">
                      <a:lumMod val="50000"/>
                    </a:schemeClr>
                  </a:solidFill>
                  <a:latin typeface="Bookman Old Style" panose="02050604050505020204" pitchFamily="18" charset="0"/>
                </a:endParaRPr>
              </a:p>
            </p:txBody>
          </p:sp>
          <p:sp>
            <p:nvSpPr>
              <p:cNvPr id="2435" name="ZoneTexte 2434"/>
              <p:cNvSpPr txBox="1"/>
              <p:nvPr/>
            </p:nvSpPr>
            <p:spPr>
              <a:xfrm>
                <a:off x="5174481" y="3137556"/>
                <a:ext cx="778210" cy="20005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smtClean="0">
                    <a:solidFill>
                      <a:schemeClr val="bg1">
                        <a:lumMod val="50000"/>
                      </a:schemeClr>
                    </a:solidFill>
                  </a:rPr>
                  <a:t>NIGERIA</a:t>
                </a:r>
                <a:endParaRPr lang="en-US" sz="700" dirty="0">
                  <a:solidFill>
                    <a:schemeClr val="bg1">
                      <a:lumMod val="50000"/>
                    </a:schemeClr>
                  </a:solidFill>
                </a:endParaRPr>
              </a:p>
            </p:txBody>
          </p:sp>
          <p:sp>
            <p:nvSpPr>
              <p:cNvPr id="2436" name="ZoneTexte 2435"/>
              <p:cNvSpPr txBox="1"/>
              <p:nvPr/>
            </p:nvSpPr>
            <p:spPr>
              <a:xfrm>
                <a:off x="4580719" y="3955542"/>
                <a:ext cx="130334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GUINÉE ÉQUATORIALE</a:t>
                </a:r>
                <a:endParaRPr lang="en-US" sz="700" dirty="0">
                  <a:solidFill>
                    <a:schemeClr val="bg1">
                      <a:lumMod val="50000"/>
                    </a:schemeClr>
                  </a:solidFill>
                  <a:latin typeface="Bookman Old Style" panose="02050604050505020204" pitchFamily="18" charset="0"/>
                </a:endParaRPr>
              </a:p>
            </p:txBody>
          </p:sp>
          <p:sp>
            <p:nvSpPr>
              <p:cNvPr id="2437" name="ZoneTexte 2436"/>
              <p:cNvSpPr txBox="1"/>
              <p:nvPr/>
            </p:nvSpPr>
            <p:spPr>
              <a:xfrm>
                <a:off x="5625421" y="4189004"/>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2438" name="ZoneTexte 2437"/>
              <p:cNvSpPr txBox="1"/>
              <p:nvPr/>
            </p:nvSpPr>
            <p:spPr>
              <a:xfrm>
                <a:off x="6395646" y="2391695"/>
                <a:ext cx="55452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TCHAD</a:t>
                </a:r>
                <a:endParaRPr lang="en-US" sz="700" dirty="0">
                  <a:solidFill>
                    <a:schemeClr val="bg1">
                      <a:lumMod val="50000"/>
                    </a:schemeClr>
                  </a:solidFill>
                  <a:latin typeface="Bookman Old Style" panose="02050604050505020204" pitchFamily="18" charset="0"/>
                </a:endParaRPr>
              </a:p>
            </p:txBody>
          </p:sp>
          <p:sp>
            <p:nvSpPr>
              <p:cNvPr id="2439" name="ZoneTexte 2438"/>
              <p:cNvSpPr txBox="1"/>
              <p:nvPr/>
            </p:nvSpPr>
            <p:spPr>
              <a:xfrm>
                <a:off x="4252772" y="2844531"/>
                <a:ext cx="65912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2440" name="ZoneTexte 2439"/>
              <p:cNvSpPr txBox="1"/>
              <p:nvPr/>
            </p:nvSpPr>
            <p:spPr>
              <a:xfrm>
                <a:off x="3776094" y="3298434"/>
                <a:ext cx="657456" cy="33855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COTE</a:t>
                </a:r>
                <a:r>
                  <a:rPr lang="fr-FR" sz="700" dirty="0">
                    <a:solidFill>
                      <a:schemeClr val="bg1">
                        <a:lumMod val="50000"/>
                      </a:schemeClr>
                    </a:solidFill>
                  </a:rPr>
                  <a:t> </a:t>
                </a:r>
                <a:r>
                  <a:rPr lang="fr-FR" dirty="0"/>
                  <a:t>D’IVOIRE</a:t>
                </a:r>
                <a:endParaRPr lang="en-US" dirty="0"/>
              </a:p>
            </p:txBody>
          </p:sp>
          <p:sp>
            <p:nvSpPr>
              <p:cNvPr id="2441" name="ZoneTexte 2440"/>
              <p:cNvSpPr txBox="1"/>
              <p:nvPr/>
            </p:nvSpPr>
            <p:spPr>
              <a:xfrm>
                <a:off x="4307344" y="3487613"/>
                <a:ext cx="583164"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2442" name="ZoneTexte 2441"/>
              <p:cNvSpPr txBox="1"/>
              <p:nvPr/>
            </p:nvSpPr>
            <p:spPr>
              <a:xfrm>
                <a:off x="4675971" y="304124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BÉNIN</a:t>
                </a:r>
                <a:endParaRPr lang="en-US" sz="700" dirty="0">
                  <a:solidFill>
                    <a:schemeClr val="bg1">
                      <a:lumMod val="50000"/>
                    </a:schemeClr>
                  </a:solidFill>
                  <a:latin typeface="Bookman Old Style" panose="02050604050505020204" pitchFamily="18" charset="0"/>
                </a:endParaRPr>
              </a:p>
            </p:txBody>
          </p:sp>
          <p:sp>
            <p:nvSpPr>
              <p:cNvPr id="2443" name="ZoneTexte 2442"/>
              <p:cNvSpPr txBox="1"/>
              <p:nvPr/>
            </p:nvSpPr>
            <p:spPr>
              <a:xfrm>
                <a:off x="4545508" y="3764162"/>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2444" name="ZoneTexte 2443"/>
              <p:cNvSpPr txBox="1"/>
              <p:nvPr/>
            </p:nvSpPr>
            <p:spPr>
              <a:xfrm>
                <a:off x="3422700" y="3501673"/>
                <a:ext cx="582255"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2445" name="ZoneTexte 2444"/>
              <p:cNvSpPr txBox="1"/>
              <p:nvPr/>
            </p:nvSpPr>
            <p:spPr>
              <a:xfrm>
                <a:off x="3307530" y="301939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GUINÉE</a:t>
                </a:r>
                <a:endParaRPr lang="en-US" sz="700" dirty="0">
                  <a:solidFill>
                    <a:schemeClr val="bg1">
                      <a:lumMod val="50000"/>
                    </a:schemeClr>
                  </a:solidFill>
                  <a:latin typeface="Bookman Old Style" panose="02050604050505020204" pitchFamily="18" charset="0"/>
                </a:endParaRPr>
              </a:p>
            </p:txBody>
          </p:sp>
          <p:sp>
            <p:nvSpPr>
              <p:cNvPr id="2446" name="ZoneTexte 2445"/>
              <p:cNvSpPr txBox="1"/>
              <p:nvPr/>
            </p:nvSpPr>
            <p:spPr>
              <a:xfrm>
                <a:off x="2905549" y="3323909"/>
                <a:ext cx="540000" cy="307777"/>
              </a:xfrm>
              <a:prstGeom prst="rect">
                <a:avLst/>
              </a:prstGeom>
              <a:noFill/>
            </p:spPr>
            <p:txBody>
              <a:bodyPr wrap="square" rtlCol="0">
                <a:spAutoFit/>
              </a:bodyPr>
              <a:lstStyle/>
              <a:p>
                <a:pPr algn="ctr"/>
                <a:r>
                  <a:rPr lang="fr-FR" sz="700" dirty="0" smtClean="0">
                    <a:latin typeface="Bookman Old Style" panose="02050604050505020204" pitchFamily="18" charset="0"/>
                  </a:rPr>
                  <a:t>SIERRA LEONE</a:t>
                </a:r>
                <a:endParaRPr lang="en-US" sz="700" dirty="0">
                  <a:latin typeface="Bookman Old Style" panose="02050604050505020204" pitchFamily="18" charset="0"/>
                </a:endParaRPr>
              </a:p>
            </p:txBody>
          </p:sp>
          <p:cxnSp>
            <p:nvCxnSpPr>
              <p:cNvPr id="2449" name="Connecteur en angle 2448"/>
              <p:cNvCxnSpPr>
                <a:endCxn id="404" idx="19"/>
              </p:cNvCxnSpPr>
              <p:nvPr/>
            </p:nvCxnSpPr>
            <p:spPr>
              <a:xfrm rot="16200000" flipV="1">
                <a:off x="3061993" y="3476918"/>
                <a:ext cx="738189" cy="199262"/>
              </a:xfrm>
              <a:prstGeom prst="bentConnector4">
                <a:avLst>
                  <a:gd name="adj1" fmla="val -478"/>
                  <a:gd name="adj2" fmla="val 9946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2450" name="Connecteur en angle 2449"/>
              <p:cNvCxnSpPr/>
              <p:nvPr/>
            </p:nvCxnSpPr>
            <p:spPr>
              <a:xfrm rot="16200000" flipV="1">
                <a:off x="3294703" y="3733066"/>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2451" name="Connecteur en angle 2450"/>
              <p:cNvCxnSpPr/>
              <p:nvPr/>
            </p:nvCxnSpPr>
            <p:spPr>
              <a:xfrm rot="5400000" flipH="1" flipV="1">
                <a:off x="3504935" y="3702443"/>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2452" name="Connecteur droit 2451"/>
              <p:cNvCxnSpPr/>
              <p:nvPr/>
            </p:nvCxnSpPr>
            <p:spPr>
              <a:xfrm flipH="1">
                <a:off x="3527651" y="3955542"/>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2453" name="Connecteur en angle 2452"/>
              <p:cNvCxnSpPr>
                <a:stCxn id="2428" idx="2"/>
              </p:cNvCxnSpPr>
              <p:nvPr/>
            </p:nvCxnSpPr>
            <p:spPr>
              <a:xfrm rot="5400000">
                <a:off x="7275492" y="3218619"/>
                <a:ext cx="214483" cy="505901"/>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460" name="Rectangle 2459"/>
              <p:cNvSpPr/>
              <p:nvPr/>
            </p:nvSpPr>
            <p:spPr>
              <a:xfrm>
                <a:off x="2961482" y="2654851"/>
                <a:ext cx="625491" cy="200055"/>
              </a:xfrm>
              <a:prstGeom prst="rect">
                <a:avLst/>
              </a:prstGeom>
            </p:spPr>
            <p:txBody>
              <a:bodyPr wrap="none">
                <a:spAutoFit/>
              </a:bodyPr>
              <a:lstStyle/>
              <a:p>
                <a:pPr algn="ctr"/>
                <a:r>
                  <a:rPr lang="fr-FR" sz="700" dirty="0">
                    <a:solidFill>
                      <a:schemeClr val="bg1">
                        <a:lumMod val="50000"/>
                      </a:schemeClr>
                    </a:solidFill>
                    <a:latin typeface="Bookman Old Style" panose="02050604050505020204" pitchFamily="18" charset="0"/>
                  </a:rPr>
                  <a:t>SÉNÉGAL</a:t>
                </a:r>
                <a:endParaRPr lang="en-US" sz="800" dirty="0">
                  <a:solidFill>
                    <a:schemeClr val="bg1">
                      <a:lumMod val="50000"/>
                    </a:schemeClr>
                  </a:solidFill>
                  <a:latin typeface="Bookman Old Style" panose="02050604050505020204" pitchFamily="18" charset="0"/>
                </a:endParaRPr>
              </a:p>
            </p:txBody>
          </p:sp>
          <p:cxnSp>
            <p:nvCxnSpPr>
              <p:cNvPr id="2464" name="Straight Connector 13"/>
              <p:cNvCxnSpPr/>
              <p:nvPr/>
            </p:nvCxnSpPr>
            <p:spPr>
              <a:xfrm>
                <a:off x="4842941" y="3578811"/>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pic>
            <p:nvPicPr>
              <p:cNvPr id="2465" name="Image 2464"/>
              <p:cNvPicPr>
                <a:picLocks noChangeAspect="1"/>
              </p:cNvPicPr>
              <p:nvPr/>
            </p:nvPicPr>
            <p:blipFill>
              <a:blip r:embed="rId9"/>
              <a:stretch>
                <a:fillRect/>
              </a:stretch>
            </p:blipFill>
            <p:spPr>
              <a:xfrm>
                <a:off x="3474473" y="3135309"/>
                <a:ext cx="225000" cy="326250"/>
              </a:xfrm>
              <a:prstGeom prst="rect">
                <a:avLst/>
              </a:prstGeom>
            </p:spPr>
          </p:pic>
          <p:pic>
            <p:nvPicPr>
              <p:cNvPr id="2466" name="Image 2465"/>
              <p:cNvPicPr>
                <a:picLocks noChangeAspect="1"/>
              </p:cNvPicPr>
              <p:nvPr/>
            </p:nvPicPr>
            <p:blipFill>
              <a:blip r:embed="rId10"/>
              <a:stretch>
                <a:fillRect/>
              </a:stretch>
            </p:blipFill>
            <p:spPr>
              <a:xfrm>
                <a:off x="3494205" y="3146761"/>
                <a:ext cx="191250" cy="191250"/>
              </a:xfrm>
              <a:prstGeom prst="rect">
                <a:avLst/>
              </a:prstGeom>
            </p:spPr>
          </p:pic>
          <p:grpSp>
            <p:nvGrpSpPr>
              <p:cNvPr id="241" name="Groupe 240"/>
              <p:cNvGrpSpPr/>
              <p:nvPr/>
            </p:nvGrpSpPr>
            <p:grpSpPr>
              <a:xfrm>
                <a:off x="2809949" y="5348278"/>
                <a:ext cx="2764909" cy="1206462"/>
                <a:chOff x="2798677" y="5189249"/>
                <a:chExt cx="2764909" cy="1206462"/>
              </a:xfrm>
            </p:grpSpPr>
            <p:sp>
              <p:nvSpPr>
                <p:cNvPr id="242" name="ZoneTexte 241"/>
                <p:cNvSpPr txBox="1"/>
                <p:nvPr/>
              </p:nvSpPr>
              <p:spPr>
                <a:xfrm>
                  <a:off x="2968620" y="5189249"/>
                  <a:ext cx="984633"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243" name="ZoneTexte 242"/>
                <p:cNvSpPr txBox="1"/>
                <p:nvPr/>
              </p:nvSpPr>
              <p:spPr>
                <a:xfrm>
                  <a:off x="4214588" y="5189249"/>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E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44" name="Groupe 243"/>
                <p:cNvGrpSpPr/>
                <p:nvPr/>
              </p:nvGrpSpPr>
              <p:grpSpPr>
                <a:xfrm>
                  <a:off x="2798677" y="5373007"/>
                  <a:ext cx="2578894" cy="1022704"/>
                  <a:chOff x="5636557" y="5735366"/>
                  <a:chExt cx="2578894" cy="1022704"/>
                </a:xfrm>
              </p:grpSpPr>
              <p:grpSp>
                <p:nvGrpSpPr>
                  <p:cNvPr id="245" name="Groupe 244"/>
                  <p:cNvGrpSpPr/>
                  <p:nvPr/>
                </p:nvGrpSpPr>
                <p:grpSpPr>
                  <a:xfrm>
                    <a:off x="7207668" y="5740500"/>
                    <a:ext cx="1007783" cy="1014355"/>
                    <a:chOff x="-157053" y="0"/>
                    <a:chExt cx="1246263" cy="1254390"/>
                  </a:xfrm>
                </p:grpSpPr>
                <p:sp>
                  <p:nvSpPr>
                    <p:cNvPr id="249"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50"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46" name="Groupe 245"/>
                  <p:cNvGrpSpPr/>
                  <p:nvPr/>
                </p:nvGrpSpPr>
                <p:grpSpPr>
                  <a:xfrm>
                    <a:off x="5636557" y="5735366"/>
                    <a:ext cx="1402941" cy="1022704"/>
                    <a:chOff x="0" y="0"/>
                    <a:chExt cx="1734930" cy="1264715"/>
                  </a:xfrm>
                </p:grpSpPr>
                <p:sp>
                  <p:nvSpPr>
                    <p:cNvPr id="247"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48"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grpSp>
        <p:nvGrpSpPr>
          <p:cNvPr id="115" name="Groupe 114"/>
          <p:cNvGrpSpPr/>
          <p:nvPr/>
        </p:nvGrpSpPr>
        <p:grpSpPr>
          <a:xfrm>
            <a:off x="7562278" y="835363"/>
            <a:ext cx="655637" cy="652463"/>
            <a:chOff x="12582117" y="727824"/>
            <a:chExt cx="655637" cy="652463"/>
          </a:xfrm>
        </p:grpSpPr>
        <p:sp>
          <p:nvSpPr>
            <p:cNvPr id="116"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39" name="TextBox 2218"/>
          <p:cNvSpPr txBox="1"/>
          <p:nvPr/>
        </p:nvSpPr>
        <p:spPr>
          <a:xfrm>
            <a:off x="3527464" y="1803588"/>
            <a:ext cx="184731" cy="307777"/>
          </a:xfrm>
          <a:prstGeom prst="rect">
            <a:avLst/>
          </a:prstGeom>
          <a:noFill/>
        </p:spPr>
        <p:txBody>
          <a:bodyPr wrap="none" rtlCol="0">
            <a:spAutoFit/>
          </a:bodyPr>
          <a:lstStyle/>
          <a:p>
            <a:endParaRPr lang="en-US" sz="1400" dirty="0">
              <a:solidFill>
                <a:schemeClr val="bg1"/>
              </a:solidFill>
            </a:endParaRPr>
          </a:p>
        </p:txBody>
      </p:sp>
      <p:pic>
        <p:nvPicPr>
          <p:cNvPr id="182" name="Image 2226"/>
          <p:cNvPicPr>
            <a:picLocks noChangeAspect="1"/>
          </p:cNvPicPr>
          <p:nvPr/>
        </p:nvPicPr>
        <p:blipFill>
          <a:blip r:embed="rId12">
            <a:duotone>
              <a:prstClr val="black"/>
              <a:schemeClr val="tx2">
                <a:tint val="45000"/>
                <a:satMod val="400000"/>
              </a:schemeClr>
            </a:duotone>
          </a:blip>
          <a:stretch>
            <a:fillRect/>
          </a:stretch>
        </p:blipFill>
        <p:spPr>
          <a:xfrm>
            <a:off x="5820500" y="2126841"/>
            <a:ext cx="243896" cy="326251"/>
          </a:xfrm>
          <a:prstGeom prst="rect">
            <a:avLst/>
          </a:prstGeom>
        </p:spPr>
      </p:pic>
      <p:pic>
        <p:nvPicPr>
          <p:cNvPr id="181" name="Picture 225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851015" y="2131826"/>
            <a:ext cx="163252" cy="154591"/>
          </a:xfrm>
          <a:prstGeom prst="rect">
            <a:avLst/>
          </a:prstGeom>
          <a:noFill/>
          <a:ln>
            <a:noFill/>
          </a:ln>
        </p:spPr>
      </p:pic>
      <p:pic>
        <p:nvPicPr>
          <p:cNvPr id="183" name="Image 377"/>
          <p:cNvPicPr>
            <a:picLocks noChangeAspect="1"/>
          </p:cNvPicPr>
          <p:nvPr/>
        </p:nvPicPr>
        <p:blipFill>
          <a:blip r:embed="rId12"/>
          <a:stretch>
            <a:fillRect/>
          </a:stretch>
        </p:blipFill>
        <p:spPr>
          <a:xfrm>
            <a:off x="4247826" y="3250299"/>
            <a:ext cx="225000" cy="326250"/>
          </a:xfrm>
          <a:prstGeom prst="rect">
            <a:avLst/>
          </a:prstGeom>
        </p:spPr>
      </p:pic>
      <p:pic>
        <p:nvPicPr>
          <p:cNvPr id="184" name="Image 21"/>
          <p:cNvPicPr>
            <a:picLocks noChangeAspect="1"/>
          </p:cNvPicPr>
          <p:nvPr/>
        </p:nvPicPr>
        <p:blipFill>
          <a:blip r:embed="rId14"/>
          <a:stretch>
            <a:fillRect/>
          </a:stretch>
        </p:blipFill>
        <p:spPr>
          <a:xfrm>
            <a:off x="4265099" y="3266712"/>
            <a:ext cx="193490" cy="184695"/>
          </a:xfrm>
          <a:prstGeom prst="rect">
            <a:avLst/>
          </a:prstGeom>
        </p:spPr>
      </p:pic>
      <p:pic>
        <p:nvPicPr>
          <p:cNvPr id="187" name="Image 79"/>
          <p:cNvPicPr>
            <a:picLocks noChangeAspect="1"/>
          </p:cNvPicPr>
          <p:nvPr/>
        </p:nvPicPr>
        <p:blipFill>
          <a:blip r:embed="rId6">
            <a:duotone>
              <a:prstClr val="black"/>
              <a:schemeClr val="tx2">
                <a:tint val="45000"/>
                <a:satMod val="400000"/>
              </a:schemeClr>
            </a:duotone>
          </a:blip>
          <a:stretch>
            <a:fillRect/>
          </a:stretch>
        </p:blipFill>
        <p:spPr>
          <a:xfrm>
            <a:off x="6780351" y="3325887"/>
            <a:ext cx="226800" cy="328860"/>
          </a:xfrm>
          <a:prstGeom prst="rect">
            <a:avLst/>
          </a:prstGeom>
        </p:spPr>
      </p:pic>
      <p:pic>
        <p:nvPicPr>
          <p:cNvPr id="188" name="Image 25"/>
          <p:cNvPicPr>
            <a:picLocks noChangeAspect="1"/>
          </p:cNvPicPr>
          <p:nvPr/>
        </p:nvPicPr>
        <p:blipFill>
          <a:blip r:embed="rId15"/>
          <a:stretch>
            <a:fillRect/>
          </a:stretch>
        </p:blipFill>
        <p:spPr>
          <a:xfrm>
            <a:off x="6792775" y="3351370"/>
            <a:ext cx="177883" cy="144000"/>
          </a:xfrm>
          <a:prstGeom prst="rect">
            <a:avLst/>
          </a:prstGeom>
        </p:spPr>
      </p:pic>
      <p:sp>
        <p:nvSpPr>
          <p:cNvPr id="190" name="ZoneTexte 2175"/>
          <p:cNvSpPr txBox="1"/>
          <p:nvPr/>
        </p:nvSpPr>
        <p:spPr>
          <a:xfrm>
            <a:off x="501482" y="2861057"/>
            <a:ext cx="1798271" cy="33855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PLUS DE 700 DÉPLACÉS SANS-ABRI À LA SUITE D’UN INCENDIE</a:t>
            </a:r>
            <a:endParaRPr lang="fr-FR" sz="800" i="1" dirty="0">
              <a:solidFill>
                <a:srgbClr val="026CB6"/>
              </a:solidFill>
              <a:latin typeface="Arial" panose="020B0604020202020204" pitchFamily="34" charset="0"/>
              <a:cs typeface="Arial" panose="020B0604020202020204" pitchFamily="34" charset="0"/>
            </a:endParaRPr>
          </a:p>
        </p:txBody>
      </p:sp>
      <p:grpSp>
        <p:nvGrpSpPr>
          <p:cNvPr id="10" name="Groupe 9"/>
          <p:cNvGrpSpPr/>
          <p:nvPr/>
        </p:nvGrpSpPr>
        <p:grpSpPr>
          <a:xfrm>
            <a:off x="211851" y="2888525"/>
            <a:ext cx="226800" cy="328860"/>
            <a:chOff x="211851" y="2879098"/>
            <a:chExt cx="226800" cy="328860"/>
          </a:xfrm>
        </p:grpSpPr>
        <p:pic>
          <p:nvPicPr>
            <p:cNvPr id="191" name="Image 79"/>
            <p:cNvPicPr>
              <a:picLocks noChangeAspect="1"/>
            </p:cNvPicPr>
            <p:nvPr/>
          </p:nvPicPr>
          <p:blipFill>
            <a:blip r:embed="rId6">
              <a:duotone>
                <a:prstClr val="black"/>
                <a:schemeClr val="tx2">
                  <a:tint val="45000"/>
                  <a:satMod val="400000"/>
                </a:schemeClr>
              </a:duotone>
            </a:blip>
            <a:stretch>
              <a:fillRect/>
            </a:stretch>
          </p:blipFill>
          <p:spPr>
            <a:xfrm>
              <a:off x="211851" y="2879098"/>
              <a:ext cx="226800" cy="328860"/>
            </a:xfrm>
            <a:prstGeom prst="rect">
              <a:avLst/>
            </a:prstGeom>
          </p:spPr>
        </p:pic>
        <p:pic>
          <p:nvPicPr>
            <p:cNvPr id="192" name="Image 25"/>
            <p:cNvPicPr>
              <a:picLocks noChangeAspect="1"/>
            </p:cNvPicPr>
            <p:nvPr/>
          </p:nvPicPr>
          <p:blipFill>
            <a:blip r:embed="rId15"/>
            <a:stretch>
              <a:fillRect/>
            </a:stretch>
          </p:blipFill>
          <p:spPr>
            <a:xfrm>
              <a:off x="224275" y="2904581"/>
              <a:ext cx="177883" cy="144000"/>
            </a:xfrm>
            <a:prstGeom prst="rect">
              <a:avLst/>
            </a:prstGeom>
          </p:spPr>
        </p:pic>
      </p:grpSp>
      <p:sp>
        <p:nvSpPr>
          <p:cNvPr id="180" name="ZoneTexte 80"/>
          <p:cNvSpPr txBox="1"/>
          <p:nvPr/>
        </p:nvSpPr>
        <p:spPr>
          <a:xfrm>
            <a:off x="501482" y="5326908"/>
            <a:ext cx="1571624" cy="33855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PLUS DE 8 000  RÉFUGIÉS IVOIRIENS RAPATRIÉS </a:t>
            </a:r>
            <a:endParaRPr lang="fr-FR" sz="800" i="1" dirty="0">
              <a:solidFill>
                <a:srgbClr val="026CB6"/>
              </a:solidFill>
              <a:latin typeface="Arial" panose="020B0604020202020204" pitchFamily="34" charset="0"/>
              <a:cs typeface="Arial" panose="020B0604020202020204" pitchFamily="34" charset="0"/>
            </a:endParaRPr>
          </a:p>
        </p:txBody>
      </p:sp>
      <p:grpSp>
        <p:nvGrpSpPr>
          <p:cNvPr id="6" name="Groupe 5"/>
          <p:cNvGrpSpPr/>
          <p:nvPr/>
        </p:nvGrpSpPr>
        <p:grpSpPr>
          <a:xfrm>
            <a:off x="211851" y="5334234"/>
            <a:ext cx="228753" cy="326250"/>
            <a:chOff x="331311" y="5371942"/>
            <a:chExt cx="228753" cy="326250"/>
          </a:xfrm>
        </p:grpSpPr>
        <p:pic>
          <p:nvPicPr>
            <p:cNvPr id="193" name="Image 377"/>
            <p:cNvPicPr>
              <a:picLocks noChangeAspect="1"/>
            </p:cNvPicPr>
            <p:nvPr/>
          </p:nvPicPr>
          <p:blipFill>
            <a:blip r:embed="rId12"/>
            <a:stretch>
              <a:fillRect/>
            </a:stretch>
          </p:blipFill>
          <p:spPr>
            <a:xfrm>
              <a:off x="331311" y="5371942"/>
              <a:ext cx="225000" cy="326250"/>
            </a:xfrm>
            <a:prstGeom prst="rect">
              <a:avLst/>
            </a:prstGeom>
          </p:spPr>
        </p:pic>
        <p:pic>
          <p:nvPicPr>
            <p:cNvPr id="195" name="Image 21"/>
            <p:cNvPicPr>
              <a:picLocks noChangeAspect="1"/>
            </p:cNvPicPr>
            <p:nvPr/>
          </p:nvPicPr>
          <p:blipFill>
            <a:blip r:embed="rId14"/>
            <a:stretch>
              <a:fillRect/>
            </a:stretch>
          </p:blipFill>
          <p:spPr>
            <a:xfrm>
              <a:off x="350639" y="5393537"/>
              <a:ext cx="209425" cy="199906"/>
            </a:xfrm>
            <a:prstGeom prst="rect">
              <a:avLst/>
            </a:prstGeom>
          </p:spPr>
        </p:pic>
      </p:grpSp>
      <p:grpSp>
        <p:nvGrpSpPr>
          <p:cNvPr id="4" name="Groupe 3"/>
          <p:cNvGrpSpPr/>
          <p:nvPr/>
        </p:nvGrpSpPr>
        <p:grpSpPr>
          <a:xfrm>
            <a:off x="8382830" y="911686"/>
            <a:ext cx="243896" cy="326251"/>
            <a:chOff x="8382830" y="892832"/>
            <a:chExt cx="243896" cy="326251"/>
          </a:xfrm>
        </p:grpSpPr>
        <p:pic>
          <p:nvPicPr>
            <p:cNvPr id="196" name="Image 2226"/>
            <p:cNvPicPr>
              <a:picLocks noChangeAspect="1"/>
            </p:cNvPicPr>
            <p:nvPr/>
          </p:nvPicPr>
          <p:blipFill>
            <a:blip r:embed="rId12">
              <a:duotone>
                <a:prstClr val="black"/>
                <a:schemeClr val="tx2">
                  <a:tint val="45000"/>
                  <a:satMod val="400000"/>
                </a:schemeClr>
              </a:duotone>
            </a:blip>
            <a:stretch>
              <a:fillRect/>
            </a:stretch>
          </p:blipFill>
          <p:spPr>
            <a:xfrm>
              <a:off x="8382830" y="892832"/>
              <a:ext cx="243896" cy="326251"/>
            </a:xfrm>
            <a:prstGeom prst="rect">
              <a:avLst/>
            </a:prstGeom>
          </p:spPr>
        </p:pic>
        <p:pic>
          <p:nvPicPr>
            <p:cNvPr id="197" name="Picture 225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407384" y="912547"/>
              <a:ext cx="163252" cy="154591"/>
            </a:xfrm>
            <a:prstGeom prst="rect">
              <a:avLst/>
            </a:prstGeom>
            <a:noFill/>
            <a:ln>
              <a:noFill/>
            </a:ln>
          </p:spPr>
        </p:pic>
      </p:grpSp>
      <p:sp>
        <p:nvSpPr>
          <p:cNvPr id="198" name="ZoneTexte 2433"/>
          <p:cNvSpPr txBox="1"/>
          <p:nvPr/>
        </p:nvSpPr>
        <p:spPr>
          <a:xfrm>
            <a:off x="2599378" y="2967812"/>
            <a:ext cx="635769"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GUINÉE BISSAU</a:t>
            </a:r>
            <a:endParaRPr lang="en-US" sz="700" dirty="0">
              <a:solidFill>
                <a:schemeClr val="bg1">
                  <a:lumMod val="50000"/>
                </a:schemeClr>
              </a:solidFill>
              <a:latin typeface="Bookman Old Style" panose="02050604050505020204" pitchFamily="18" charset="0"/>
            </a:endParaRPr>
          </a:p>
        </p:txBody>
      </p:sp>
      <p:sp>
        <p:nvSpPr>
          <p:cNvPr id="199" name="ZoneTexte 2433"/>
          <p:cNvSpPr txBox="1"/>
          <p:nvPr/>
        </p:nvSpPr>
        <p:spPr>
          <a:xfrm>
            <a:off x="2397420" y="2775906"/>
            <a:ext cx="57488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GAMBIE</a:t>
            </a:r>
            <a:endParaRPr lang="en-US" sz="700" dirty="0">
              <a:solidFill>
                <a:schemeClr val="bg1">
                  <a:lumMod val="50000"/>
                </a:schemeClr>
              </a:solidFill>
              <a:latin typeface="Bookman Old Style" panose="02050604050505020204" pitchFamily="18" charset="0"/>
            </a:endParaRPr>
          </a:p>
        </p:txBody>
      </p:sp>
      <p:cxnSp>
        <p:nvCxnSpPr>
          <p:cNvPr id="200" name="Connecteur en angle 2450"/>
          <p:cNvCxnSpPr/>
          <p:nvPr/>
        </p:nvCxnSpPr>
        <p:spPr>
          <a:xfrm>
            <a:off x="2935347"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201" name="Image 22"/>
          <p:cNvPicPr>
            <a:picLocks noChangeAspect="1"/>
          </p:cNvPicPr>
          <p:nvPr/>
        </p:nvPicPr>
        <p:blipFill>
          <a:blip r:embed="rId16"/>
          <a:stretch>
            <a:fillRect/>
          </a:stretch>
        </p:blipFill>
        <p:spPr>
          <a:xfrm>
            <a:off x="331916" y="909182"/>
            <a:ext cx="201600" cy="172800"/>
          </a:xfrm>
          <a:prstGeom prst="rect">
            <a:avLst/>
          </a:prstGeom>
        </p:spPr>
      </p:pic>
      <p:grpSp>
        <p:nvGrpSpPr>
          <p:cNvPr id="202" name="Group 201"/>
          <p:cNvGrpSpPr/>
          <p:nvPr/>
        </p:nvGrpSpPr>
        <p:grpSpPr>
          <a:xfrm>
            <a:off x="5954799" y="3315713"/>
            <a:ext cx="225000" cy="326250"/>
            <a:chOff x="5747937" y="3440679"/>
            <a:chExt cx="225000" cy="326250"/>
          </a:xfrm>
        </p:grpSpPr>
        <p:pic>
          <p:nvPicPr>
            <p:cNvPr id="203" name="Image 377"/>
            <p:cNvPicPr>
              <a:picLocks noChangeAspect="1"/>
            </p:cNvPicPr>
            <p:nvPr/>
          </p:nvPicPr>
          <p:blipFill>
            <a:blip r:embed="rId12"/>
            <a:stretch>
              <a:fillRect/>
            </a:stretch>
          </p:blipFill>
          <p:spPr>
            <a:xfrm>
              <a:off x="5747937" y="3440679"/>
              <a:ext cx="225000" cy="326250"/>
            </a:xfrm>
            <a:prstGeom prst="rect">
              <a:avLst/>
            </a:prstGeom>
          </p:spPr>
        </p:pic>
        <p:pic>
          <p:nvPicPr>
            <p:cNvPr id="204" name="Image 22"/>
            <p:cNvPicPr>
              <a:picLocks noChangeAspect="1"/>
            </p:cNvPicPr>
            <p:nvPr/>
          </p:nvPicPr>
          <p:blipFill>
            <a:blip r:embed="rId16"/>
            <a:stretch>
              <a:fillRect/>
            </a:stretch>
          </p:blipFill>
          <p:spPr>
            <a:xfrm>
              <a:off x="5762394" y="3481149"/>
              <a:ext cx="201600" cy="172800"/>
            </a:xfrm>
            <a:prstGeom prst="rect">
              <a:avLst/>
            </a:prstGeom>
          </p:spPr>
        </p:pic>
      </p:grpSp>
      <p:grpSp>
        <p:nvGrpSpPr>
          <p:cNvPr id="185" name="Group 201"/>
          <p:cNvGrpSpPr/>
          <p:nvPr/>
        </p:nvGrpSpPr>
        <p:grpSpPr>
          <a:xfrm>
            <a:off x="211851" y="922867"/>
            <a:ext cx="225000" cy="326250"/>
            <a:chOff x="5747937" y="3440679"/>
            <a:chExt cx="225000" cy="326250"/>
          </a:xfrm>
        </p:grpSpPr>
        <p:pic>
          <p:nvPicPr>
            <p:cNvPr id="186" name="Image 377"/>
            <p:cNvPicPr>
              <a:picLocks noChangeAspect="1"/>
            </p:cNvPicPr>
            <p:nvPr/>
          </p:nvPicPr>
          <p:blipFill>
            <a:blip r:embed="rId12"/>
            <a:stretch>
              <a:fillRect/>
            </a:stretch>
          </p:blipFill>
          <p:spPr>
            <a:xfrm>
              <a:off x="5747937" y="3440679"/>
              <a:ext cx="225000" cy="326250"/>
            </a:xfrm>
            <a:prstGeom prst="rect">
              <a:avLst/>
            </a:prstGeom>
          </p:spPr>
        </p:pic>
        <p:pic>
          <p:nvPicPr>
            <p:cNvPr id="205" name="Image 22"/>
            <p:cNvPicPr>
              <a:picLocks noChangeAspect="1"/>
            </p:cNvPicPr>
            <p:nvPr/>
          </p:nvPicPr>
          <p:blipFill>
            <a:blip r:embed="rId16"/>
            <a:stretch>
              <a:fillRect/>
            </a:stretch>
          </p:blipFill>
          <p:spPr>
            <a:xfrm>
              <a:off x="5762394" y="3481149"/>
              <a:ext cx="201600" cy="172800"/>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1248</TotalTime>
  <Words>643</Words>
  <Application>Microsoft Office PowerPoint</Application>
  <PresentationFormat>Custom</PresentationFormat>
  <Paragraphs>84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Afrique de l’Ouest et du Centre: Aperçu humanitaire hebdomadaire (23 – 29 février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Seynabou Niang Bah</dc:creator>
  <cp:lastModifiedBy>Seynabou Niang Bah</cp:lastModifiedBy>
  <cp:revision>114</cp:revision>
  <cp:lastPrinted>2015-12-15T15:42:39Z</cp:lastPrinted>
  <dcterms:created xsi:type="dcterms:W3CDTF">2015-12-15T11:10:25Z</dcterms:created>
  <dcterms:modified xsi:type="dcterms:W3CDTF">2016-03-02T18:30:25Z</dcterms:modified>
</cp:coreProperties>
</file>