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2" autoAdjust="0"/>
    <p:restoredTop sz="96453" autoAdjust="0"/>
  </p:normalViewPr>
  <p:slideViewPr>
    <p:cSldViewPr snapToGrid="0">
      <p:cViewPr>
        <p:scale>
          <a:sx n="100" d="100"/>
          <a:sy n="100" d="100"/>
        </p:scale>
        <p:origin x="1488" y="13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8103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22375" y="1162050"/>
            <a:ext cx="4437063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8103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17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perçu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hebdomadaire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(31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6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juin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3276" y="6872683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de données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OCHA.</a:t>
            </a:r>
            <a:r>
              <a:rPr lang="fr-FR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désignations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700" i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n’impliquent pas une reconnaissance ou acceptation officielle par les Nations Unies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3992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RÉPUBLIQUE CENTRAFRICAINE</a:t>
            </a:r>
          </a:p>
          <a:p>
            <a:pPr>
              <a:spcBef>
                <a:spcPts val="600"/>
              </a:spcBef>
            </a:pPr>
            <a:endParaRPr lang="en-GB" sz="1000" b="1" i="1" dirty="0">
              <a:solidFill>
                <a:schemeClr val="bg1">
                  <a:lumMod val="50000"/>
                </a:schemeClr>
              </a:solidFill>
              <a:latin typeface="Arial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Après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une période de calme relatif à Bambari et ses environs, une région qui a été instable pendant des mois en raison de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violences intercommunautaires, des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mouvements de retour ont été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observés,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en particulier sur l'axe Bambari-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Ndjoubissi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au nord-est de Bangui et dans de nombreux quartiers de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Bambari.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En mai, plus de 924 ménages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(2 591 personnes)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sont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retournés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dans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leurs régions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d'origine.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évaluations des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besoins 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multi-sectoriels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sont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prévus pour évaluer les besoins des rapatriés dans la région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en-US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TCHAD</a:t>
            </a:r>
            <a:endParaRPr lang="fr-FR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Au cours de la nuit du 31 mai au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1er juin,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deux véhicules militaires de la Force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multinationale conjointe ont sauté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sur des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engins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explosifs improvisés dans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une attaque présumée de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Boko Haram sur la route de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Kaiga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N'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Gouboua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(45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km de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Baga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Sola),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Kaiga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Litri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(10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km de la frontière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nigériane),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tuant 14 soldats et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blessant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16 personnes. Cet incident pourrait sérieusement affecter les opérations humanitaires en cours dans la zone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N'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Gouboua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où plus de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15 000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personnes déplacées et plus de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3 000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personnes des communautés d'accueil ont été récemment assistés par le PAM et l'UNICEF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dirty="0" smtClean="0">
                <a:latin typeface="Arial"/>
              </a:rPr>
              <a:t>CONGO</a:t>
            </a:r>
            <a:endParaRPr lang="en-GB" sz="1000" dirty="0">
              <a:latin typeface="Arial"/>
            </a:endParaRP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Une équipe d'évaluation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multisectorielle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sera déployée du 6 au 10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juin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après que le gouvernement a accordé l'accès à la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région sud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du Pool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à l'ONU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aux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partenaires humanitaires. L'accès devrait permettre aux partenaires d'évaluer l'impact potentiel de la situation sur les populations civiles, y compris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déplacements,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l'accès aux services de base, l'éducation et la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protection. Des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opérations de sécurité,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comprenant des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bombardements contre les positions d'un ancien chef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rebelle,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ont été menées en Avril par les forces de sécurité congolaises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8134" y="836105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380662" y="826187"/>
            <a:ext cx="2185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 DE </a:t>
            </a: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2 500 PERSONNES RETOURNENT DANS LEURS RÉGIONS D’ORIGINE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36105"/>
            <a:ext cx="5751297" cy="5891268"/>
            <a:chOff x="2534864" y="836105"/>
            <a:chExt cx="5751297" cy="5891268"/>
          </a:xfrm>
        </p:grpSpPr>
        <p:sp>
          <p:nvSpPr>
            <p:cNvPr id="16" name="Rectangle 15"/>
            <p:cNvSpPr/>
            <p:nvPr/>
          </p:nvSpPr>
          <p:spPr>
            <a:xfrm>
              <a:off x="2545237" y="838769"/>
              <a:ext cx="5740924" cy="587421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452639" y="4265098"/>
                <a:ext cx="112057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REPUBLIQUE DEMOCRATIQUE DU 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 smtClean="0">
                    <a:latin typeface="Bookman Old Style" panose="02050604050505020204" pitchFamily="18" charset="0"/>
                  </a:rPr>
                  <a:t>REPUBLIQUE 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21451" y="3595243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CAMEROUN</a:t>
                </a:r>
                <a:endParaRPr lang="en-US" dirty="0"/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5998499" y="4087158"/>
                <a:ext cx="5791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CONGO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NIGER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76429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47185" y="3291521"/>
                <a:ext cx="77821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NIGERIA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GUINEE </a:t>
                </a:r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EQUATORIALE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635702" y="419780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380317" y="2410675"/>
                <a:ext cx="61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TCHAD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68254" y="2861107"/>
                <a:ext cx="6591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 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45475" y="3258643"/>
                <a:ext cx="657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CÔTE 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20778" y="340022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309048" y="3610632"/>
                <a:ext cx="6050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312406" y="3030467"/>
                <a:ext cx="61778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GUINEE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871532" y="3313915"/>
                <a:ext cx="731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  <a:endCxn id="404" idx="56"/>
              </p:cNvCxnSpPr>
              <p:nvPr/>
            </p:nvCxnSpPr>
            <p:spPr>
              <a:xfrm rot="5400000">
                <a:off x="7356835" y="3242530"/>
                <a:ext cx="137243" cy="360018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</a:t>
                  </a:r>
                  <a:r>
                    <a:rPr lang="fr-FR" sz="700" dirty="0" smtClean="0">
                      <a:solidFill>
                        <a:schemeClr val="bg1">
                          <a:lumMod val="65000"/>
                        </a:schemeClr>
                      </a:solidFill>
                      <a:latin typeface="Bookman Old Style" panose="02050604050505020204" pitchFamily="18" charset="0"/>
                    </a:rPr>
                    <a:t>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94901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>
              <a:spcBef>
                <a:spcPts val="600"/>
              </a:spcBef>
            </a:pPr>
            <a:r>
              <a:rPr lang="fr-FR" sz="1000" dirty="0" smtClean="0">
                <a:latin typeface="Arial"/>
              </a:rPr>
              <a:t>NIGER</a:t>
            </a:r>
            <a:endParaRPr lang="fr-FR" sz="1000" dirty="0" smtClean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pPr>
              <a:spcBef>
                <a:spcPts val="600"/>
              </a:spcBef>
            </a:pPr>
            <a:endParaRPr lang="en-GB" sz="840" b="1" dirty="0" smtClean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 3 Juin,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26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soldats ont été tués et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112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personnes blessées lorsque des hommes armés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présumés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 Boko Haram ont attaqué la ville de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Bosso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dans la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région de Diffa. Le 31 mai, une autre attaque a été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enregistrée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dans le village de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Yebi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 Les attaques pourraient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avoir déplacé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jusqu'à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75 000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personnes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fuyant vers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des zones plus sûres dans les départements de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Bosso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Toumour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), Nguigmi et Diffa (Diffa et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Kitchandji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). Les premiers rapports indiquent que les personnes déplacées ont un besoin urgent de nourriture, d'abris,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protection,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soins de santé,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d’articles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non alimentaires, ainsi que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d'eau et d'assainissement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 Des missions conjointes d'évaluation rapide sont prévues le 6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juin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pour évaluer plus précisément les besoins et estimer le nombre de personnes ayant besoin d'une aide d'urgence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dirty="0" smtClean="0">
                <a:latin typeface="Arial"/>
              </a:rPr>
              <a:t>MALADIE À VIRUS EBOLA/GUINÉE</a:t>
            </a:r>
            <a:endParaRPr lang="en-GB" sz="1000" dirty="0" smtClean="0">
              <a:latin typeface="Arial"/>
            </a:endParaRPr>
          </a:p>
          <a:p>
            <a:endParaRPr lang="en-GB" sz="1000" dirty="0" smtClean="0">
              <a:latin typeface="Arial"/>
            </a:endParaRPr>
          </a:p>
          <a:p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 1er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juin, l’OMS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 déclaré la fin de la transmission du virus Ebola en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Guinée,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quarante-deux jours après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le dernier patient a testé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négatif pour la deuxième fois.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pays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entre maintenant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dans une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période de surveillance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accrue de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90 jours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afin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d'assurer que tous les nouveaux cas sont identifiés rapidement avant qu'ils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ne se propagent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à d'autres personnes. Le système des Nations Unies en Guinée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 reçu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mai, 2,9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millions $ provenant du Fonds central d'intervention d'urgence pour maintenir un niveau élevé de préparation,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capacité d'intervention et de surveillance pour éviter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une nouvelle épidémie.</a:t>
            </a:r>
            <a:endParaRPr lang="fr-FR" sz="800" dirty="0"/>
          </a:p>
        </p:txBody>
      </p:sp>
      <p:grpSp>
        <p:nvGrpSpPr>
          <p:cNvPr id="7" name="Groupe 6"/>
          <p:cNvGrpSpPr/>
          <p:nvPr/>
        </p:nvGrpSpPr>
        <p:grpSpPr>
          <a:xfrm>
            <a:off x="8532815" y="6303801"/>
            <a:ext cx="1885306" cy="954107"/>
            <a:chOff x="8530356" y="6441921"/>
            <a:chExt cx="1943049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0388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Catastrophe </a:t>
              </a:r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naturelle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79" name="Connecteur droit 78"/>
          <p:cNvCxnSpPr/>
          <p:nvPr/>
        </p:nvCxnSpPr>
        <p:spPr>
          <a:xfrm>
            <a:off x="8421146" y="3840533"/>
            <a:ext cx="2062138" cy="4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8414154" y="836105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596726" y="836105"/>
            <a:ext cx="175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NOUVEAUX DÉPLACEMENTS APRÈS DES ATTAQUES DE BOKO HARAM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8" name="ZoneTexte 2237"/>
          <p:cNvSpPr txBox="1"/>
          <p:nvPr/>
        </p:nvSpPr>
        <p:spPr>
          <a:xfrm>
            <a:off x="8677664" y="3824558"/>
            <a:ext cx="177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L’OMS DÉCLARE LA FIN DE LA TRANSMISSION DU VIRUS EN GUINÉE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6" name="ZoneTexte 2175"/>
          <p:cNvSpPr txBox="1"/>
          <p:nvPr/>
        </p:nvSpPr>
        <p:spPr>
          <a:xfrm>
            <a:off x="406445" y="5512659"/>
            <a:ext cx="192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ÉVALUATION MULTISECTORIELLE DANS LE DÉPARTEMENT DU POOL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909724" y="2664398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SENEGAL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GUINEE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ZoneTexte 84"/>
          <p:cNvSpPr txBox="1"/>
          <p:nvPr/>
        </p:nvSpPr>
        <p:spPr>
          <a:xfrm>
            <a:off x="377515" y="3138473"/>
            <a:ext cx="1813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TUÉS DANS UNE ATTAQUE PRÉSUMÉE DE BOKO HARAM 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" name="Connecteur droit 76"/>
          <p:cNvCxnSpPr/>
          <p:nvPr/>
        </p:nvCxnSpPr>
        <p:spPr>
          <a:xfrm flipV="1">
            <a:off x="252271" y="3119064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Connecteur droit 76"/>
          <p:cNvCxnSpPr/>
          <p:nvPr/>
        </p:nvCxnSpPr>
        <p:spPr>
          <a:xfrm flipV="1">
            <a:off x="229751" y="5527811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0" name="Groupe 16"/>
          <p:cNvGrpSpPr/>
          <p:nvPr/>
        </p:nvGrpSpPr>
        <p:grpSpPr>
          <a:xfrm>
            <a:off x="240212" y="880811"/>
            <a:ext cx="217171" cy="304239"/>
            <a:chOff x="375829" y="5179212"/>
            <a:chExt cx="225000" cy="326250"/>
          </a:xfrm>
        </p:grpSpPr>
        <p:pic>
          <p:nvPicPr>
            <p:cNvPr id="241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5829" y="5179212"/>
              <a:ext cx="225000" cy="326250"/>
            </a:xfrm>
            <a:prstGeom prst="rect">
              <a:avLst/>
            </a:prstGeom>
          </p:spPr>
        </p:pic>
        <p:pic>
          <p:nvPicPr>
            <p:cNvPr id="242" name="Imag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237" y="5197423"/>
              <a:ext cx="201600" cy="192436"/>
            </a:xfrm>
            <a:prstGeom prst="rect">
              <a:avLst/>
            </a:prstGeom>
          </p:spPr>
        </p:pic>
      </p:grpSp>
      <p:grpSp>
        <p:nvGrpSpPr>
          <p:cNvPr id="248" name="Group 16"/>
          <p:cNvGrpSpPr/>
          <p:nvPr/>
        </p:nvGrpSpPr>
        <p:grpSpPr>
          <a:xfrm>
            <a:off x="5767861" y="2498756"/>
            <a:ext cx="225000" cy="326250"/>
            <a:chOff x="6353745" y="3757052"/>
            <a:chExt cx="225000" cy="326250"/>
          </a:xfrm>
        </p:grpSpPr>
        <p:pic>
          <p:nvPicPr>
            <p:cNvPr id="250" name="Image 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353745" y="3757052"/>
              <a:ext cx="225000" cy="326250"/>
            </a:xfrm>
            <a:prstGeom prst="rect">
              <a:avLst/>
            </a:prstGeom>
          </p:spPr>
        </p:pic>
        <p:pic>
          <p:nvPicPr>
            <p:cNvPr id="251" name="Image 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96079" y="3780338"/>
              <a:ext cx="173572" cy="165683"/>
            </a:xfrm>
            <a:prstGeom prst="rect">
              <a:avLst/>
            </a:prstGeom>
          </p:spPr>
        </p:pic>
      </p:grpSp>
      <p:grpSp>
        <p:nvGrpSpPr>
          <p:cNvPr id="258" name="Groupe 16"/>
          <p:cNvGrpSpPr/>
          <p:nvPr/>
        </p:nvGrpSpPr>
        <p:grpSpPr>
          <a:xfrm>
            <a:off x="6736504" y="3399873"/>
            <a:ext cx="225000" cy="326250"/>
            <a:chOff x="375829" y="5179212"/>
            <a:chExt cx="225000" cy="326250"/>
          </a:xfrm>
        </p:grpSpPr>
        <p:pic>
          <p:nvPicPr>
            <p:cNvPr id="259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5829" y="5179212"/>
              <a:ext cx="225000" cy="326250"/>
            </a:xfrm>
            <a:prstGeom prst="rect">
              <a:avLst/>
            </a:prstGeom>
          </p:spPr>
        </p:pic>
        <p:pic>
          <p:nvPicPr>
            <p:cNvPr id="260" name="Imag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237" y="5197423"/>
              <a:ext cx="201600" cy="192436"/>
            </a:xfrm>
            <a:prstGeom prst="rect">
              <a:avLst/>
            </a:prstGeom>
          </p:spPr>
        </p:pic>
      </p:grpSp>
      <p:grpSp>
        <p:nvGrpSpPr>
          <p:cNvPr id="187" name="Group 186"/>
          <p:cNvGrpSpPr/>
          <p:nvPr/>
        </p:nvGrpSpPr>
        <p:grpSpPr>
          <a:xfrm>
            <a:off x="224489" y="3155720"/>
            <a:ext cx="225000" cy="329151"/>
            <a:chOff x="297545" y="2984693"/>
            <a:chExt cx="225000" cy="329151"/>
          </a:xfrm>
        </p:grpSpPr>
        <p:pic>
          <p:nvPicPr>
            <p:cNvPr id="188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97545" y="2987594"/>
              <a:ext cx="225000" cy="326250"/>
            </a:xfrm>
            <a:prstGeom prst="rect">
              <a:avLst/>
            </a:prstGeom>
          </p:spPr>
        </p:pic>
        <p:pic>
          <p:nvPicPr>
            <p:cNvPr id="189" name="Image 2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97545" y="2984693"/>
              <a:ext cx="202500" cy="236250"/>
            </a:xfrm>
            <a:prstGeom prst="rect">
              <a:avLst/>
            </a:prstGeom>
          </p:spPr>
        </p:pic>
      </p:grpSp>
      <p:grpSp>
        <p:nvGrpSpPr>
          <p:cNvPr id="190" name="Group 189"/>
          <p:cNvGrpSpPr/>
          <p:nvPr/>
        </p:nvGrpSpPr>
        <p:grpSpPr>
          <a:xfrm>
            <a:off x="224489" y="5547296"/>
            <a:ext cx="225665" cy="343812"/>
            <a:chOff x="297352" y="5209533"/>
            <a:chExt cx="225665" cy="343812"/>
          </a:xfrm>
        </p:grpSpPr>
        <p:pic>
          <p:nvPicPr>
            <p:cNvPr id="192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7352" y="5216109"/>
              <a:ext cx="225665" cy="337236"/>
            </a:xfrm>
            <a:prstGeom prst="rect">
              <a:avLst/>
            </a:prstGeom>
          </p:spPr>
        </p:pic>
        <p:pic>
          <p:nvPicPr>
            <p:cNvPr id="193" name="Image 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5234" y="5209533"/>
              <a:ext cx="160521" cy="198292"/>
            </a:xfrm>
            <a:prstGeom prst="rect">
              <a:avLst/>
            </a:prstGeom>
          </p:spPr>
        </p:pic>
      </p:grpSp>
      <p:grpSp>
        <p:nvGrpSpPr>
          <p:cNvPr id="194" name="Group 193"/>
          <p:cNvGrpSpPr/>
          <p:nvPr/>
        </p:nvGrpSpPr>
        <p:grpSpPr>
          <a:xfrm>
            <a:off x="6054012" y="4274663"/>
            <a:ext cx="225665" cy="343812"/>
            <a:chOff x="297352" y="5209533"/>
            <a:chExt cx="225665" cy="343812"/>
          </a:xfrm>
        </p:grpSpPr>
        <p:pic>
          <p:nvPicPr>
            <p:cNvPr id="195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7352" y="5216109"/>
              <a:ext cx="225665" cy="337236"/>
            </a:xfrm>
            <a:prstGeom prst="rect">
              <a:avLst/>
            </a:prstGeom>
          </p:spPr>
        </p:pic>
        <p:pic>
          <p:nvPicPr>
            <p:cNvPr id="196" name="Image 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5234" y="5209533"/>
              <a:ext cx="160521" cy="198292"/>
            </a:xfrm>
            <a:prstGeom prst="rect">
              <a:avLst/>
            </a:prstGeom>
          </p:spPr>
        </p:pic>
      </p:grpSp>
      <p:grpSp>
        <p:nvGrpSpPr>
          <p:cNvPr id="198" name="Group 197"/>
          <p:cNvGrpSpPr/>
          <p:nvPr/>
        </p:nvGrpSpPr>
        <p:grpSpPr>
          <a:xfrm>
            <a:off x="6427375" y="2726760"/>
            <a:ext cx="225000" cy="329151"/>
            <a:chOff x="297545" y="2984693"/>
            <a:chExt cx="225000" cy="329151"/>
          </a:xfrm>
        </p:grpSpPr>
        <p:pic>
          <p:nvPicPr>
            <p:cNvPr id="199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97545" y="2987594"/>
              <a:ext cx="225000" cy="326250"/>
            </a:xfrm>
            <a:prstGeom prst="rect">
              <a:avLst/>
            </a:prstGeom>
          </p:spPr>
        </p:pic>
        <p:pic>
          <p:nvPicPr>
            <p:cNvPr id="200" name="Image 2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97545" y="2984693"/>
              <a:ext cx="202500" cy="236250"/>
            </a:xfrm>
            <a:prstGeom prst="rect">
              <a:avLst/>
            </a:prstGeom>
          </p:spPr>
        </p:pic>
      </p:grpSp>
      <p:grpSp>
        <p:nvGrpSpPr>
          <p:cNvPr id="201" name="Group 200"/>
          <p:cNvGrpSpPr/>
          <p:nvPr/>
        </p:nvGrpSpPr>
        <p:grpSpPr>
          <a:xfrm>
            <a:off x="3678812" y="3177298"/>
            <a:ext cx="225000" cy="326250"/>
            <a:chOff x="6863459" y="3333599"/>
            <a:chExt cx="225000" cy="326250"/>
          </a:xfrm>
        </p:grpSpPr>
        <p:pic>
          <p:nvPicPr>
            <p:cNvPr id="202" name="Image 37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863459" y="3333599"/>
              <a:ext cx="225000" cy="326250"/>
            </a:xfrm>
            <a:prstGeom prst="rect">
              <a:avLst/>
            </a:prstGeom>
          </p:spPr>
        </p:pic>
        <p:pic>
          <p:nvPicPr>
            <p:cNvPr id="203" name="Image 37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885778" y="3354235"/>
              <a:ext cx="191250" cy="191250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/>
        </p:nvGrpSpPr>
        <p:grpSpPr>
          <a:xfrm>
            <a:off x="8422182" y="3868630"/>
            <a:ext cx="225000" cy="326250"/>
            <a:chOff x="6863459" y="3333599"/>
            <a:chExt cx="225000" cy="326250"/>
          </a:xfrm>
        </p:grpSpPr>
        <p:pic>
          <p:nvPicPr>
            <p:cNvPr id="205" name="Image 37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863459" y="3333599"/>
              <a:ext cx="225000" cy="326250"/>
            </a:xfrm>
            <a:prstGeom prst="rect">
              <a:avLst/>
            </a:prstGeom>
          </p:spPr>
        </p:pic>
        <p:pic>
          <p:nvPicPr>
            <p:cNvPr id="210" name="Image 37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885778" y="3354235"/>
              <a:ext cx="191250" cy="191250"/>
            </a:xfrm>
            <a:prstGeom prst="rect">
              <a:avLst/>
            </a:prstGeom>
          </p:spPr>
        </p:pic>
      </p:grpSp>
      <p:grpSp>
        <p:nvGrpSpPr>
          <p:cNvPr id="211" name="Group 16"/>
          <p:cNvGrpSpPr/>
          <p:nvPr/>
        </p:nvGrpSpPr>
        <p:grpSpPr>
          <a:xfrm>
            <a:off x="8424032" y="898065"/>
            <a:ext cx="225000" cy="326250"/>
            <a:chOff x="6353745" y="3757052"/>
            <a:chExt cx="225000" cy="326250"/>
          </a:xfrm>
        </p:grpSpPr>
        <p:pic>
          <p:nvPicPr>
            <p:cNvPr id="214" name="Image 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353745" y="3757052"/>
              <a:ext cx="225000" cy="326250"/>
            </a:xfrm>
            <a:prstGeom prst="rect">
              <a:avLst/>
            </a:prstGeom>
          </p:spPr>
        </p:pic>
        <p:pic>
          <p:nvPicPr>
            <p:cNvPr id="215" name="Image 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96079" y="3780338"/>
              <a:ext cx="173572" cy="1656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1914</TotalTime>
  <Words>411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(31 mai – 6 juin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188</cp:revision>
  <cp:lastPrinted>2016-05-31T15:51:49Z</cp:lastPrinted>
  <dcterms:created xsi:type="dcterms:W3CDTF">2015-12-15T11:10:25Z</dcterms:created>
  <dcterms:modified xsi:type="dcterms:W3CDTF">2016-06-07T13:43:36Z</dcterms:modified>
</cp:coreProperties>
</file>