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>
        <p:scale>
          <a:sx n="130" d="100"/>
          <a:sy n="130" d="100"/>
        </p:scale>
        <p:origin x="468" y="9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4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62050"/>
            <a:ext cx="4433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4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(5 - 11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OCHA.</a:t>
            </a:r>
            <a:r>
              <a:rPr lang="fr-FR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3992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fr-CA" sz="1000" dirty="0">
                <a:latin typeface="Arial"/>
              </a:rPr>
              <a:t>RÉPUBLIQUE CENTRAFRICAINE</a:t>
            </a:r>
            <a:endParaRPr lang="fr-FR" sz="1000" dirty="0">
              <a:latin typeface="Arial"/>
            </a:endParaRPr>
          </a:p>
          <a:p>
            <a:pPr>
              <a:spcBef>
                <a:spcPts val="600"/>
              </a:spcBef>
            </a:pPr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4 juillet,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combats ont éclaté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entre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deux factions d'un groupe armé dans le centre ville de Bambari,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causant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11 morts, dont un civil. Quatre civils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étaient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également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parmi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13 personnes blessées dans les affrontements. Aucun déplacement de population n'a été signalé. Cependant, la tension reste élevée dans les quartiers musulmans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Bornou et Hadji.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mission de maintien de la paix MINUSCA doit effectuer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des patrouilles dans les deux quartiers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fr-CA" sz="100" dirty="0" smtClean="0">
              <a:latin typeface="Arial"/>
            </a:endParaRPr>
          </a:p>
          <a:p>
            <a:r>
              <a:rPr lang="fr-CA" sz="1000" dirty="0" smtClean="0">
                <a:latin typeface="Arial"/>
              </a:rPr>
              <a:t>TCHAD</a:t>
            </a:r>
            <a:endParaRPr lang="fr-FR" sz="1000" dirty="0">
              <a:latin typeface="Arial"/>
            </a:endParaRPr>
          </a:p>
          <a:p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les régions centrales de Kanem et de Bahr-el-Gazal, le manque d'apports nutritionnels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suffisant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 entravé le traitement des enfants souffrant de malnutrition aiguë. A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Kanem, 20 unités de traitement de la malnutrition sur 42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sont en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rupture de stock, tandis que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ravitaillements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sont faibles dans les unités restantes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Désormais, 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centres de santé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ne font que sensibiliser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mères sur les pratiques saines pour éviter la détérioration de l'état nutritionnel de leurs enfants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LIBERIA</a:t>
            </a:r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1 300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ont été touchées par les récentes pluies torrentielles qui ont détruit leurs maisons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les villes d’Unification,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Dolo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et dans le district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Mambahn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Kaba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comté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Margibi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à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l'est de la capitale Monrovia. Un site de relocalisation temporaire a été identifié par les autorités. La Commission nationale de secours en cas de catastrophe a fourni une aide d'urgence initiale avec l'appui des partenaires,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incluant l'UNICEF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Commission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libérienne pour le rapatriement et la réinstallation des réfugiés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59958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409773" y="893536"/>
            <a:ext cx="186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ONZE TUÉS DANS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AFFRONTEMENTS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6105"/>
            <a:ext cx="5751297" cy="5891268"/>
            <a:chOff x="2534864" y="836105"/>
            <a:chExt cx="5751297" cy="5891268"/>
          </a:xfrm>
        </p:grpSpPr>
        <p:sp>
          <p:nvSpPr>
            <p:cNvPr id="16" name="Rectangle 15"/>
            <p:cNvSpPr/>
            <p:nvPr/>
          </p:nvSpPr>
          <p:spPr>
            <a:xfrm>
              <a:off x="2545237" y="838769"/>
              <a:ext cx="5740924" cy="58742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smtClean="0">
                    <a:latin typeface="Bookman Old Style" panose="02050604050505020204" pitchFamily="18" charset="0"/>
                  </a:rPr>
                  <a:t>RÉPUBLIQUE </a:t>
                </a:r>
                <a:r>
                  <a:rPr lang="fr-FR" sz="800" dirty="0">
                    <a:latin typeface="Bookman Old Style" panose="02050604050505020204" pitchFamily="18" charset="0"/>
                  </a:rPr>
                  <a:t>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21451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NIGER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47185" y="3291521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35702" y="419780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68254" y="2861107"/>
                <a:ext cx="6591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45475" y="3258643"/>
                <a:ext cx="657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 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LIBERIA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312406" y="3030467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71532" y="3313915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  <a:endCxn id="404" idx="56"/>
              </p:cNvCxnSpPr>
              <p:nvPr/>
            </p:nvCxnSpPr>
            <p:spPr>
              <a:xfrm rot="5400000">
                <a:off x="7356835" y="3242530"/>
                <a:ext cx="137243" cy="360018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NIGERIA</a:t>
            </a:r>
            <a:endParaRPr lang="en-GB" sz="1000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Une évaluation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inter-agences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des Nations Unies a été menée à la fin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mois de juin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la ville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Banki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au nord-est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Nigeria,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près de la frontière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camerounaise,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suite à des rapports de décès dus à la famine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conditions humanitaires désastreuses. La ville, qui était auparavant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aux mains de Boko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Haram, accueille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15 000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déplacées. Des centaines d'enfants souffrant de malnutrition aiguë, 20 - 50 cas de rougeole et de 3 - 4 décès par jour ont été rapportés par la mission qui a identifié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nourriture,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nutrition, la santé et l'eau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comme les besoins urgents.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Banki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est en grande partie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désertée, seuls 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déplacées et les militaires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sont présents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 smtClean="0">
              <a:latin typeface="Arial"/>
            </a:endParaRPr>
          </a:p>
          <a:p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juillet, des hommes armés présumés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Boko Haram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 tué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sept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personnes lors d’une attaque dans la ville 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Rann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l‘État nord-est 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près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la frontière avec 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Cameroun.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assaillants qui sont arrivés sur des motos ont ouvert le feu sur l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maisons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pendant que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gens dormaient et ont pillé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nourriture. Le raid est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survenu le lendemain d’un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attentat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suicide contre une mosquée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Damboa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également à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qui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 fait six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morts.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hommes armés de Boko Haram continuent de mener des raids dans le nord-est du Nigeria et d'autres localités dans le bassin du lac Tchad en dépit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pression militaire. Les organisations humanitaires demandent instamment une plus grande assistance aux personnes touchées par le conflit dans les zones nouvellement accessibles.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426005" y="6178807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>
            <a:off x="8414154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5079" y="865317"/>
            <a:ext cx="175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BESOINS URGENTS DANS UNE VILLE FRONTALIÈRE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8" name="ZoneTexte 2237"/>
          <p:cNvSpPr txBox="1"/>
          <p:nvPr/>
        </p:nvSpPr>
        <p:spPr>
          <a:xfrm>
            <a:off x="8621357" y="3401190"/>
            <a:ext cx="2067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CIVILS TUÉS DANS DES RAIDS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86948" y="5037448"/>
            <a:ext cx="192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INONDATIONS AFFECTENT PLUS DE 1 300 PERSONNES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902756" y="2579466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</a:t>
            </a: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ZoneTexte 84"/>
          <p:cNvSpPr txBox="1"/>
          <p:nvPr/>
        </p:nvSpPr>
        <p:spPr>
          <a:xfrm>
            <a:off x="398640" y="2851996"/>
            <a:ext cx="191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FAIBLE APPROVISIONNEMENT ENTRAVE LE TRAITEMENT DE LA MALNUTRITION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" name="Connecteur droit 76"/>
          <p:cNvCxnSpPr/>
          <p:nvPr/>
        </p:nvCxnSpPr>
        <p:spPr>
          <a:xfrm flipV="1">
            <a:off x="222600" y="2836522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necteur droit 76"/>
          <p:cNvCxnSpPr/>
          <p:nvPr/>
        </p:nvCxnSpPr>
        <p:spPr>
          <a:xfrm flipV="1">
            <a:off x="232208" y="5020004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>
          <a:xfrm>
            <a:off x="249056" y="911411"/>
            <a:ext cx="225000" cy="328204"/>
            <a:chOff x="4499508" y="1144203"/>
            <a:chExt cx="225000" cy="328204"/>
          </a:xfrm>
        </p:grpSpPr>
        <p:pic>
          <p:nvPicPr>
            <p:cNvPr id="190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192" name="Imag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12" name="Group 211"/>
          <p:cNvGrpSpPr/>
          <p:nvPr/>
        </p:nvGrpSpPr>
        <p:grpSpPr>
          <a:xfrm>
            <a:off x="6694246" y="3309492"/>
            <a:ext cx="225000" cy="328204"/>
            <a:chOff x="4499508" y="1144203"/>
            <a:chExt cx="225000" cy="328204"/>
          </a:xfrm>
        </p:grpSpPr>
        <p:pic>
          <p:nvPicPr>
            <p:cNvPr id="213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14" name="Imag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188" name="Group 187"/>
          <p:cNvGrpSpPr/>
          <p:nvPr/>
        </p:nvGrpSpPr>
        <p:grpSpPr>
          <a:xfrm>
            <a:off x="225086" y="2868182"/>
            <a:ext cx="233554" cy="352889"/>
            <a:chOff x="5678893" y="1514475"/>
            <a:chExt cx="233554" cy="352889"/>
          </a:xfrm>
        </p:grpSpPr>
        <p:pic>
          <p:nvPicPr>
            <p:cNvPr id="216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19" name="Image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6340442" y="2615396"/>
            <a:ext cx="233554" cy="352889"/>
            <a:chOff x="5678893" y="1514475"/>
            <a:chExt cx="233554" cy="352889"/>
          </a:xfrm>
        </p:grpSpPr>
        <p:pic>
          <p:nvPicPr>
            <p:cNvPr id="221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22" name="Image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23" name="Group 222"/>
          <p:cNvGrpSpPr/>
          <p:nvPr/>
        </p:nvGrpSpPr>
        <p:grpSpPr>
          <a:xfrm>
            <a:off x="223547" y="5067824"/>
            <a:ext cx="226800" cy="350621"/>
            <a:chOff x="5476747" y="1463387"/>
            <a:chExt cx="226800" cy="350621"/>
          </a:xfrm>
        </p:grpSpPr>
        <p:pic>
          <p:nvPicPr>
            <p:cNvPr id="22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25" name="Image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29" name="Group 228"/>
          <p:cNvGrpSpPr/>
          <p:nvPr/>
        </p:nvGrpSpPr>
        <p:grpSpPr>
          <a:xfrm>
            <a:off x="3673277" y="3266847"/>
            <a:ext cx="226800" cy="350621"/>
            <a:chOff x="5476747" y="1463387"/>
            <a:chExt cx="226800" cy="350621"/>
          </a:xfrm>
        </p:grpSpPr>
        <p:pic>
          <p:nvPicPr>
            <p:cNvPr id="230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31" name="Image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39" name="Group 238"/>
          <p:cNvGrpSpPr/>
          <p:nvPr/>
        </p:nvGrpSpPr>
        <p:grpSpPr>
          <a:xfrm>
            <a:off x="8398581" y="913365"/>
            <a:ext cx="225000" cy="326250"/>
            <a:chOff x="8500956" y="2584819"/>
            <a:chExt cx="225000" cy="326250"/>
          </a:xfrm>
        </p:grpSpPr>
        <p:pic>
          <p:nvPicPr>
            <p:cNvPr id="240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500956" y="2584819"/>
              <a:ext cx="225000" cy="326250"/>
            </a:xfrm>
            <a:prstGeom prst="rect">
              <a:avLst/>
            </a:prstGeom>
          </p:spPr>
        </p:pic>
        <p:pic>
          <p:nvPicPr>
            <p:cNvPr id="241" name="Image 2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505888" y="2606239"/>
              <a:ext cx="201600" cy="172800"/>
            </a:xfrm>
            <a:prstGeom prst="rect">
              <a:avLst/>
            </a:prstGeom>
          </p:spPr>
        </p:pic>
      </p:grpSp>
      <p:grpSp>
        <p:nvGrpSpPr>
          <p:cNvPr id="242" name="Group 241"/>
          <p:cNvGrpSpPr/>
          <p:nvPr/>
        </p:nvGrpSpPr>
        <p:grpSpPr>
          <a:xfrm>
            <a:off x="5175990" y="2873718"/>
            <a:ext cx="225000" cy="326250"/>
            <a:chOff x="8500956" y="2584819"/>
            <a:chExt cx="225000" cy="326250"/>
          </a:xfrm>
        </p:grpSpPr>
        <p:pic>
          <p:nvPicPr>
            <p:cNvPr id="243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500956" y="2584819"/>
              <a:ext cx="225000" cy="326250"/>
            </a:xfrm>
            <a:prstGeom prst="rect">
              <a:avLst/>
            </a:prstGeom>
          </p:spPr>
        </p:pic>
        <p:pic>
          <p:nvPicPr>
            <p:cNvPr id="244" name="Image 2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505888" y="2606239"/>
              <a:ext cx="201600" cy="172800"/>
            </a:xfrm>
            <a:prstGeom prst="rect">
              <a:avLst/>
            </a:prstGeom>
          </p:spPr>
        </p:pic>
      </p:grpSp>
      <p:grpSp>
        <p:nvGrpSpPr>
          <p:cNvPr id="248" name="Group 247"/>
          <p:cNvGrpSpPr/>
          <p:nvPr/>
        </p:nvGrpSpPr>
        <p:grpSpPr>
          <a:xfrm>
            <a:off x="8420504" y="3396945"/>
            <a:ext cx="225000" cy="328204"/>
            <a:chOff x="4499508" y="1144203"/>
            <a:chExt cx="225000" cy="328204"/>
          </a:xfrm>
        </p:grpSpPr>
        <p:pic>
          <p:nvPicPr>
            <p:cNvPr id="249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50" name="Imag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3137</TotalTime>
  <Words>678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(5 - 11 juillet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260</cp:revision>
  <cp:lastPrinted>2016-07-12T14:46:14Z</cp:lastPrinted>
  <dcterms:created xsi:type="dcterms:W3CDTF">2015-12-15T11:10:25Z</dcterms:created>
  <dcterms:modified xsi:type="dcterms:W3CDTF">2016-07-12T16:33:27Z</dcterms:modified>
</cp:coreProperties>
</file>