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578" autoAdjust="0"/>
    <p:restoredTop sz="96453" autoAdjust="0"/>
  </p:normalViewPr>
  <p:slideViewPr>
    <p:cSldViewPr snapToGrid="0">
      <p:cViewPr varScale="1">
        <p:scale>
          <a:sx n="67" d="100"/>
          <a:sy n="67" d="100"/>
        </p:scale>
        <p:origin x="1008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3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Aperçu humanitaire hebdomadaire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(05 – 11 </a:t>
            </a:r>
            <a:r>
              <a:rPr lang="en-GB" sz="1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avril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GB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avril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TCHAD</a:t>
            </a: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tchadiens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voté le 10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avril lors d’un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scrutin présidentiel dans lequel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Président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sortant Idriss Deby,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pouvoir depuis 1990,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brigue un nouveau mandat.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Président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fait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face à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adversaires.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vote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s’est passé sans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incidents signalés. Le Tchad est confronté à la menace d'attaques par des hommes armés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Boko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Haram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qui ont effectué des raids dans la capitale N'Djamena et dans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région ouest du Lac. </a:t>
            </a: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5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 </a:t>
            </a: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1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r>
              <a:rPr lang="fr-FR" sz="800" dirty="0">
                <a:latin typeface="Arial"/>
              </a:rPr>
              <a:t>Plusieurs coups de feu et une explosion de </a:t>
            </a:r>
            <a:r>
              <a:rPr lang="fr-FR" sz="800" dirty="0" smtClean="0">
                <a:latin typeface="Arial"/>
              </a:rPr>
              <a:t>grenade </a:t>
            </a:r>
            <a:r>
              <a:rPr lang="fr-FR" sz="800" dirty="0">
                <a:latin typeface="Arial"/>
              </a:rPr>
              <a:t>ont été entendus le 4 a</a:t>
            </a:r>
            <a:r>
              <a:rPr lang="fr-FR" sz="800" dirty="0" smtClean="0">
                <a:latin typeface="Arial"/>
              </a:rPr>
              <a:t>vril </a:t>
            </a:r>
            <a:r>
              <a:rPr lang="fr-FR" sz="800" dirty="0">
                <a:latin typeface="Arial"/>
              </a:rPr>
              <a:t>dans un camp pour les personnes déplacées </a:t>
            </a:r>
            <a:r>
              <a:rPr lang="fr-FR" sz="800" dirty="0" smtClean="0">
                <a:latin typeface="Arial"/>
              </a:rPr>
              <a:t>de la ville de Bambari, dans la province de la </a:t>
            </a:r>
            <a:r>
              <a:rPr lang="fr-FR" sz="800" dirty="0" err="1" smtClean="0">
                <a:latin typeface="Arial"/>
              </a:rPr>
              <a:t>Ouaka</a:t>
            </a:r>
            <a:r>
              <a:rPr lang="fr-FR" sz="800" dirty="0" smtClean="0">
                <a:latin typeface="Arial"/>
              </a:rPr>
              <a:t>. </a:t>
            </a:r>
            <a:r>
              <a:rPr lang="fr-FR" sz="800" dirty="0">
                <a:latin typeface="Arial"/>
              </a:rPr>
              <a:t>Aucune victime n'a été signalée. La tension reste élevée dans la région suite à </a:t>
            </a:r>
            <a:r>
              <a:rPr lang="fr-FR" sz="800" dirty="0" smtClean="0">
                <a:latin typeface="Arial"/>
              </a:rPr>
              <a:t>une </a:t>
            </a:r>
            <a:r>
              <a:rPr lang="fr-FR" sz="800" dirty="0">
                <a:latin typeface="Arial"/>
              </a:rPr>
              <a:t>précédente</a:t>
            </a:r>
            <a:r>
              <a:rPr lang="fr-FR" sz="800" dirty="0" smtClean="0">
                <a:latin typeface="Arial"/>
              </a:rPr>
              <a:t> </a:t>
            </a:r>
            <a:r>
              <a:rPr lang="fr-FR" sz="800" dirty="0">
                <a:latin typeface="Arial"/>
              </a:rPr>
              <a:t>attaque à la grenade </a:t>
            </a:r>
            <a:r>
              <a:rPr lang="fr-FR" sz="800" dirty="0" smtClean="0">
                <a:latin typeface="Arial"/>
              </a:rPr>
              <a:t>dans </a:t>
            </a:r>
            <a:r>
              <a:rPr lang="fr-FR" sz="800" dirty="0">
                <a:latin typeface="Arial"/>
              </a:rPr>
              <a:t>un restaurant qui </a:t>
            </a:r>
            <a:r>
              <a:rPr lang="fr-FR" sz="800" dirty="0" smtClean="0">
                <a:latin typeface="Arial"/>
              </a:rPr>
              <a:t>a tué une personne et en a </a:t>
            </a:r>
            <a:r>
              <a:rPr lang="fr-FR" sz="800" dirty="0">
                <a:latin typeface="Arial"/>
              </a:rPr>
              <a:t>blessé </a:t>
            </a:r>
            <a:r>
              <a:rPr lang="fr-FR" sz="800" dirty="0" smtClean="0">
                <a:latin typeface="Arial"/>
              </a:rPr>
              <a:t>11, </a:t>
            </a:r>
            <a:r>
              <a:rPr lang="fr-FR" sz="800" dirty="0">
                <a:latin typeface="Arial"/>
              </a:rPr>
              <a:t>dont huit </a:t>
            </a:r>
            <a:r>
              <a:rPr lang="fr-FR" sz="800" dirty="0" smtClean="0">
                <a:latin typeface="Arial"/>
              </a:rPr>
              <a:t>humanitaires.</a:t>
            </a:r>
          </a:p>
          <a:p>
            <a:endParaRPr lang="fr-FR" sz="500" dirty="0">
              <a:latin typeface="Arial"/>
            </a:endParaRPr>
          </a:p>
          <a:p>
            <a:pPr lvl="0"/>
            <a:r>
              <a:rPr lang="fr-FR" sz="1000" dirty="0">
                <a:solidFill>
                  <a:prstClr val="black"/>
                </a:solidFill>
                <a:latin typeface="Arial"/>
              </a:rPr>
              <a:t>RD CONGO</a:t>
            </a:r>
          </a:p>
          <a:p>
            <a:r>
              <a:rPr lang="fr-FR" sz="800" dirty="0" smtClean="0">
                <a:latin typeface="Arial"/>
              </a:rPr>
              <a:t> </a:t>
            </a:r>
          </a:p>
          <a:p>
            <a:endParaRPr lang="fr-FR" sz="800" dirty="0" smtClean="0">
              <a:latin typeface="Arial"/>
            </a:endParaRPr>
          </a:p>
          <a:p>
            <a:endParaRPr lang="fr-FR" sz="800" dirty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Le 7 avril, Le </a:t>
            </a:r>
            <a:r>
              <a:rPr lang="fr-FR" sz="800" dirty="0">
                <a:latin typeface="Arial"/>
              </a:rPr>
              <a:t>Conseil norvégien pour les </a:t>
            </a:r>
            <a:r>
              <a:rPr lang="fr-FR" sz="800" dirty="0" smtClean="0">
                <a:latin typeface="Arial"/>
              </a:rPr>
              <a:t>réfugiés a </a:t>
            </a:r>
            <a:r>
              <a:rPr lang="fr-FR" sz="800" dirty="0">
                <a:latin typeface="Arial"/>
              </a:rPr>
              <a:t>exprimé </a:t>
            </a:r>
            <a:r>
              <a:rPr lang="fr-FR" sz="800" dirty="0" smtClean="0">
                <a:latin typeface="Arial"/>
              </a:rPr>
              <a:t>son inquiétude quant à l'aggravation de la </a:t>
            </a:r>
            <a:r>
              <a:rPr lang="fr-FR" sz="800" dirty="0">
                <a:latin typeface="Arial"/>
              </a:rPr>
              <a:t>situation humanitaire </a:t>
            </a:r>
            <a:r>
              <a:rPr lang="fr-FR" sz="800" dirty="0" smtClean="0">
                <a:latin typeface="Arial"/>
              </a:rPr>
              <a:t>à laquelle font face les </a:t>
            </a:r>
            <a:r>
              <a:rPr lang="fr-FR" sz="800" dirty="0">
                <a:latin typeface="Arial"/>
              </a:rPr>
              <a:t>communautés </a:t>
            </a:r>
            <a:r>
              <a:rPr lang="fr-FR" sz="800" dirty="0" smtClean="0">
                <a:latin typeface="Arial"/>
              </a:rPr>
              <a:t>de </a:t>
            </a:r>
            <a:r>
              <a:rPr lang="fr-FR" sz="800" dirty="0">
                <a:latin typeface="Arial"/>
              </a:rPr>
              <a:t>la région de </a:t>
            </a:r>
            <a:r>
              <a:rPr lang="fr-FR" sz="800" dirty="0" err="1">
                <a:latin typeface="Arial"/>
              </a:rPr>
              <a:t>Mpati</a:t>
            </a:r>
            <a:r>
              <a:rPr lang="fr-FR" sz="800" dirty="0">
                <a:latin typeface="Arial"/>
              </a:rPr>
              <a:t> </a:t>
            </a:r>
            <a:r>
              <a:rPr lang="fr-FR" sz="800" dirty="0" smtClean="0">
                <a:latin typeface="Arial"/>
              </a:rPr>
              <a:t>au Nord-Kivu, suite à de </a:t>
            </a:r>
            <a:r>
              <a:rPr lang="fr-FR" sz="800" dirty="0">
                <a:latin typeface="Arial"/>
              </a:rPr>
              <a:t>récents affrontements. Quelque </a:t>
            </a:r>
            <a:r>
              <a:rPr lang="fr-FR" sz="800" dirty="0" smtClean="0">
                <a:latin typeface="Arial"/>
              </a:rPr>
              <a:t>30 000 </a:t>
            </a:r>
            <a:r>
              <a:rPr lang="fr-FR" sz="800" dirty="0">
                <a:latin typeface="Arial"/>
              </a:rPr>
              <a:t>personnes ont été forcées de fuir la région suite aux combats entre les forces gouvernementales et les groupes armés </a:t>
            </a:r>
            <a:r>
              <a:rPr lang="fr-FR" sz="800" dirty="0" smtClean="0">
                <a:latin typeface="Arial"/>
              </a:rPr>
              <a:t>les </a:t>
            </a:r>
            <a:r>
              <a:rPr lang="fr-FR" sz="800" dirty="0">
                <a:latin typeface="Arial"/>
              </a:rPr>
              <a:t>25 et 26 </a:t>
            </a:r>
            <a:r>
              <a:rPr lang="fr-FR" sz="800" dirty="0" smtClean="0">
                <a:latin typeface="Arial"/>
              </a:rPr>
              <a:t>mars</a:t>
            </a:r>
            <a:r>
              <a:rPr lang="fr-FR" sz="800" dirty="0">
                <a:latin typeface="Arial"/>
              </a:rPr>
              <a:t>. La plupart avaient déjà été hébergés dans des camps avant que les combats </a:t>
            </a:r>
            <a:r>
              <a:rPr lang="fr-FR" sz="800" dirty="0" smtClean="0">
                <a:latin typeface="Arial"/>
              </a:rPr>
              <a:t>n’éclatent. </a:t>
            </a:r>
            <a:r>
              <a:rPr lang="fr-FR" sz="800" dirty="0">
                <a:latin typeface="Arial"/>
              </a:rPr>
              <a:t>L'agence, qui a suspendu ses opérations en raison de l'insécurité </a:t>
            </a:r>
            <a:r>
              <a:rPr lang="fr-FR" sz="800" dirty="0" smtClean="0">
                <a:latin typeface="Arial"/>
              </a:rPr>
              <a:t>à </a:t>
            </a:r>
            <a:r>
              <a:rPr lang="fr-FR" sz="800" dirty="0" err="1" smtClean="0">
                <a:latin typeface="Arial"/>
              </a:rPr>
              <a:t>Mpati</a:t>
            </a:r>
            <a:r>
              <a:rPr lang="fr-FR" sz="800" dirty="0">
                <a:latin typeface="Arial"/>
              </a:rPr>
              <a:t>, a appelé à un accès d'urgence à </a:t>
            </a:r>
            <a:r>
              <a:rPr lang="fr-FR" sz="800" dirty="0" smtClean="0">
                <a:latin typeface="Arial"/>
              </a:rPr>
              <a:t>l'assistance </a:t>
            </a:r>
            <a:r>
              <a:rPr lang="fr-FR" sz="800" dirty="0">
                <a:latin typeface="Arial"/>
              </a:rPr>
              <a:t>aux personnes déplacées.</a:t>
            </a:r>
            <a:endParaRPr lang="fr-FR" sz="800" dirty="0" smtClean="0">
              <a:latin typeface="Arial"/>
            </a:endParaRPr>
          </a:p>
          <a:p>
            <a:endParaRPr lang="fr-FR" sz="4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en-GB" sz="800" dirty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33751" y="273491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7493" y="822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2" name="Connecteur droit 2211"/>
          <p:cNvCxnSpPr/>
          <p:nvPr/>
        </p:nvCxnSpPr>
        <p:spPr>
          <a:xfrm flipV="1">
            <a:off x="230952" y="462288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4925" y="831980"/>
            <a:ext cx="1798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ÉLECTIONS PRÉSIDENTIELLES TENUES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8461612" y="611154"/>
            <a:ext cx="2107657" cy="6681399"/>
            <a:chOff x="8433331" y="611154"/>
            <a:chExt cx="2107657" cy="6681399"/>
          </a:xfrm>
        </p:grpSpPr>
        <p:sp>
          <p:nvSpPr>
            <p:cNvPr id="9" name="TextBox 52"/>
            <p:cNvSpPr txBox="1"/>
            <p:nvPr/>
          </p:nvSpPr>
          <p:spPr>
            <a:xfrm>
              <a:off x="8439848" y="611154"/>
              <a:ext cx="2039235" cy="6681399"/>
            </a:xfrm>
            <a:prstGeom prst="rect">
              <a:avLst/>
            </a:prstGeom>
            <a:noFill/>
          </p:spPr>
          <p:txBody>
            <a:bodyPr wrap="square" lIns="0" tIns="49785" rIns="0" bIns="49785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fr-FR" sz="1000" dirty="0" smtClean="0">
                  <a:latin typeface="Arial"/>
                </a:rPr>
                <a:t>CONGO</a:t>
              </a:r>
            </a:p>
            <a:p>
              <a:pPr>
                <a:spcBef>
                  <a:spcPts val="600"/>
                </a:spcBef>
              </a:pPr>
              <a:r>
                <a:rPr lang="en-GB" sz="8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8 avril, les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forces de sécurité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auraient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bombardé des localités dans le sud du département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 Pool. Il est difficile de dire pour le moment s’il y a eu des victimes.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L'opération a suivi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tirs nourris qui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secoué Brazzaville plus tôt dans la semaine. Les autorités ont accusé un groupe armé impliqué dans la guerre civile du pays dans les années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 de la violence dans la capitale.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Le calme est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depuis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revenu à Brazzaville.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Arial"/>
                </a:rPr>
                <a:t>MALI</a:t>
              </a:r>
              <a:endParaRPr lang="fr-FR" sz="1000" dirty="0">
                <a:solidFill>
                  <a:prstClr val="black"/>
                </a:solidFill>
                <a:latin typeface="Arial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Président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Ibrahim Boubacar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Keita a décrété le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avril l'état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d'urgence sur l'ensemble du territoire malien pour une période de dix jours en raison de «menaces terroristes»,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annoncé une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source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officielle. L'état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d'urgence a été déclaré après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une réunion extraordinaire du conseil des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ministres. L'état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d'urgence antérieur qui était en vigueur depuis novembre 2015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 pris fin le 31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mars.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MALADIE À VIRUS EBOLA (MVE)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/>
                </a:rPr>
                <a:t>Le 6 avril, la Guinée </a:t>
              </a:r>
              <a:r>
                <a:rPr lang="fr-FR" sz="800" dirty="0">
                  <a:latin typeface="Arial"/>
                </a:rPr>
                <a:t>a confirmé un nouveau cas </a:t>
              </a:r>
              <a:r>
                <a:rPr lang="fr-FR" sz="800" dirty="0" smtClean="0">
                  <a:latin typeface="Arial"/>
                </a:rPr>
                <a:t>d'Ebola dans </a:t>
              </a:r>
              <a:r>
                <a:rPr lang="fr-FR" sz="800" dirty="0">
                  <a:latin typeface="Arial"/>
                </a:rPr>
                <a:t>la préfecture de Macenta. Le patient, qui avait été placé sur la liste des contacts à haut risque, est un guérisseur traditionnel qui a pris soin </a:t>
              </a:r>
              <a:r>
                <a:rPr lang="fr-FR" sz="800" dirty="0" smtClean="0">
                  <a:latin typeface="Arial"/>
                </a:rPr>
                <a:t>d’un </a:t>
              </a:r>
              <a:r>
                <a:rPr lang="fr-FR" sz="800" dirty="0">
                  <a:latin typeface="Arial"/>
                </a:rPr>
                <a:t>patient Ebola. Sept cas confirmés ont jusqu'à présent été </a:t>
              </a:r>
              <a:r>
                <a:rPr lang="fr-FR" sz="800" dirty="0" smtClean="0">
                  <a:latin typeface="Arial"/>
                </a:rPr>
                <a:t>signalés </a:t>
              </a:r>
              <a:r>
                <a:rPr lang="fr-FR" sz="800" dirty="0">
                  <a:latin typeface="Arial"/>
                </a:rPr>
                <a:t>depuis que le virus est réapparu en Guinée en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. Au </a:t>
              </a:r>
              <a:r>
                <a:rPr lang="fr-FR" sz="800" dirty="0" smtClean="0">
                  <a:latin typeface="Arial"/>
                </a:rPr>
                <a:t>Liberia</a:t>
              </a:r>
              <a:r>
                <a:rPr lang="fr-FR" sz="800" dirty="0">
                  <a:latin typeface="Arial"/>
                </a:rPr>
                <a:t>, il existe actuellement trois cas confirmés, y compris </a:t>
              </a:r>
              <a:r>
                <a:rPr lang="fr-FR" sz="800" dirty="0" smtClean="0">
                  <a:latin typeface="Arial"/>
                </a:rPr>
                <a:t>le cas index décédé, </a:t>
              </a:r>
              <a:r>
                <a:rPr lang="fr-FR" sz="800" dirty="0">
                  <a:latin typeface="Arial"/>
                </a:rPr>
                <a:t>ainsi que ses deux fils âgés de deux et cinq ans. En tout, sept patients (les deux enfants et cinq cas à risque élevé) sont </a:t>
              </a:r>
              <a:r>
                <a:rPr lang="fr-FR" sz="800" dirty="0" smtClean="0">
                  <a:latin typeface="Arial"/>
                </a:rPr>
                <a:t>dans un centre de </a:t>
              </a:r>
              <a:r>
                <a:rPr lang="fr-FR" sz="800" dirty="0">
                  <a:latin typeface="Arial"/>
                </a:rPr>
                <a:t>traitement </a:t>
              </a:r>
              <a:r>
                <a:rPr lang="fr-FR" sz="800" dirty="0" smtClean="0">
                  <a:latin typeface="Arial"/>
                </a:rPr>
                <a:t>Ebola </a:t>
              </a:r>
              <a:r>
                <a:rPr lang="fr-FR" sz="800" dirty="0">
                  <a:latin typeface="Arial"/>
                </a:rPr>
                <a:t>dans la capitale Monrovia.</a:t>
              </a:r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GB" sz="84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/>
                <a:t> </a:t>
              </a:r>
              <a:endParaRPr lang="fr-FR" sz="800" dirty="0"/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8433331" y="4872857"/>
              <a:ext cx="1980000" cy="4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439848" y="836105"/>
              <a:ext cx="1980000" cy="2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8" name="ZoneTexte 2237"/>
            <p:cNvSpPr txBox="1"/>
            <p:nvPr/>
          </p:nvSpPr>
          <p:spPr>
            <a:xfrm>
              <a:off x="8731876" y="4897152"/>
              <a:ext cx="1804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EBOLA REFAIT SURFACE AU LIBERIA</a:t>
              </a: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8755536" y="871271"/>
              <a:ext cx="178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OPÉRATIONS DE SÉCURITÉ APRÈS LES VIOLENCES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2478302" y="836105"/>
            <a:ext cx="5751297" cy="5891268"/>
            <a:chOff x="2534864" y="836105"/>
            <a:chExt cx="5751297" cy="5891268"/>
          </a:xfrm>
        </p:grpSpPr>
        <p:sp>
          <p:nvSpPr>
            <p:cNvPr id="191" name="Rectangle 190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21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ZoneTexte 249"/>
              <p:cNvSpPr txBox="1"/>
              <p:nvPr/>
            </p:nvSpPr>
            <p:spPr>
              <a:xfrm>
                <a:off x="6553240" y="4134063"/>
                <a:ext cx="108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RÉPUBLIQUE DÉMOCRATIQUE DU CONGO</a:t>
                </a:r>
              </a:p>
            </p:txBody>
          </p:sp>
          <p:sp>
            <p:nvSpPr>
              <p:cNvPr id="251" name="ZoneTexte 250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2" name="ZoneTexte 251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253" name="ZoneTexte 252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6000172" y="4085227"/>
                <a:ext cx="6011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5" name="ZoneTexte 254"/>
              <p:cNvSpPr txBox="1"/>
              <p:nvPr/>
            </p:nvSpPr>
            <p:spPr>
              <a:xfrm>
                <a:off x="5318124" y="2403993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6" name="ZoneTexte 255"/>
              <p:cNvSpPr txBox="1"/>
              <p:nvPr/>
            </p:nvSpPr>
            <p:spPr>
              <a:xfrm>
                <a:off x="4275508" y="2278427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7" name="ZoneTexte 256"/>
              <p:cNvSpPr txBox="1"/>
              <p:nvPr/>
            </p:nvSpPr>
            <p:spPr>
              <a:xfrm>
                <a:off x="3261901" y="2147932"/>
                <a:ext cx="8773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5174279" y="3260244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0" name="ZoneTexte 259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1" name="ZoneTexte 260"/>
              <p:cNvSpPr txBox="1"/>
              <p:nvPr/>
            </p:nvSpPr>
            <p:spPr>
              <a:xfrm>
                <a:off x="6395646" y="2391695"/>
                <a:ext cx="554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2" name="ZoneTexte 261"/>
              <p:cNvSpPr txBox="1"/>
              <p:nvPr/>
            </p:nvSpPr>
            <p:spPr>
              <a:xfrm>
                <a:off x="4252772" y="2844531"/>
                <a:ext cx="711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3" name="ZoneTexte 262"/>
              <p:cNvSpPr txBox="1"/>
              <p:nvPr/>
            </p:nvSpPr>
            <p:spPr>
              <a:xfrm>
                <a:off x="3811058" y="3300270"/>
                <a:ext cx="6867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ZoneTexte 263"/>
              <p:cNvSpPr txBox="1"/>
              <p:nvPr/>
            </p:nvSpPr>
            <p:spPr>
              <a:xfrm>
                <a:off x="4307344" y="3487613"/>
                <a:ext cx="5831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5" name="ZoneTexte 264"/>
              <p:cNvSpPr txBox="1"/>
              <p:nvPr/>
            </p:nvSpPr>
            <p:spPr>
              <a:xfrm>
                <a:off x="4675971" y="304124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BÉNIN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6" name="ZoneTexte 265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7" name="ZoneTexte 266"/>
              <p:cNvSpPr txBox="1"/>
              <p:nvPr/>
            </p:nvSpPr>
            <p:spPr>
              <a:xfrm>
                <a:off x="3326720" y="3501673"/>
                <a:ext cx="6782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LIBERIA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8" name="ZoneTexte 267"/>
              <p:cNvSpPr txBox="1"/>
              <p:nvPr/>
            </p:nvSpPr>
            <p:spPr>
              <a:xfrm>
                <a:off x="3184851" y="2991111"/>
                <a:ext cx="6833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GUINÉE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9" name="ZoneTexte 268"/>
              <p:cNvSpPr txBox="1"/>
              <p:nvPr/>
            </p:nvSpPr>
            <p:spPr>
              <a:xfrm>
                <a:off x="2705243" y="3323909"/>
                <a:ext cx="7403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</a:t>
                </a:r>
                <a:r>
                  <a:rPr lang="fr-FR" sz="80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0" name="Connecteur en angle 269"/>
              <p:cNvCxnSpPr>
                <a:endCxn id="24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en angle 270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en angle 271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en angle 273"/>
              <p:cNvCxnSpPr>
                <a:stCxn id="251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/>
              <p:cNvSpPr/>
              <p:nvPr/>
            </p:nvSpPr>
            <p:spPr>
              <a:xfrm>
                <a:off x="2961482" y="2654851"/>
                <a:ext cx="625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6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Image 2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5588" y="3156791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78" name="Image 27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4286" y="317751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79" name="Groupe 278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80" name="ZoneTexte 279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81" name="ZoneTexte 280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82" name="Groupe 281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83" name="Groupe 28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8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4" name="Groupe 28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8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34096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480361" y="4937343"/>
            <a:ext cx="225000" cy="326250"/>
            <a:chOff x="8400601" y="2366815"/>
            <a:chExt cx="225000" cy="326250"/>
          </a:xfrm>
        </p:grpSpPr>
        <p:pic>
          <p:nvPicPr>
            <p:cNvPr id="319" name="Image 3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00601" y="2366815"/>
              <a:ext cx="225000" cy="326250"/>
            </a:xfrm>
            <a:prstGeom prst="rect">
              <a:avLst/>
            </a:prstGeom>
          </p:spPr>
        </p:pic>
        <p:pic>
          <p:nvPicPr>
            <p:cNvPr id="320" name="Image 3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21395" y="2377490"/>
              <a:ext cx="191250" cy="191250"/>
            </a:xfrm>
            <a:prstGeom prst="rect">
              <a:avLst/>
            </a:prstGeom>
          </p:spPr>
        </p:pic>
      </p:grpSp>
      <p:sp>
        <p:nvSpPr>
          <p:cNvPr id="294" name="ZoneTexte 2433"/>
          <p:cNvSpPr txBox="1"/>
          <p:nvPr/>
        </p:nvSpPr>
        <p:spPr>
          <a:xfrm>
            <a:off x="2439967" y="2765167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5" name="Connecteur en angle 2450"/>
          <p:cNvCxnSpPr/>
          <p:nvPr/>
        </p:nvCxnSpPr>
        <p:spPr>
          <a:xfrm>
            <a:off x="2935347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ZoneTexte 2433"/>
          <p:cNvSpPr txBox="1"/>
          <p:nvPr/>
        </p:nvSpPr>
        <p:spPr>
          <a:xfrm>
            <a:off x="2503352" y="2924189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9681" y="4674552"/>
            <a:ext cx="2044612" cy="364198"/>
            <a:chOff x="229335" y="4942084"/>
            <a:chExt cx="2044612" cy="364198"/>
          </a:xfrm>
        </p:grpSpPr>
        <p:sp>
          <p:nvSpPr>
            <p:cNvPr id="81" name="ZoneTexte 80"/>
            <p:cNvSpPr txBox="1"/>
            <p:nvPr/>
          </p:nvSpPr>
          <p:spPr>
            <a:xfrm>
              <a:off x="441321" y="4967728"/>
              <a:ext cx="1832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 GROUPE D’AIDE S’INQUIÈTE DU SORT DES DÉPLACÉS 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7" name="Image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9335" y="4942084"/>
              <a:ext cx="190800" cy="222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15533" y="2778411"/>
            <a:ext cx="2076042" cy="461665"/>
            <a:chOff x="233759" y="3441528"/>
            <a:chExt cx="2076042" cy="461665"/>
          </a:xfrm>
        </p:grpSpPr>
        <p:sp>
          <p:nvSpPr>
            <p:cNvPr id="2176" name="ZoneTexte 2175"/>
            <p:cNvSpPr txBox="1"/>
            <p:nvPr/>
          </p:nvSpPr>
          <p:spPr>
            <a:xfrm>
              <a:off x="427727" y="3441528"/>
              <a:ext cx="1882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 CAMPS DE PDI SECOUÉ PAR UNE EXPLOSION DE GRENADE ET DES COUPS DE FEU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233759" y="3460565"/>
              <a:ext cx="226625" cy="326250"/>
              <a:chOff x="4945915" y="1119195"/>
              <a:chExt cx="226625" cy="326250"/>
            </a:xfrm>
          </p:grpSpPr>
          <p:pic>
            <p:nvPicPr>
              <p:cNvPr id="289" name="Image 37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7540" y="1119195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90" name="Image 1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5915" y="1123238"/>
                <a:ext cx="201600" cy="201600"/>
              </a:xfrm>
              <a:prstGeom prst="rect">
                <a:avLst/>
              </a:prstGeom>
            </p:spPr>
          </p:pic>
        </p:grpSp>
      </p:grpSp>
      <p:grpSp>
        <p:nvGrpSpPr>
          <p:cNvPr id="291" name="Group 290"/>
          <p:cNvGrpSpPr/>
          <p:nvPr/>
        </p:nvGrpSpPr>
        <p:grpSpPr>
          <a:xfrm>
            <a:off x="6682205" y="3355850"/>
            <a:ext cx="226625" cy="326250"/>
            <a:chOff x="4945915" y="1119195"/>
            <a:chExt cx="226625" cy="326250"/>
          </a:xfrm>
        </p:grpSpPr>
        <p:pic>
          <p:nvPicPr>
            <p:cNvPr id="292" name="Image 3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293" name="Imag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45915" y="1123238"/>
              <a:ext cx="201600" cy="201600"/>
            </a:xfrm>
            <a:prstGeom prst="rect">
              <a:avLst/>
            </a:prstGeom>
          </p:spPr>
        </p:pic>
      </p:grpSp>
      <p:grpSp>
        <p:nvGrpSpPr>
          <p:cNvPr id="306" name="Group 305"/>
          <p:cNvGrpSpPr/>
          <p:nvPr/>
        </p:nvGrpSpPr>
        <p:grpSpPr>
          <a:xfrm>
            <a:off x="6270778" y="3791432"/>
            <a:ext cx="226625" cy="326250"/>
            <a:chOff x="4945915" y="1119195"/>
            <a:chExt cx="226625" cy="326250"/>
          </a:xfrm>
        </p:grpSpPr>
        <p:pic>
          <p:nvPicPr>
            <p:cNvPr id="307" name="Image 3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308" name="Imag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45915" y="1123238"/>
              <a:ext cx="201600" cy="201600"/>
            </a:xfrm>
            <a:prstGeom prst="rect">
              <a:avLst/>
            </a:prstGeom>
          </p:spPr>
        </p:pic>
      </p:grpSp>
      <p:pic>
        <p:nvPicPr>
          <p:cNvPr id="196" name="Imag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6760" y="1936685"/>
            <a:ext cx="226800" cy="338932"/>
          </a:xfrm>
          <a:prstGeom prst="rect">
            <a:avLst/>
          </a:prstGeom>
        </p:spPr>
      </p:pic>
      <p:pic>
        <p:nvPicPr>
          <p:cNvPr id="197" name="Imag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901" y="2945012"/>
            <a:ext cx="226800" cy="338932"/>
          </a:xfrm>
          <a:prstGeom prst="rect">
            <a:avLst/>
          </a:prstGeom>
        </p:spPr>
      </p:pic>
      <p:grpSp>
        <p:nvGrpSpPr>
          <p:cNvPr id="198" name="Group 197"/>
          <p:cNvGrpSpPr/>
          <p:nvPr/>
        </p:nvGrpSpPr>
        <p:grpSpPr>
          <a:xfrm>
            <a:off x="240515" y="868789"/>
            <a:ext cx="226800" cy="338932"/>
            <a:chOff x="4610478" y="1227912"/>
            <a:chExt cx="226800" cy="338932"/>
          </a:xfrm>
        </p:grpSpPr>
        <p:pic>
          <p:nvPicPr>
            <p:cNvPr id="199" name="Image 7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10478" y="1227912"/>
              <a:ext cx="226800" cy="338932"/>
            </a:xfrm>
            <a:prstGeom prst="rect">
              <a:avLst/>
            </a:prstGeom>
          </p:spPr>
        </p:pic>
        <p:pic>
          <p:nvPicPr>
            <p:cNvPr id="200" name="Picture 22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126" y="1243909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roup 200"/>
          <p:cNvGrpSpPr/>
          <p:nvPr/>
        </p:nvGrpSpPr>
        <p:grpSpPr>
          <a:xfrm>
            <a:off x="232661" y="4684828"/>
            <a:ext cx="230474" cy="326250"/>
            <a:chOff x="4988361" y="1283147"/>
            <a:chExt cx="230474" cy="326250"/>
          </a:xfrm>
        </p:grpSpPr>
        <p:pic>
          <p:nvPicPr>
            <p:cNvPr id="202" name="Image 3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8361" y="1283147"/>
              <a:ext cx="225000" cy="326250"/>
            </a:xfrm>
            <a:prstGeom prst="rect">
              <a:avLst/>
            </a:prstGeom>
          </p:spPr>
        </p:pic>
        <p:pic>
          <p:nvPicPr>
            <p:cNvPr id="203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17235" y="1290225"/>
              <a:ext cx="201600" cy="192434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8485017" y="890293"/>
            <a:ext cx="226525" cy="326250"/>
            <a:chOff x="4946015" y="1119195"/>
            <a:chExt cx="226525" cy="326250"/>
          </a:xfrm>
        </p:grpSpPr>
        <p:pic>
          <p:nvPicPr>
            <p:cNvPr id="206" name="Image 3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209" name="Imag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46015" y="1123238"/>
              <a:ext cx="201600" cy="201600"/>
            </a:xfrm>
            <a:prstGeom prst="rect">
              <a:avLst/>
            </a:prstGeom>
          </p:spPr>
        </p:pic>
      </p:grpSp>
      <p:cxnSp>
        <p:nvCxnSpPr>
          <p:cNvPr id="210" name="Connecteur droit 90"/>
          <p:cNvCxnSpPr/>
          <p:nvPr/>
        </p:nvCxnSpPr>
        <p:spPr>
          <a:xfrm>
            <a:off x="8451007" y="2881966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ZoneTexte 2237"/>
          <p:cNvSpPr txBox="1"/>
          <p:nvPr/>
        </p:nvSpPr>
        <p:spPr>
          <a:xfrm>
            <a:off x="8760157" y="2922358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ÉTAT D’URGENCE DE 10 JOURS DÉCRÉTÉ</a:t>
            </a:r>
            <a:endParaRPr lang="fr-FR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7019541" y="4620606"/>
            <a:ext cx="230474" cy="326250"/>
            <a:chOff x="4988361" y="1283147"/>
            <a:chExt cx="230474" cy="326250"/>
          </a:xfrm>
        </p:grpSpPr>
        <p:pic>
          <p:nvPicPr>
            <p:cNvPr id="217" name="Image 3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8361" y="1283147"/>
              <a:ext cx="225000" cy="326250"/>
            </a:xfrm>
            <a:prstGeom prst="rect">
              <a:avLst/>
            </a:prstGeom>
          </p:spPr>
        </p:pic>
        <p:pic>
          <p:nvPicPr>
            <p:cNvPr id="222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17235" y="1290225"/>
              <a:ext cx="201600" cy="19243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6398345" y="2659851"/>
            <a:ext cx="226800" cy="338932"/>
            <a:chOff x="4610478" y="1227912"/>
            <a:chExt cx="226800" cy="338932"/>
          </a:xfrm>
        </p:grpSpPr>
        <p:pic>
          <p:nvPicPr>
            <p:cNvPr id="232" name="Image 7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10478" y="1227912"/>
              <a:ext cx="226800" cy="338932"/>
            </a:xfrm>
            <a:prstGeom prst="rect">
              <a:avLst/>
            </a:prstGeom>
          </p:spPr>
        </p:pic>
        <p:pic>
          <p:nvPicPr>
            <p:cNvPr id="233" name="Picture 22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126" y="1243909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6506" y="5649997"/>
            <a:ext cx="1707028" cy="963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9321" y="5691185"/>
            <a:ext cx="140220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677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(05 – 11 avril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184</cp:revision>
  <cp:lastPrinted>2016-04-12T10:27:17Z</cp:lastPrinted>
  <dcterms:created xsi:type="dcterms:W3CDTF">2015-12-15T11:10:25Z</dcterms:created>
  <dcterms:modified xsi:type="dcterms:W3CDTF">2016-04-12T11:32:39Z</dcterms:modified>
</cp:coreProperties>
</file>