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72" autoAdjust="0"/>
    <p:restoredTop sz="94063" autoAdjust="0"/>
  </p:normalViewPr>
  <p:slideViewPr>
    <p:cSldViewPr snapToGrid="0">
      <p:cViewPr varScale="1">
        <p:scale>
          <a:sx n="63" d="100"/>
          <a:sy n="63" d="100"/>
        </p:scale>
        <p:origin x="1344" y="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4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16-Aug-16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 – 15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16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algn="just"/>
            <a:endParaRPr lang="fr-CA" sz="3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BURKINA FASO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Depuis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des pluies torrentielles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inondations ont affecté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26 000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au Burkina Faso, selon les autorités nationales. Au moins 12 personnes ont été tuées et 35 grièvement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blessées.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pluies ont endommagé des milliers de maisons, laissant près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sans-abri. Les partenaires humanitaires consolident l'information sur les besoins et la réponse actuelle aux victimes des inondations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>
                <a:solidFill>
                  <a:prstClr val="black"/>
                </a:solidFill>
                <a:latin typeface="Arial"/>
              </a:rPr>
              <a:t>RÉPUBLIQUE CENTRAFRICAINE</a:t>
            </a:r>
          </a:p>
          <a:p>
            <a:endParaRPr lang="fr-CA" sz="7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les autorités ont déclaré la première épidémie de choléra dans le pays depuis 2011 après 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échantillons ont été testés positifs pour la maladie. À ce jour, au moins 109 cas ont été identifiés et 15 personnes sont mortes. La maladie a été détectée pour la première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fois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27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juillet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village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Mourou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-Fleuve, dans la sous-province 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Djoukou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région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centrale. Afin de soutenir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activement les efforts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gouvernement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les acteurs humanitaires dans les secteurs de la santé, l'eau, l'assainissement et l'hygiène ont mis en place un groupe de travail pour assurer une réponse efficace à la crise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/>
            <a:endParaRPr lang="fr-CA" sz="800" dirty="0" smtClean="0">
              <a:solidFill>
                <a:prstClr val="black"/>
              </a:solidFill>
              <a:latin typeface="Arial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NIGER</a:t>
            </a:r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Depuis juin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au moins 14 personnes sont mortes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inondations au Niger et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46 000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ont été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déclarées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sans abri après de fortes pluies. La plupart des victimes et des dégâts ont eu lieu dans les zones désertiques de Tahoua, à l'ouest,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d’Agadez au nord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Les autorités fournissent une aide alimentaire aux personnes dans le besoin et de l'aide non-alimentaire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devrait bientôt être disponible.</a:t>
            </a: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646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BURKINA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fr-FR" sz="800" dirty="0">
                    <a:latin typeface="Bookman Old Style" panose="02050604050505020204" pitchFamily="18" charset="0"/>
                  </a:rPr>
                  <a:t>FASO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308864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0" cy="485503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NIGERIA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deux cas de poliomyélite ont été confirmés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Gwoza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l‘État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et un troisième cas a été signalé dans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camp pour personnes déplacées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Muna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Garage.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cas concernent des enfants déplacés qui vivaient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zones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contrôlées par Boko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Haram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depuis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trois ans sans avoir accès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campagnes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vaccination antipoliomyélitique. Le séquençage génétique des virus suggère que les nouveaux cas sont étroitement liés à une souche de poliovirus sauvage détecté pour la dernière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fois à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en 2011. Les partenaires ont déployé des équipes médicales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deux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endroits,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appelé à une campagne de vaccination massive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des points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d'entrée stratégiques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Maiduguri pour prévenir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propagation de la maladie. Le gouvernement envisage de déployer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campagne de vaccination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contre la polio d'urgence à partir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fin 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y compris dans les pays voisins avec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attention sur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région du lac Tchad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nord du Cameroun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RD CONGO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moins 42 civils ont été tués à Beni dans l'est de la RDC dans la nuit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14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L'attaque aurait été perpétrée par un groupe armé d'origine ougandaise.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tuerie a eu lieu trois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jours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après la visite du président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Kabila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région.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Il s’agit de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dernière d'une série de massacres depuis 2014 qui 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causé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600 morts dans et autour de la ville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Béni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Trois jours de deuil national ont été déclarés à la suite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meurtres.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182535" y="5515322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8" y="856965"/>
            <a:ext cx="1834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PREMIERS CAS DE POLIO </a:t>
            </a:r>
            <a:b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ENREGISTRÉS DEPUIS 2014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67317" y="5484039"/>
            <a:ext cx="222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INONDATIONS FONT 14 MORTS </a:t>
            </a:r>
            <a:b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PLUS DE 46 000 SANS-ABRI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29048" y="2903447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ZoneTexte 84"/>
          <p:cNvSpPr txBox="1"/>
          <p:nvPr/>
        </p:nvSpPr>
        <p:spPr>
          <a:xfrm>
            <a:off x="426933" y="884550"/>
            <a:ext cx="191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26 000 PERSONNES AFFECTÉES PAR LES INONDATIONS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4444483" y="2533152"/>
            <a:ext cx="226800" cy="350621"/>
            <a:chOff x="5476747" y="1463387"/>
            <a:chExt cx="226800" cy="350621"/>
          </a:xfrm>
        </p:grpSpPr>
        <p:pic>
          <p:nvPicPr>
            <p:cNvPr id="245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46" name="Imag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sp>
        <p:nvSpPr>
          <p:cNvPr id="261" name="ZoneTexte 84"/>
          <p:cNvSpPr txBox="1"/>
          <p:nvPr/>
        </p:nvSpPr>
        <p:spPr>
          <a:xfrm>
            <a:off x="411269" y="2923898"/>
            <a:ext cx="216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MORTS DANS UNE ÉPIDÉMIE DE CHOLÉRA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Connecteur droit 90"/>
          <p:cNvCxnSpPr/>
          <p:nvPr/>
        </p:nvCxnSpPr>
        <p:spPr>
          <a:xfrm>
            <a:off x="8427777" y="4311121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ZoneTexte 2237"/>
          <p:cNvSpPr txBox="1"/>
          <p:nvPr/>
        </p:nvSpPr>
        <p:spPr>
          <a:xfrm>
            <a:off x="8662897" y="4357069"/>
            <a:ext cx="150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PERSONNES TUÉES </a:t>
            </a:r>
            <a:b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BÉNI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7285959" y="3824808"/>
            <a:ext cx="225000" cy="328204"/>
            <a:chOff x="4499508" y="1144203"/>
            <a:chExt cx="225000" cy="328204"/>
          </a:xfrm>
        </p:grpSpPr>
        <p:pic>
          <p:nvPicPr>
            <p:cNvPr id="255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6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cxnSp>
        <p:nvCxnSpPr>
          <p:cNvPr id="197" name="Connecteur droit 75"/>
          <p:cNvCxnSpPr/>
          <p:nvPr/>
        </p:nvCxnSpPr>
        <p:spPr>
          <a:xfrm flipV="1">
            <a:off x="241329" y="5445893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232863" y="933817"/>
            <a:ext cx="226800" cy="350621"/>
            <a:chOff x="5476747" y="1463387"/>
            <a:chExt cx="226800" cy="350621"/>
          </a:xfrm>
        </p:grpSpPr>
        <p:pic>
          <p:nvPicPr>
            <p:cNvPr id="202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03" name="Imag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04" name="Groupe 20"/>
          <p:cNvGrpSpPr/>
          <p:nvPr/>
        </p:nvGrpSpPr>
        <p:grpSpPr>
          <a:xfrm>
            <a:off x="227366" y="2972445"/>
            <a:ext cx="225000" cy="326250"/>
            <a:chOff x="8607920" y="3083161"/>
            <a:chExt cx="225000" cy="326250"/>
          </a:xfrm>
        </p:grpSpPr>
        <p:pic>
          <p:nvPicPr>
            <p:cNvPr id="205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10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261200" y="5535379"/>
            <a:ext cx="226800" cy="350621"/>
            <a:chOff x="5476747" y="1463387"/>
            <a:chExt cx="226800" cy="350621"/>
          </a:xfrm>
        </p:grpSpPr>
        <p:pic>
          <p:nvPicPr>
            <p:cNvPr id="215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17" name="Imag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8464050" y="4378770"/>
            <a:ext cx="225000" cy="328204"/>
            <a:chOff x="4499508" y="1144203"/>
            <a:chExt cx="225000" cy="328204"/>
          </a:xfrm>
        </p:grpSpPr>
        <p:pic>
          <p:nvPicPr>
            <p:cNvPr id="239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0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51" name="Groupe 20"/>
          <p:cNvGrpSpPr/>
          <p:nvPr/>
        </p:nvGrpSpPr>
        <p:grpSpPr>
          <a:xfrm>
            <a:off x="8427777" y="897713"/>
            <a:ext cx="225000" cy="326250"/>
            <a:chOff x="8607920" y="3083161"/>
            <a:chExt cx="225000" cy="326250"/>
          </a:xfrm>
        </p:grpSpPr>
        <p:pic>
          <p:nvPicPr>
            <p:cNvPr id="252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57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58" name="Group 257"/>
          <p:cNvGrpSpPr/>
          <p:nvPr/>
        </p:nvGrpSpPr>
        <p:grpSpPr>
          <a:xfrm>
            <a:off x="5616932" y="2100707"/>
            <a:ext cx="226800" cy="350621"/>
            <a:chOff x="5476747" y="1463387"/>
            <a:chExt cx="226800" cy="350621"/>
          </a:xfrm>
        </p:grpSpPr>
        <p:pic>
          <p:nvPicPr>
            <p:cNvPr id="259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60" name="Imag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62" name="Groupe 20"/>
          <p:cNvGrpSpPr/>
          <p:nvPr/>
        </p:nvGrpSpPr>
        <p:grpSpPr>
          <a:xfrm>
            <a:off x="6653580" y="3358360"/>
            <a:ext cx="225000" cy="326250"/>
            <a:chOff x="8607920" y="3083161"/>
            <a:chExt cx="225000" cy="326250"/>
          </a:xfrm>
        </p:grpSpPr>
        <p:pic>
          <p:nvPicPr>
            <p:cNvPr id="263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64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65" name="Groupe 20"/>
          <p:cNvGrpSpPr/>
          <p:nvPr/>
        </p:nvGrpSpPr>
        <p:grpSpPr>
          <a:xfrm>
            <a:off x="5523465" y="2979365"/>
            <a:ext cx="225000" cy="326250"/>
            <a:chOff x="8607920" y="3083161"/>
            <a:chExt cx="225000" cy="326250"/>
          </a:xfrm>
        </p:grpSpPr>
        <p:pic>
          <p:nvPicPr>
            <p:cNvPr id="266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67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4368</TotalTime>
  <Words>663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(9 – 15 août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336</cp:revision>
  <cp:lastPrinted>2016-08-16T15:23:53Z</cp:lastPrinted>
  <dcterms:created xsi:type="dcterms:W3CDTF">2015-12-15T11:10:25Z</dcterms:created>
  <dcterms:modified xsi:type="dcterms:W3CDTF">2016-08-16T19:28:35Z</dcterms:modified>
</cp:coreProperties>
</file>