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 snapToGrid="0">
      <p:cViewPr varScale="1">
        <p:scale>
          <a:sx n="53" d="100"/>
          <a:sy n="53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TextBox 52"/>
          <p:cNvSpPr txBox="1"/>
          <p:nvPr/>
        </p:nvSpPr>
        <p:spPr>
          <a:xfrm>
            <a:off x="211852" y="624646"/>
            <a:ext cx="2034964" cy="6484494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BÉNIN</a:t>
            </a: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 nouveau cas suspect de fièvre de Lassa a été signalé le 11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portant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59,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nombre de cas suspects depuis le 21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janvier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Sur ce total, six ont été testés positifs pour la fièvre de Lassa et 20 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décédés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La surveillance épidémiologique, le traitement et la mobilisation communautaire sont en cours pour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contrôler l'épidémie.</a:t>
            </a:r>
          </a:p>
          <a:p>
            <a:endParaRPr lang="en-GB" sz="4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endParaRPr lang="en-US" sz="8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Les </a:t>
            </a:r>
            <a:r>
              <a:rPr lang="fr-FR" sz="800" dirty="0">
                <a:latin typeface="Arial"/>
              </a:rPr>
              <a:t>récentes attaques </a:t>
            </a:r>
            <a:r>
              <a:rPr lang="fr-FR" sz="800" dirty="0" smtClean="0">
                <a:latin typeface="Arial"/>
              </a:rPr>
              <a:t>d’hommes </a:t>
            </a:r>
            <a:r>
              <a:rPr lang="fr-FR" sz="800" dirty="0">
                <a:latin typeface="Arial"/>
              </a:rPr>
              <a:t>armés de la </a:t>
            </a:r>
            <a:r>
              <a:rPr lang="fr-FR" sz="800" dirty="0" err="1" smtClean="0">
                <a:latin typeface="Arial"/>
              </a:rPr>
              <a:t>Lord’s</a:t>
            </a:r>
            <a:r>
              <a:rPr lang="fr-FR" sz="800" dirty="0" smtClean="0">
                <a:latin typeface="Arial"/>
              </a:rPr>
              <a:t> </a:t>
            </a:r>
            <a:r>
              <a:rPr lang="fr-FR" sz="800" dirty="0" err="1" smtClean="0">
                <a:latin typeface="Arial"/>
              </a:rPr>
              <a:t>Resistance</a:t>
            </a:r>
            <a:r>
              <a:rPr lang="fr-FR" sz="800" dirty="0" smtClean="0">
                <a:latin typeface="Arial"/>
              </a:rPr>
              <a:t> </a:t>
            </a:r>
            <a:r>
              <a:rPr lang="fr-FR" sz="800" dirty="0" err="1" smtClean="0">
                <a:latin typeface="Arial"/>
              </a:rPr>
              <a:t>Army</a:t>
            </a:r>
            <a:r>
              <a:rPr lang="fr-FR" sz="800" dirty="0" smtClean="0">
                <a:latin typeface="Arial"/>
              </a:rPr>
              <a:t> (LRA) </a:t>
            </a:r>
            <a:r>
              <a:rPr lang="fr-FR" sz="800" dirty="0">
                <a:latin typeface="Arial"/>
              </a:rPr>
              <a:t>contre des villages dans la province orientale de la Haute-Kotto ont déplacé plus de </a:t>
            </a:r>
            <a:r>
              <a:rPr lang="fr-FR" sz="800" dirty="0" smtClean="0">
                <a:latin typeface="Arial"/>
              </a:rPr>
              <a:t>3 000 </a:t>
            </a:r>
            <a:r>
              <a:rPr lang="fr-FR" sz="800" dirty="0">
                <a:latin typeface="Arial"/>
              </a:rPr>
              <a:t>personnes. La majorité des personnes déplacées </a:t>
            </a:r>
            <a:r>
              <a:rPr lang="fr-FR" sz="800" dirty="0" smtClean="0">
                <a:latin typeface="Arial"/>
              </a:rPr>
              <a:t>a trouvé </a:t>
            </a:r>
            <a:r>
              <a:rPr lang="fr-FR" sz="800" dirty="0">
                <a:latin typeface="Arial"/>
              </a:rPr>
              <a:t>refuge auprès de familles d'accueil</a:t>
            </a:r>
            <a:r>
              <a:rPr lang="fr-FR" sz="800" dirty="0" smtClean="0">
                <a:latin typeface="Arial"/>
              </a:rPr>
              <a:t>. Des personnes ont </a:t>
            </a:r>
            <a:r>
              <a:rPr lang="fr-FR" sz="800" dirty="0">
                <a:latin typeface="Arial"/>
              </a:rPr>
              <a:t>également fui leurs villages autour de la ville de Bangassou, également dans l'est du </a:t>
            </a:r>
            <a:r>
              <a:rPr lang="fr-FR" sz="800" dirty="0" smtClean="0">
                <a:latin typeface="Arial"/>
              </a:rPr>
              <a:t>pays, </a:t>
            </a:r>
            <a:r>
              <a:rPr lang="fr-FR" sz="800" dirty="0">
                <a:latin typeface="Arial"/>
              </a:rPr>
              <a:t>en raison de la crainte d'attaques par des éléments de la LRA. Les organisations humanitaires dans la région fournissent une assistance aux personnes déplacées et ont appelé </a:t>
            </a:r>
            <a:r>
              <a:rPr lang="fr-FR" sz="800" dirty="0" smtClean="0">
                <a:latin typeface="Arial"/>
              </a:rPr>
              <a:t>à un </a:t>
            </a:r>
            <a:r>
              <a:rPr lang="fr-FR" sz="800" dirty="0">
                <a:latin typeface="Arial"/>
              </a:rPr>
              <a:t>renforcement de la </a:t>
            </a:r>
            <a:r>
              <a:rPr lang="fr-FR" sz="800" dirty="0" smtClean="0">
                <a:latin typeface="Arial"/>
              </a:rPr>
              <a:t>sécurité.</a:t>
            </a:r>
            <a:endParaRPr lang="en-GB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en-GB" sz="400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MAURITANIE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Le </a:t>
            </a:r>
            <a:r>
              <a:rPr lang="fr-FR" sz="800" dirty="0">
                <a:latin typeface="Arial"/>
              </a:rPr>
              <a:t>11 </a:t>
            </a:r>
            <a:r>
              <a:rPr lang="fr-FR" sz="800" dirty="0" smtClean="0">
                <a:latin typeface="Arial"/>
              </a:rPr>
              <a:t>février</a:t>
            </a:r>
            <a:r>
              <a:rPr lang="fr-FR" sz="800" dirty="0">
                <a:latin typeface="Arial"/>
              </a:rPr>
              <a:t>, le HCR, le PAM et l'UNICEF ont exhorté les donateurs à fournir un soutien immédiat pour maintenir </a:t>
            </a:r>
            <a:r>
              <a:rPr lang="fr-FR" sz="800" dirty="0" smtClean="0">
                <a:latin typeface="Arial"/>
              </a:rPr>
              <a:t>l’assistance </a:t>
            </a:r>
            <a:r>
              <a:rPr lang="fr-FR" sz="800" dirty="0">
                <a:latin typeface="Arial"/>
              </a:rPr>
              <a:t>vitale à </a:t>
            </a:r>
            <a:r>
              <a:rPr lang="fr-FR" sz="800" dirty="0" smtClean="0">
                <a:latin typeface="Arial"/>
              </a:rPr>
              <a:t>50 000 </a:t>
            </a:r>
            <a:r>
              <a:rPr lang="fr-FR" sz="800" dirty="0">
                <a:latin typeface="Arial"/>
              </a:rPr>
              <a:t>réfugiés maliens dans le camp de </a:t>
            </a:r>
            <a:r>
              <a:rPr lang="fr-FR" sz="800" dirty="0" err="1" smtClean="0">
                <a:latin typeface="Arial"/>
              </a:rPr>
              <a:t>Mbera</a:t>
            </a:r>
            <a:r>
              <a:rPr lang="fr-FR" sz="800" dirty="0" smtClean="0">
                <a:latin typeface="Arial"/>
              </a:rPr>
              <a:t>, dans le sud-est </a:t>
            </a:r>
            <a:r>
              <a:rPr lang="fr-FR" sz="800" dirty="0">
                <a:latin typeface="Arial"/>
              </a:rPr>
              <a:t>de la Mauritanie, avertissant que le financement actuel ne </a:t>
            </a:r>
            <a:r>
              <a:rPr lang="fr-FR" sz="800" dirty="0" smtClean="0">
                <a:latin typeface="Arial"/>
              </a:rPr>
              <a:t>couvrirai </a:t>
            </a:r>
            <a:r>
              <a:rPr lang="fr-FR" sz="800" dirty="0">
                <a:latin typeface="Arial"/>
              </a:rPr>
              <a:t>les besoins </a:t>
            </a:r>
            <a:r>
              <a:rPr lang="fr-FR" sz="800" dirty="0" smtClean="0">
                <a:latin typeface="Arial"/>
              </a:rPr>
              <a:t>que jusqu'en avril</a:t>
            </a:r>
            <a:r>
              <a:rPr lang="fr-FR" sz="800" dirty="0">
                <a:latin typeface="Arial"/>
              </a:rPr>
              <a:t>. Le manque de fonds menace la fourniture de nourriture, l'éducation, la nutrition, la protection et toute autre assistance essentielle aux réfugiés qui ont fui leurs </a:t>
            </a:r>
            <a:r>
              <a:rPr lang="fr-FR" sz="800" dirty="0" smtClean="0">
                <a:latin typeface="Arial"/>
              </a:rPr>
              <a:t>foyers </a:t>
            </a:r>
            <a:r>
              <a:rPr lang="fr-FR" sz="800" dirty="0">
                <a:latin typeface="Arial"/>
              </a:rPr>
              <a:t>en 2012.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2"/>
          <p:cNvSpPr txBox="1"/>
          <p:nvPr/>
        </p:nvSpPr>
        <p:spPr>
          <a:xfrm>
            <a:off x="8525441" y="619396"/>
            <a:ext cx="2039235" cy="6681399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GHANA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350 cas et 60 décès ont été signalés dans l'épidémie de méningite en cours au Ghana. Cinq districts ont dépassé le seuil épidémique de 10 cas pour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100 000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habitants au cours des dernières semaines.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coordination des interventions d'urgence a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réactivée aux niveaux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national, régional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district.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octroyé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fonds et le Service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du Ghana et l'OMS ont procédé à des évaluations et fourni un appui technique dans les districts touchés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>
                <a:latin typeface="Arial"/>
              </a:rPr>
              <a:t>MALADIE À VIRUS </a:t>
            </a:r>
            <a:r>
              <a:rPr lang="en-GB" sz="800" dirty="0" smtClean="0">
                <a:latin typeface="Arial"/>
              </a:rPr>
              <a:t>EBOLA (MVE)</a:t>
            </a:r>
            <a:endParaRPr lang="en-GB" sz="800" dirty="0">
              <a:latin typeface="Arial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semaine qui a pris fin le 14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aucun nouveau cas n'a été enregistré. En Sierra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Léone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les quatre derniers contacts en quarantaine dans le district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Tonkolili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ont été libérés le 11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Si aucun autre cas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n’est détecté,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pays sera à nouveau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déclaré exempt de la transmission du virus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Ebola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Pendant ce temps, 12 des 48 contacts manquants dans Kambia ont été trouvés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examinés.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efforts sont en cours pour identifier les 36 autres contacts manquants.</a:t>
            </a:r>
            <a:endParaRPr lang="en-GB" sz="800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621369" y="5817928"/>
            <a:ext cx="1948288" cy="954107"/>
            <a:chOff x="8666380" y="6441921"/>
            <a:chExt cx="1948288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6380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6380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6380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851651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Catastrophe naturelle 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Autres</a:t>
              </a: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9238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596250" y="3442734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600519" y="837168"/>
            <a:ext cx="1944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583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humanitaire hebdomadaire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 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1629" y="6874646"/>
            <a:ext cx="6283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GB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        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        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 lvl="0">
              <a:spcAft>
                <a:spcPts val="600"/>
              </a:spcAft>
            </a:pP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305818" y="2790026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35860" y="836105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7" name="Groupe 2236"/>
          <p:cNvGrpSpPr/>
          <p:nvPr/>
        </p:nvGrpSpPr>
        <p:grpSpPr>
          <a:xfrm>
            <a:off x="8620412" y="3471569"/>
            <a:ext cx="1944264" cy="461665"/>
            <a:chOff x="413519" y="2888095"/>
            <a:chExt cx="1944264" cy="461665"/>
          </a:xfrm>
        </p:grpSpPr>
        <p:sp>
          <p:nvSpPr>
            <p:cNvPr id="2238" name="ZoneTexte 2237"/>
            <p:cNvSpPr txBox="1"/>
            <p:nvPr/>
          </p:nvSpPr>
          <p:spPr>
            <a:xfrm>
              <a:off x="633423" y="2888095"/>
              <a:ext cx="1724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DERNIERS CONTACTS </a:t>
              </a:r>
              <a:r>
                <a:rPr lang="fr-FR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SORTIS DE QUARANTAINE EN SIERRA </a:t>
              </a: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LEONE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39" name="Image 22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519" y="2939598"/>
              <a:ext cx="225000" cy="326250"/>
            </a:xfrm>
            <a:prstGeom prst="rect">
              <a:avLst/>
            </a:prstGeom>
          </p:spPr>
        </p:pic>
        <p:pic>
          <p:nvPicPr>
            <p:cNvPr id="2240" name="Image 22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97" y="2963521"/>
              <a:ext cx="191250" cy="191250"/>
            </a:xfrm>
            <a:prstGeom prst="rect">
              <a:avLst/>
            </a:prstGeom>
          </p:spPr>
        </p:pic>
      </p:grpSp>
      <p:cxnSp>
        <p:nvCxnSpPr>
          <p:cNvPr id="2212" name="Connecteur droit 2211"/>
          <p:cNvCxnSpPr/>
          <p:nvPr/>
        </p:nvCxnSpPr>
        <p:spPr>
          <a:xfrm flipV="1">
            <a:off x="305818" y="5359108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43910" y="852107"/>
            <a:ext cx="1948943" cy="378914"/>
            <a:chOff x="374824" y="909224"/>
            <a:chExt cx="1948943" cy="378914"/>
          </a:xfrm>
        </p:grpSpPr>
        <p:sp>
          <p:nvSpPr>
            <p:cNvPr id="85" name="ZoneTexte 84"/>
            <p:cNvSpPr txBox="1"/>
            <p:nvPr/>
          </p:nvSpPr>
          <p:spPr>
            <a:xfrm>
              <a:off x="563852" y="909224"/>
              <a:ext cx="17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 NOMBRE DE CAS DE </a:t>
              </a:r>
              <a:r>
                <a:rPr lang="en-GB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FIÈVRE DE </a:t>
              </a:r>
              <a:r>
                <a:rPr lang="en-GB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LASSA ATTEINT 59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13" name="Image 22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824" y="961888"/>
              <a:ext cx="225000" cy="326250"/>
            </a:xfrm>
            <a:prstGeom prst="rect">
              <a:avLst/>
            </a:prstGeom>
          </p:spPr>
        </p:pic>
        <p:pic>
          <p:nvPicPr>
            <p:cNvPr id="2214" name="Image 22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699" y="971936"/>
              <a:ext cx="191250" cy="191250"/>
            </a:xfrm>
            <a:prstGeom prst="rect">
              <a:avLst/>
            </a:prstGeom>
          </p:spPr>
        </p:pic>
      </p:grpSp>
      <p:sp>
        <p:nvSpPr>
          <p:cNvPr id="81" name="ZoneTexte 80"/>
          <p:cNvSpPr txBox="1"/>
          <p:nvPr/>
        </p:nvSpPr>
        <p:spPr>
          <a:xfrm>
            <a:off x="513758" y="5391964"/>
            <a:ext cx="184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AGENCES D’AIDE LANCENT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APPEL D'URGENCE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VENIR EN AIDE AUX RÉFUGIÉS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802583" y="836105"/>
            <a:ext cx="164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85 DÉCÈS SUITE À UNE ÉPIDÉMIE DE MÉNINGITE</a:t>
            </a:r>
          </a:p>
        </p:txBody>
      </p:sp>
      <p:pic>
        <p:nvPicPr>
          <p:cNvPr id="2217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2534864" y="836105"/>
            <a:ext cx="5751297" cy="5891268"/>
            <a:chOff x="2534864" y="836105"/>
            <a:chExt cx="5751297" cy="5891268"/>
          </a:xfrm>
        </p:grpSpPr>
        <p:sp>
          <p:nvSpPr>
            <p:cNvPr id="112" name="Rectangle 111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8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ZoneTexte 2426"/>
              <p:cNvSpPr txBox="1"/>
              <p:nvPr/>
            </p:nvSpPr>
            <p:spPr>
              <a:xfrm>
                <a:off x="6618327" y="4135235"/>
                <a:ext cx="9996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</a:p>
            </p:txBody>
          </p:sp>
          <p:sp>
            <p:nvSpPr>
              <p:cNvPr id="2428" name="ZoneTexte 2427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29" name="ZoneTexte 2428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 smtClean="0"/>
                  <a:t>CAMEROUN</a:t>
                </a:r>
                <a:endParaRPr lang="en-US" dirty="0"/>
              </a:p>
            </p:txBody>
          </p:sp>
          <p:sp>
            <p:nvSpPr>
              <p:cNvPr id="2430" name="ZoneTexte 2429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1" name="ZoneTexte 2430"/>
              <p:cNvSpPr txBox="1"/>
              <p:nvPr/>
            </p:nvSpPr>
            <p:spPr>
              <a:xfrm>
                <a:off x="6032430" y="410547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2" name="ZoneTexte 2431"/>
              <p:cNvSpPr txBox="1"/>
              <p:nvPr/>
            </p:nvSpPr>
            <p:spPr>
              <a:xfrm>
                <a:off x="5573404" y="235306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3" name="ZoneTexte 2432"/>
              <p:cNvSpPr txBox="1"/>
              <p:nvPr/>
            </p:nvSpPr>
            <p:spPr>
              <a:xfrm>
                <a:off x="4275508" y="227842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4" name="ZoneTexte 2433"/>
              <p:cNvSpPr txBox="1"/>
              <p:nvPr/>
            </p:nvSpPr>
            <p:spPr>
              <a:xfrm>
                <a:off x="3261901" y="2147932"/>
                <a:ext cx="8773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MAURITANIE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5" name="ZoneTexte 2434"/>
              <p:cNvSpPr txBox="1"/>
              <p:nvPr/>
            </p:nvSpPr>
            <p:spPr>
              <a:xfrm>
                <a:off x="5174481" y="3137556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NIGÉRIA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6" name="ZoneTexte 2435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7" name="ZoneTexte 2436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8" name="ZoneTexte 2437"/>
              <p:cNvSpPr txBox="1"/>
              <p:nvPr/>
            </p:nvSpPr>
            <p:spPr>
              <a:xfrm>
                <a:off x="6395646" y="2391695"/>
                <a:ext cx="5545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39" name="ZoneTexte 2438"/>
              <p:cNvSpPr txBox="1"/>
              <p:nvPr/>
            </p:nvSpPr>
            <p:spPr>
              <a:xfrm>
                <a:off x="4252772" y="2844531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0" name="ZoneTexte 2439"/>
              <p:cNvSpPr txBox="1"/>
              <p:nvPr/>
            </p:nvSpPr>
            <p:spPr>
              <a:xfrm>
                <a:off x="3835629" y="3279228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COTE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41" name="ZoneTexte 2440"/>
              <p:cNvSpPr txBox="1"/>
              <p:nvPr/>
            </p:nvSpPr>
            <p:spPr>
              <a:xfrm>
                <a:off x="4307344" y="3487613"/>
                <a:ext cx="5831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GHANA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2" name="ZoneTexte 2441"/>
              <p:cNvSpPr txBox="1"/>
              <p:nvPr/>
            </p:nvSpPr>
            <p:spPr>
              <a:xfrm>
                <a:off x="4675971" y="3041245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BÉNIN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3" name="ZoneTexte 2442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4" name="ZoneTexte 2443"/>
              <p:cNvSpPr txBox="1"/>
              <p:nvPr/>
            </p:nvSpPr>
            <p:spPr>
              <a:xfrm>
                <a:off x="3422700" y="3501673"/>
                <a:ext cx="5822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5" name="ZoneTexte 2444"/>
              <p:cNvSpPr txBox="1"/>
              <p:nvPr/>
            </p:nvSpPr>
            <p:spPr>
              <a:xfrm>
                <a:off x="3307530" y="3019397"/>
                <a:ext cx="5756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446" name="ZoneTexte 2445"/>
              <p:cNvSpPr txBox="1"/>
              <p:nvPr/>
            </p:nvSpPr>
            <p:spPr>
              <a:xfrm>
                <a:off x="2905549" y="3323909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449" name="Connecteur en angle 2448"/>
              <p:cNvCxnSpPr>
                <a:endCxn id="40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0" name="Connecteur en angle 2449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1" name="Connecteur en angle 2450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2" name="Connecteur droit 2451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3" name="Connecteur en angle 2452"/>
              <p:cNvCxnSpPr>
                <a:stCxn id="2428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5" name="Image 245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5719" y="3294420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456" name="Image 245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4263" y="3304916"/>
                <a:ext cx="192926" cy="184157"/>
              </a:xfrm>
              <a:prstGeom prst="rect">
                <a:avLst/>
              </a:prstGeom>
            </p:spPr>
          </p:pic>
          <p:sp>
            <p:nvSpPr>
              <p:cNvPr id="2460" name="Rectangle 2459"/>
              <p:cNvSpPr/>
              <p:nvPr/>
            </p:nvSpPr>
            <p:spPr>
              <a:xfrm>
                <a:off x="2961482" y="2654851"/>
                <a:ext cx="625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pic>
            <p:nvPicPr>
              <p:cNvPr id="2462" name="Image 246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0457" y="3218608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463" name="Image 246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3606" y="3239159"/>
                <a:ext cx="191250" cy="191250"/>
              </a:xfrm>
              <a:prstGeom prst="rect">
                <a:avLst/>
              </a:prstGeom>
            </p:spPr>
          </p:pic>
          <p:cxnSp>
            <p:nvCxnSpPr>
              <p:cNvPr id="2464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5" name="Image 246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4473" y="3135309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466" name="Image 246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4205" y="314676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41" name="Groupe 240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42" name="ZoneTexte 241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CAP</a:t>
                  </a:r>
                  <a:r>
                    <a:rPr lang="fr-FR" sz="700" dirty="0">
                      <a:solidFill>
                        <a:schemeClr val="bg1">
                          <a:lumMod val="65000"/>
                        </a:schemeClr>
                      </a:solidFill>
                      <a:latin typeface="Bookman Old Style" panose="02050604050505020204" pitchFamily="18" charset="0"/>
                    </a:rPr>
                    <a:t>-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VERT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43" name="ZoneTexte 242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44" name="Groupe 243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45" name="Groupe 244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49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6" name="Groupe 245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47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5" name="Groupe 114"/>
          <p:cNvGrpSpPr/>
          <p:nvPr/>
        </p:nvGrpSpPr>
        <p:grpSpPr>
          <a:xfrm>
            <a:off x="7618840" y="835363"/>
            <a:ext cx="655637" cy="652463"/>
            <a:chOff x="12582117" y="727824"/>
            <a:chExt cx="655637" cy="652463"/>
          </a:xfrm>
        </p:grpSpPr>
        <p:sp>
          <p:nvSpPr>
            <p:cNvPr id="116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9" name="Image 24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448" y="3217303"/>
            <a:ext cx="225000" cy="326250"/>
          </a:xfrm>
          <a:prstGeom prst="rect">
            <a:avLst/>
          </a:prstGeom>
        </p:spPr>
      </p:pic>
      <p:pic>
        <p:nvPicPr>
          <p:cNvPr id="180" name="Image 24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597" y="3237854"/>
            <a:ext cx="191250" cy="191250"/>
          </a:xfrm>
          <a:prstGeom prst="rect">
            <a:avLst/>
          </a:prstGeom>
        </p:spPr>
      </p:pic>
      <p:grpSp>
        <p:nvGrpSpPr>
          <p:cNvPr id="337" name="Group 17"/>
          <p:cNvGrpSpPr/>
          <p:nvPr/>
        </p:nvGrpSpPr>
        <p:grpSpPr>
          <a:xfrm>
            <a:off x="3527464" y="1803588"/>
            <a:ext cx="276038" cy="381283"/>
            <a:chOff x="6353340" y="2705013"/>
            <a:chExt cx="276038" cy="381283"/>
          </a:xfrm>
        </p:grpSpPr>
        <p:pic>
          <p:nvPicPr>
            <p:cNvPr id="338" name="Image 2226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8907" y="2760046"/>
              <a:ext cx="225000" cy="326250"/>
            </a:xfrm>
            <a:prstGeom prst="rect">
              <a:avLst/>
            </a:prstGeom>
          </p:spPr>
        </p:pic>
        <p:sp>
          <p:nvSpPr>
            <p:cNvPr id="339" name="TextBox 2218"/>
            <p:cNvSpPr txBox="1"/>
            <p:nvPr/>
          </p:nvSpPr>
          <p:spPr>
            <a:xfrm>
              <a:off x="6353340" y="27050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075" y="2810412"/>
            <a:ext cx="2188269" cy="446277"/>
            <a:chOff x="327778" y="2953983"/>
            <a:chExt cx="2188269" cy="461665"/>
          </a:xfrm>
        </p:grpSpPr>
        <p:sp>
          <p:nvSpPr>
            <p:cNvPr id="2176" name="ZoneTexte 2175"/>
            <p:cNvSpPr txBox="1"/>
            <p:nvPr/>
          </p:nvSpPr>
          <p:spPr>
            <a:xfrm>
              <a:off x="534378" y="2953983"/>
              <a:ext cx="1981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PLUS DE 3 000 PERSONNES DÉPLACÉES PAR DES ATTAQUES DE LA LRA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0" name="Image 37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7778" y="2991256"/>
              <a:ext cx="225000" cy="326250"/>
            </a:xfrm>
            <a:prstGeom prst="rect">
              <a:avLst/>
            </a:prstGeom>
          </p:spPr>
        </p:pic>
        <p:pic>
          <p:nvPicPr>
            <p:cNvPr id="341" name="Image 37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0535" y="3001749"/>
              <a:ext cx="192926" cy="184157"/>
            </a:xfrm>
            <a:prstGeom prst="rect">
              <a:avLst/>
            </a:prstGeom>
          </p:spPr>
        </p:pic>
      </p:grpSp>
      <p:grpSp>
        <p:nvGrpSpPr>
          <p:cNvPr id="343" name="Group 17"/>
          <p:cNvGrpSpPr/>
          <p:nvPr/>
        </p:nvGrpSpPr>
        <p:grpSpPr>
          <a:xfrm>
            <a:off x="275997" y="5383616"/>
            <a:ext cx="276038" cy="383314"/>
            <a:chOff x="6361070" y="2650223"/>
            <a:chExt cx="276038" cy="383314"/>
          </a:xfrm>
        </p:grpSpPr>
        <p:pic>
          <p:nvPicPr>
            <p:cNvPr id="344" name="Image 2226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9069" y="2707287"/>
              <a:ext cx="225000" cy="326250"/>
            </a:xfrm>
            <a:prstGeom prst="rect">
              <a:avLst/>
            </a:prstGeom>
          </p:spPr>
        </p:pic>
        <p:sp>
          <p:nvSpPr>
            <p:cNvPr id="345" name="TextBox 2218"/>
            <p:cNvSpPr txBox="1"/>
            <p:nvPr/>
          </p:nvSpPr>
          <p:spPr>
            <a:xfrm>
              <a:off x="6361070" y="265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6" name="Image 3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591" y="914819"/>
            <a:ext cx="225000" cy="326250"/>
          </a:xfrm>
          <a:prstGeom prst="rect">
            <a:avLst/>
          </a:prstGeom>
        </p:spPr>
      </p:pic>
      <p:pic>
        <p:nvPicPr>
          <p:cNvPr id="347" name="Image 3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8466" y="925101"/>
            <a:ext cx="191250" cy="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604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(9 – 15 février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Seynabou Niang Bah</dc:creator>
  <cp:lastModifiedBy>Seynabou Niang Bah</cp:lastModifiedBy>
  <cp:revision>85</cp:revision>
  <cp:lastPrinted>2015-12-15T15:42:39Z</cp:lastPrinted>
  <dcterms:created xsi:type="dcterms:W3CDTF">2015-12-15T11:10:25Z</dcterms:created>
  <dcterms:modified xsi:type="dcterms:W3CDTF">2016-02-17T22:21:42Z</dcterms:modified>
</cp:coreProperties>
</file>