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00" d="100"/>
          <a:sy n="100" d="100"/>
        </p:scale>
        <p:origin x="216" y="-216"/>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9"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03-Jan-17</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1" y="4473894"/>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8829969"/>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9" y="8829969"/>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03-Jan-17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03-Jan-17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03-Jan-17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03-Jan-17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03-Jan-17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03-Jan-17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03-Jan-17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03-Jan-17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03-Jan-17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03-Jan-17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03-Jan-17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03-Jan-17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(27 December 2016 - 2 January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3 </a:t>
            </a:r>
            <a:r>
              <a:rPr lang="en-GB" sz="800" dirty="0" smtClean="0">
                <a:solidFill>
                  <a:schemeClr val="bg1">
                    <a:lumMod val="50000"/>
                  </a:schemeClr>
                </a:solidFill>
                <a:latin typeface="Arial" panose="020B0604020202020204" pitchFamily="34" charset="0"/>
                <a:cs typeface="Arial" panose="020B0604020202020204" pitchFamily="34" charset="0"/>
              </a:rPr>
              <a:t>Jan </a:t>
            </a:r>
            <a:r>
              <a:rPr lang="en-GB" sz="800" dirty="0" smtClean="0">
                <a:solidFill>
                  <a:schemeClr val="bg1">
                    <a:lumMod val="50000"/>
                  </a:schemeClr>
                </a:solidFill>
                <a:latin typeface="Arial" panose="020B0604020202020204" pitchFamily="34" charset="0"/>
                <a:cs typeface="Arial" panose="020B0604020202020204" pitchFamily="34" charset="0"/>
              </a:rPr>
              <a:t>2017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smtClean="0">
              <a:solidFill>
                <a:prstClr val="white">
                  <a:lumMod val="50000"/>
                </a:prstClr>
              </a:solidFill>
              <a:latin typeface="Arial" panose="020B0604020202020204" pitchFamily="34" charset="0"/>
              <a:cs typeface="Arial" panose="020B0604020202020204" pitchFamily="34" charset="0"/>
            </a:endParaRPr>
          </a:p>
          <a:p>
            <a:pPr lvl="0"/>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58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endParaRPr lang="en-GB" sz="800" dirty="0" smtClean="0">
              <a:latin typeface="Arial"/>
            </a:endParaRPr>
          </a:p>
          <a:p>
            <a:endParaRPr lang="en-GB" sz="800" dirty="0" smtClean="0">
              <a:latin typeface="Arial"/>
            </a:endParaRPr>
          </a:p>
          <a:p>
            <a:endParaRPr lang="en-GB" sz="800" dirty="0" smtClean="0">
              <a:latin typeface="Arial" panose="020B0604020202020204" pitchFamily="34" charset="0"/>
              <a:cs typeface="Arial" panose="020B0604020202020204" pitchFamily="34" charset="0"/>
            </a:endParaRPr>
          </a:p>
          <a:p>
            <a:pPr lvl="0"/>
            <a:r>
              <a:rPr lang="en-US" sz="800" dirty="0">
                <a:latin typeface="Arial"/>
              </a:rPr>
              <a:t>Since 22 December, 2,721 displaced people from around 20 villages have fled to </a:t>
            </a:r>
            <a:r>
              <a:rPr lang="en-US" sz="800" dirty="0" err="1">
                <a:latin typeface="Arial"/>
              </a:rPr>
              <a:t>Poudjo</a:t>
            </a:r>
            <a:r>
              <a:rPr lang="en-US" sz="800" dirty="0">
                <a:latin typeface="Arial"/>
              </a:rPr>
              <a:t> town in the country’s central region </a:t>
            </a:r>
            <a:r>
              <a:rPr lang="en-US" sz="800" dirty="0" smtClean="0">
                <a:latin typeface="Arial"/>
              </a:rPr>
              <a:t>following recent armed </a:t>
            </a:r>
            <a:r>
              <a:rPr lang="en-US" sz="800" dirty="0">
                <a:latin typeface="Arial"/>
              </a:rPr>
              <a:t>clashes. According to the displaced and the local </a:t>
            </a:r>
            <a:r>
              <a:rPr lang="en-US" sz="800" dirty="0" smtClean="0">
                <a:latin typeface="Arial"/>
              </a:rPr>
              <a:t>authorities, </a:t>
            </a:r>
            <a:r>
              <a:rPr lang="en-US" sz="800" dirty="0">
                <a:latin typeface="Arial"/>
              </a:rPr>
              <a:t>many people are still hiding in the bush. Humanitarian response is being organized and a site to host the </a:t>
            </a:r>
            <a:r>
              <a:rPr lang="en-US" sz="800" dirty="0" smtClean="0">
                <a:latin typeface="Arial"/>
              </a:rPr>
              <a:t>displaced is being planned. In the meantime the </a:t>
            </a:r>
            <a:r>
              <a:rPr lang="en-US" sz="800" dirty="0">
                <a:latin typeface="Arial"/>
              </a:rPr>
              <a:t>authorities are encouraging </a:t>
            </a:r>
            <a:r>
              <a:rPr lang="en-US" sz="800" dirty="0" smtClean="0">
                <a:latin typeface="Arial"/>
              </a:rPr>
              <a:t>the displaced  </a:t>
            </a:r>
            <a:r>
              <a:rPr lang="en-US" sz="800" dirty="0">
                <a:latin typeface="Arial"/>
              </a:rPr>
              <a:t>to remain </a:t>
            </a:r>
            <a:r>
              <a:rPr lang="en-US" sz="800" dirty="0" smtClean="0">
                <a:latin typeface="Arial"/>
              </a:rPr>
              <a:t>with the </a:t>
            </a:r>
            <a:r>
              <a:rPr lang="en-US" sz="800" dirty="0">
                <a:latin typeface="Arial"/>
              </a:rPr>
              <a:t>host </a:t>
            </a:r>
            <a:r>
              <a:rPr lang="en-US" sz="800" dirty="0" smtClean="0">
                <a:latin typeface="Arial"/>
              </a:rPr>
              <a:t>families.</a:t>
            </a:r>
          </a:p>
          <a:p>
            <a:pPr lvl="0"/>
            <a:endParaRPr lang="en-US" sz="800" dirty="0" smtClean="0">
              <a:latin typeface="Arial"/>
            </a:endParaRPr>
          </a:p>
          <a:p>
            <a:endParaRPr lang="en-US" sz="800" dirty="0" smtClean="0">
              <a:latin typeface="Arial"/>
            </a:endParaRPr>
          </a:p>
          <a:p>
            <a:endParaRPr lang="en-US" sz="800" dirty="0" smtClean="0">
              <a:latin typeface="Arial"/>
            </a:endParaRPr>
          </a:p>
          <a:p>
            <a:endParaRPr lang="en-US" sz="800" dirty="0">
              <a:latin typeface="Arial"/>
            </a:endParaRPr>
          </a:p>
          <a:p>
            <a:r>
              <a:rPr lang="en-US" sz="800" dirty="0">
                <a:latin typeface="Arial"/>
              </a:rPr>
              <a:t>Armed assailants raided the base of an international NGO on New Year’s Day in the eastern Haut-</a:t>
            </a:r>
            <a:r>
              <a:rPr lang="en-US" sz="800" dirty="0" err="1">
                <a:latin typeface="Arial"/>
              </a:rPr>
              <a:t>Mbomou</a:t>
            </a:r>
            <a:r>
              <a:rPr lang="en-US" sz="800" dirty="0">
                <a:latin typeface="Arial"/>
              </a:rPr>
              <a:t> prefecture and stole money and other equipment. No one was injured in the incident, the latest in a string of attacks against humanitarian organizations in the country</a:t>
            </a:r>
            <a:r>
              <a:rPr lang="en-US" sz="800" dirty="0" smtClean="0">
                <a:latin typeface="Arial"/>
              </a:rPr>
              <a:t>.</a:t>
            </a:r>
          </a:p>
          <a:p>
            <a:endParaRPr lang="en-GB" sz="800" dirty="0">
              <a:latin typeface="Arial"/>
            </a:endParaRPr>
          </a:p>
          <a:p>
            <a:r>
              <a:rPr lang="en-US" sz="1000" dirty="0" smtClean="0">
                <a:latin typeface="Arial"/>
              </a:rPr>
              <a:t>DR CONGO</a:t>
            </a:r>
            <a:endParaRPr lang="en-US" sz="1000" dirty="0">
              <a:latin typeface="Arial"/>
            </a:endParaRPr>
          </a:p>
          <a:p>
            <a:endParaRPr lang="en-GB" sz="800" dirty="0" smtClean="0">
              <a:latin typeface="Arial"/>
            </a:endParaRPr>
          </a:p>
          <a:p>
            <a:endParaRPr lang="en-US" sz="800" dirty="0">
              <a:latin typeface="Arial"/>
            </a:endParaRPr>
          </a:p>
          <a:p>
            <a:endParaRPr lang="en-US" sz="800" dirty="0" smtClean="0">
              <a:latin typeface="Arial"/>
            </a:endParaRPr>
          </a:p>
          <a:p>
            <a:endParaRPr lang="en-US" sz="800" dirty="0" smtClean="0">
              <a:latin typeface="Arial"/>
            </a:endParaRPr>
          </a:p>
          <a:p>
            <a:r>
              <a:rPr lang="en-GB" sz="800" dirty="0" smtClean="0">
                <a:latin typeface="Arial"/>
              </a:rPr>
              <a:t>Heavy flooding sparked by torrential rains and surging river waters on 26 - 27 December killed at least 50 people and left thousands more homeless in the country’s south-western region. The heavy rains caused the </a:t>
            </a:r>
            <a:r>
              <a:rPr lang="en-GB" sz="800" dirty="0" err="1" smtClean="0">
                <a:latin typeface="Arial"/>
              </a:rPr>
              <a:t>Kalamu</a:t>
            </a:r>
            <a:r>
              <a:rPr lang="en-GB" sz="800" dirty="0" smtClean="0">
                <a:latin typeface="Arial"/>
              </a:rPr>
              <a:t> river, which flows through the city of </a:t>
            </a:r>
            <a:r>
              <a:rPr lang="en-GB" sz="800" dirty="0" err="1" smtClean="0">
                <a:latin typeface="Arial"/>
              </a:rPr>
              <a:t>Boma</a:t>
            </a:r>
            <a:r>
              <a:rPr lang="en-GB" sz="800" dirty="0" smtClean="0">
                <a:latin typeface="Arial"/>
              </a:rPr>
              <a:t> into the River Congo, to overflow for two hours before the waters receded. The waters left parts of the city covered in up to a metre of mud. The search for victims that may have </a:t>
            </a:r>
            <a:r>
              <a:rPr lang="en-GB" sz="800" dirty="0">
                <a:latin typeface="Arial"/>
              </a:rPr>
              <a:t>been </a:t>
            </a:r>
            <a:r>
              <a:rPr lang="en-GB" sz="800" dirty="0" smtClean="0">
                <a:latin typeface="Arial"/>
              </a:rPr>
              <a:t>buried continues.</a:t>
            </a:r>
          </a:p>
          <a:p>
            <a:endParaRPr lang="en-US" sz="800" dirty="0">
              <a:latin typeface="Arial"/>
            </a:endParaRPr>
          </a:p>
        </p:txBody>
      </p:sp>
      <p:cxnSp>
        <p:nvCxnSpPr>
          <p:cNvPr id="76" name="Connecteur droit 75"/>
          <p:cNvCxnSpPr/>
          <p:nvPr/>
        </p:nvCxnSpPr>
        <p:spPr>
          <a:xfrm flipV="1">
            <a:off x="238134" y="865409"/>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70949" y="871896"/>
            <a:ext cx="1791771"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OVER 2,000 DISPLACED BY FRESH UNREST</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385512" y="236590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MALI</a:t>
              </a:r>
              <a:endParaRPr lang="en-US" sz="800" dirty="0">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en-GB" sz="1000" dirty="0" smtClean="0">
                <a:latin typeface="Arial"/>
              </a:rPr>
              <a:t>MALI</a:t>
            </a:r>
          </a:p>
          <a:p>
            <a:endParaRPr lang="en-GB" sz="8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dirty="0" smtClean="0">
              <a:solidFill>
                <a:schemeClr val="bg1">
                  <a:lumMod val="50000"/>
                </a:schemeClr>
              </a:solidFill>
              <a:latin typeface="Arial" panose="020B0604020202020204" pitchFamily="34" charset="0"/>
              <a:cs typeface="Arial" panose="020B0604020202020204" pitchFamily="34" charset="0"/>
            </a:endParaRPr>
          </a:p>
          <a:p>
            <a:r>
              <a:rPr lang="en-US" sz="800" dirty="0">
                <a:latin typeface="Arial"/>
              </a:rPr>
              <a:t>An aid worker was kidnapped on 24 December in the northern Gao town by unknown assailants. There was no immediate claim of responsibility. Insecurity and attacks have persisted in Mali’s restive northern region, complicating aid </a:t>
            </a:r>
            <a:r>
              <a:rPr lang="en-US" sz="800" dirty="0" smtClean="0">
                <a:latin typeface="Arial"/>
              </a:rPr>
              <a:t>operations and  </a:t>
            </a:r>
            <a:r>
              <a:rPr lang="en-US" sz="800" dirty="0">
                <a:latin typeface="Arial"/>
              </a:rPr>
              <a:t>restricting the movement of civilians and daily livelihood </a:t>
            </a:r>
            <a:r>
              <a:rPr lang="en-US" sz="800" dirty="0" smtClean="0">
                <a:latin typeface="Arial"/>
              </a:rPr>
              <a:t>activities.</a:t>
            </a:r>
          </a:p>
          <a:p>
            <a:endParaRPr lang="en-US" sz="800" dirty="0">
              <a:latin typeface="Arial"/>
            </a:endParaRPr>
          </a:p>
          <a:p>
            <a:r>
              <a:rPr lang="en-US" sz="1000" dirty="0">
                <a:latin typeface="Arial"/>
              </a:rPr>
              <a:t>NIGERIA</a:t>
            </a:r>
          </a:p>
          <a:p>
            <a:endParaRPr lang="en-US" sz="800" dirty="0">
              <a:latin typeface="Arial"/>
            </a:endParaRPr>
          </a:p>
          <a:p>
            <a:endParaRPr lang="en-US" sz="800" dirty="0" smtClean="0">
              <a:latin typeface="Arial"/>
            </a:endParaRPr>
          </a:p>
          <a:p>
            <a:endParaRPr lang="en-US" sz="800" dirty="0">
              <a:latin typeface="Arial"/>
            </a:endParaRPr>
          </a:p>
          <a:p>
            <a:r>
              <a:rPr lang="en-GB" sz="800" dirty="0" smtClean="0">
                <a:latin typeface="Arial"/>
              </a:rPr>
              <a:t>A suicide bomber attacked a cattle market on 26 December in the north-eastern </a:t>
            </a:r>
            <a:r>
              <a:rPr lang="en-GB" sz="800" dirty="0" err="1" smtClean="0">
                <a:latin typeface="Arial"/>
              </a:rPr>
              <a:t>Borno</a:t>
            </a:r>
            <a:r>
              <a:rPr lang="en-GB" sz="800" dirty="0" smtClean="0">
                <a:latin typeface="Arial"/>
              </a:rPr>
              <a:t> state. Police said the female bomber, who struck the </a:t>
            </a:r>
            <a:r>
              <a:rPr lang="en-GB" sz="800" dirty="0" err="1" smtClean="0">
                <a:latin typeface="Arial"/>
              </a:rPr>
              <a:t>Kasuwan</a:t>
            </a:r>
            <a:r>
              <a:rPr lang="en-GB" sz="800" dirty="0" smtClean="0">
                <a:latin typeface="Arial"/>
              </a:rPr>
              <a:t> </a:t>
            </a:r>
            <a:r>
              <a:rPr lang="en-GB" sz="800" dirty="0" err="1" smtClean="0">
                <a:latin typeface="Arial"/>
              </a:rPr>
              <a:t>Shanu</a:t>
            </a:r>
            <a:r>
              <a:rPr lang="en-GB" sz="800" dirty="0" smtClean="0">
                <a:latin typeface="Arial"/>
              </a:rPr>
              <a:t> market in </a:t>
            </a:r>
            <a:r>
              <a:rPr lang="en-GB" sz="800" dirty="0" err="1" smtClean="0">
                <a:latin typeface="Arial"/>
              </a:rPr>
              <a:t>Kasuwa</a:t>
            </a:r>
            <a:r>
              <a:rPr lang="en-GB" sz="800" dirty="0" smtClean="0">
                <a:latin typeface="Arial"/>
              </a:rPr>
              <a:t> locality, was the only person killed in the blast. A second would-be bomber was lynched by a mob, according to the police. The attack came two days after President Muhammadu </a:t>
            </a:r>
            <a:r>
              <a:rPr lang="en-GB" sz="800" dirty="0" err="1" smtClean="0">
                <a:latin typeface="Arial"/>
              </a:rPr>
              <a:t>Buhari</a:t>
            </a:r>
            <a:r>
              <a:rPr lang="en-GB" sz="800" dirty="0" smtClean="0">
                <a:latin typeface="Arial"/>
              </a:rPr>
              <a:t> said that the army had captured Boko Haram’s last enclave in </a:t>
            </a:r>
            <a:r>
              <a:rPr lang="en-GB" sz="800" dirty="0" err="1" smtClean="0">
                <a:latin typeface="Arial"/>
              </a:rPr>
              <a:t>Borno’s</a:t>
            </a:r>
            <a:r>
              <a:rPr lang="en-GB" sz="800" dirty="0" smtClean="0">
                <a:latin typeface="Arial"/>
              </a:rPr>
              <a:t> Sambisa forest. However, suspected members of the group have continued to stage suicide bombings in north-eastern Nigeria and in neighbouring Niger and Cameroon.</a:t>
            </a:r>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8495102" y="5748104"/>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87555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750855" y="898884"/>
            <a:ext cx="1737542"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AID WORKER KIDNAPPED IN GAO</a:t>
            </a:r>
            <a:endParaRPr lang="en-US" sz="800" i="1" dirty="0">
              <a:solidFill>
                <a:srgbClr val="026CB6"/>
              </a:solidFill>
              <a:latin typeface="Arial" panose="020B0604020202020204" pitchFamily="34" charset="0"/>
              <a:cs typeface="Arial" panose="020B0604020202020204" pitchFamily="34" charset="0"/>
            </a:endParaRPr>
          </a:p>
        </p:txBody>
      </p:sp>
      <p:sp>
        <p:nvSpPr>
          <p:cNvPr id="271" name="ZoneTexte 2237"/>
          <p:cNvSpPr txBox="1"/>
          <p:nvPr/>
        </p:nvSpPr>
        <p:spPr>
          <a:xfrm>
            <a:off x="8744197" y="2536248"/>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SUICIDE BLAST HITS CATTLE MARKET</a:t>
            </a:r>
            <a:endParaRPr lang="en-US" sz="800" i="1" dirty="0">
              <a:solidFill>
                <a:srgbClr val="026CB6"/>
              </a:solidFill>
              <a:latin typeface="Arial" panose="020B0604020202020204" pitchFamily="34" charset="0"/>
              <a:cs typeface="Arial" panose="020B0604020202020204" pitchFamily="34" charset="0"/>
            </a:endParaRPr>
          </a:p>
        </p:txBody>
      </p:sp>
      <p:sp>
        <p:nvSpPr>
          <p:cNvPr id="221" name="ZoneTexte 2175"/>
          <p:cNvSpPr txBox="1"/>
          <p:nvPr/>
        </p:nvSpPr>
        <p:spPr>
          <a:xfrm>
            <a:off x="559172" y="2646378"/>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ATTACKERS </a:t>
            </a:r>
            <a:r>
              <a:rPr lang="en-US" sz="800" i="1" dirty="0" smtClean="0">
                <a:solidFill>
                  <a:srgbClr val="026CB6"/>
                </a:solidFill>
                <a:latin typeface="Arial" panose="020B0604020202020204" pitchFamily="34" charset="0"/>
                <a:cs typeface="Arial" panose="020B0604020202020204" pitchFamily="34" charset="0"/>
              </a:rPr>
              <a:t>RAID </a:t>
            </a:r>
            <a:r>
              <a:rPr lang="en-US" sz="800" i="1" dirty="0" smtClean="0">
                <a:solidFill>
                  <a:srgbClr val="026CB6"/>
                </a:solidFill>
                <a:latin typeface="Arial" panose="020B0604020202020204" pitchFamily="34" charset="0"/>
                <a:cs typeface="Arial" panose="020B0604020202020204" pitchFamily="34" charset="0"/>
              </a:rPr>
              <a:t>AID </a:t>
            </a:r>
            <a:r>
              <a:rPr lang="en-US" sz="800" i="1" dirty="0" smtClean="0">
                <a:solidFill>
                  <a:srgbClr val="026CB6"/>
                </a:solidFill>
                <a:latin typeface="Arial" panose="020B0604020202020204" pitchFamily="34" charset="0"/>
                <a:cs typeface="Arial" panose="020B0604020202020204" pitchFamily="34" charset="0"/>
              </a:rPr>
              <a:t>GROUP’S PREMISES</a:t>
            </a:r>
            <a:endParaRPr lang="en-US" sz="800" i="1" dirty="0">
              <a:solidFill>
                <a:srgbClr val="026CB6"/>
              </a:solidFill>
              <a:latin typeface="Arial" panose="020B0604020202020204" pitchFamily="34" charset="0"/>
              <a:cs typeface="Arial" panose="020B0604020202020204" pitchFamily="34" charset="0"/>
            </a:endParaRPr>
          </a:p>
        </p:txBody>
      </p:sp>
      <p:cxnSp>
        <p:nvCxnSpPr>
          <p:cNvPr id="182" name="Connecteur droit 90"/>
          <p:cNvCxnSpPr/>
          <p:nvPr/>
        </p:nvCxnSpPr>
        <p:spPr>
          <a:xfrm>
            <a:off x="228609" y="4183301"/>
            <a:ext cx="1980000" cy="2912"/>
          </a:xfrm>
          <a:prstGeom prst="line">
            <a:avLst/>
          </a:prstGeom>
        </p:spPr>
        <p:style>
          <a:lnRef idx="1">
            <a:schemeClr val="dk1"/>
          </a:lnRef>
          <a:fillRef idx="0">
            <a:schemeClr val="dk1"/>
          </a:fillRef>
          <a:effectRef idx="0">
            <a:schemeClr val="dk1"/>
          </a:effectRef>
          <a:fontRef idx="minor">
            <a:schemeClr val="tx1"/>
          </a:fontRef>
        </p:style>
      </p:cxnSp>
      <p:cxnSp>
        <p:nvCxnSpPr>
          <p:cNvPr id="190" name="Connecteur droit 90"/>
          <p:cNvCxnSpPr/>
          <p:nvPr/>
        </p:nvCxnSpPr>
        <p:spPr>
          <a:xfrm>
            <a:off x="8402496" y="2504767"/>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180" name="ZoneTexte 2175"/>
          <p:cNvSpPr txBox="1"/>
          <p:nvPr/>
        </p:nvSpPr>
        <p:spPr>
          <a:xfrm>
            <a:off x="579294" y="4214098"/>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HEAVY FLOODING KILLS AT LEAST 50 </a:t>
            </a:r>
            <a:endParaRPr lang="en-US" sz="800" i="1" dirty="0">
              <a:solidFill>
                <a:srgbClr val="026CB6"/>
              </a:solidFill>
              <a:latin typeface="Arial" panose="020B0604020202020204" pitchFamily="34" charset="0"/>
              <a:cs typeface="Arial" panose="020B0604020202020204" pitchFamily="34" charset="0"/>
            </a:endParaRPr>
          </a:p>
        </p:txBody>
      </p:sp>
      <p:grpSp>
        <p:nvGrpSpPr>
          <p:cNvPr id="192" name="Group 191"/>
          <p:cNvGrpSpPr/>
          <p:nvPr/>
        </p:nvGrpSpPr>
        <p:grpSpPr>
          <a:xfrm>
            <a:off x="6635018" y="3268351"/>
            <a:ext cx="225000" cy="326250"/>
            <a:chOff x="5176538" y="1337838"/>
            <a:chExt cx="225000" cy="326250"/>
          </a:xfrm>
        </p:grpSpPr>
        <p:pic>
          <p:nvPicPr>
            <p:cNvPr id="193" name="Image 377"/>
            <p:cNvPicPr>
              <a:picLocks noChangeAspect="1"/>
            </p:cNvPicPr>
            <p:nvPr/>
          </p:nvPicPr>
          <p:blipFill>
            <a:blip r:embed="rId13"/>
            <a:stretch>
              <a:fillRect/>
            </a:stretch>
          </p:blipFill>
          <p:spPr>
            <a:xfrm>
              <a:off x="5176538" y="1337838"/>
              <a:ext cx="225000" cy="326250"/>
            </a:xfrm>
            <a:prstGeom prst="rect">
              <a:avLst/>
            </a:prstGeom>
          </p:spPr>
        </p:pic>
        <p:pic>
          <p:nvPicPr>
            <p:cNvPr id="197" name="Image 20"/>
            <p:cNvPicPr>
              <a:picLocks noChangeAspect="1"/>
            </p:cNvPicPr>
            <p:nvPr/>
          </p:nvPicPr>
          <p:blipFill>
            <a:blip r:embed="rId14"/>
            <a:stretch>
              <a:fillRect/>
            </a:stretch>
          </p:blipFill>
          <p:spPr>
            <a:xfrm>
              <a:off x="5194232" y="1348304"/>
              <a:ext cx="201600" cy="192436"/>
            </a:xfrm>
            <a:prstGeom prst="rect">
              <a:avLst/>
            </a:prstGeom>
          </p:spPr>
        </p:pic>
      </p:grpSp>
      <p:grpSp>
        <p:nvGrpSpPr>
          <p:cNvPr id="198" name="Group 197"/>
          <p:cNvGrpSpPr/>
          <p:nvPr/>
        </p:nvGrpSpPr>
        <p:grpSpPr>
          <a:xfrm>
            <a:off x="251250" y="898487"/>
            <a:ext cx="225000" cy="326250"/>
            <a:chOff x="5176538" y="1337838"/>
            <a:chExt cx="225000" cy="326250"/>
          </a:xfrm>
        </p:grpSpPr>
        <p:pic>
          <p:nvPicPr>
            <p:cNvPr id="199" name="Image 377"/>
            <p:cNvPicPr>
              <a:picLocks noChangeAspect="1"/>
            </p:cNvPicPr>
            <p:nvPr/>
          </p:nvPicPr>
          <p:blipFill>
            <a:blip r:embed="rId13"/>
            <a:stretch>
              <a:fillRect/>
            </a:stretch>
          </p:blipFill>
          <p:spPr>
            <a:xfrm>
              <a:off x="5176538" y="1337838"/>
              <a:ext cx="225000" cy="326250"/>
            </a:xfrm>
            <a:prstGeom prst="rect">
              <a:avLst/>
            </a:prstGeom>
          </p:spPr>
        </p:pic>
        <p:pic>
          <p:nvPicPr>
            <p:cNvPr id="200" name="Image 20"/>
            <p:cNvPicPr>
              <a:picLocks noChangeAspect="1"/>
            </p:cNvPicPr>
            <p:nvPr/>
          </p:nvPicPr>
          <p:blipFill>
            <a:blip r:embed="rId14"/>
            <a:stretch>
              <a:fillRect/>
            </a:stretch>
          </p:blipFill>
          <p:spPr>
            <a:xfrm>
              <a:off x="5194232" y="1348304"/>
              <a:ext cx="201600" cy="192436"/>
            </a:xfrm>
            <a:prstGeom prst="rect">
              <a:avLst/>
            </a:prstGeom>
          </p:spPr>
        </p:pic>
      </p:grpSp>
      <p:grpSp>
        <p:nvGrpSpPr>
          <p:cNvPr id="205" name="Group 204"/>
          <p:cNvGrpSpPr/>
          <p:nvPr/>
        </p:nvGrpSpPr>
        <p:grpSpPr>
          <a:xfrm>
            <a:off x="5335645" y="2870621"/>
            <a:ext cx="225000" cy="328204"/>
            <a:chOff x="4499508" y="1144203"/>
            <a:chExt cx="225000" cy="328204"/>
          </a:xfrm>
        </p:grpSpPr>
        <p:pic>
          <p:nvPicPr>
            <p:cNvPr id="206" name="Image 377"/>
            <p:cNvPicPr>
              <a:picLocks noChangeAspect="1"/>
            </p:cNvPicPr>
            <p:nvPr/>
          </p:nvPicPr>
          <p:blipFill>
            <a:blip r:embed="rId13"/>
            <a:stretch>
              <a:fillRect/>
            </a:stretch>
          </p:blipFill>
          <p:spPr>
            <a:xfrm>
              <a:off x="4499508" y="1146157"/>
              <a:ext cx="225000" cy="326250"/>
            </a:xfrm>
            <a:prstGeom prst="rect">
              <a:avLst/>
            </a:prstGeom>
          </p:spPr>
        </p:pic>
        <p:pic>
          <p:nvPicPr>
            <p:cNvPr id="209"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210" name="Group 209"/>
          <p:cNvGrpSpPr/>
          <p:nvPr/>
        </p:nvGrpSpPr>
        <p:grpSpPr>
          <a:xfrm>
            <a:off x="224939" y="2641023"/>
            <a:ext cx="225000" cy="328204"/>
            <a:chOff x="4499508" y="1144203"/>
            <a:chExt cx="225000" cy="328204"/>
          </a:xfrm>
        </p:grpSpPr>
        <p:pic>
          <p:nvPicPr>
            <p:cNvPr id="211" name="Image 377"/>
            <p:cNvPicPr>
              <a:picLocks noChangeAspect="1"/>
            </p:cNvPicPr>
            <p:nvPr/>
          </p:nvPicPr>
          <p:blipFill>
            <a:blip r:embed="rId13"/>
            <a:stretch>
              <a:fillRect/>
            </a:stretch>
          </p:blipFill>
          <p:spPr>
            <a:xfrm>
              <a:off x="4499508" y="1146157"/>
              <a:ext cx="225000" cy="326250"/>
            </a:xfrm>
            <a:prstGeom prst="rect">
              <a:avLst/>
            </a:prstGeom>
          </p:spPr>
        </p:pic>
        <p:pic>
          <p:nvPicPr>
            <p:cNvPr id="212"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213" name="Group 212"/>
          <p:cNvGrpSpPr/>
          <p:nvPr/>
        </p:nvGrpSpPr>
        <p:grpSpPr>
          <a:xfrm>
            <a:off x="6991622" y="3825734"/>
            <a:ext cx="226800" cy="350621"/>
            <a:chOff x="5476747" y="1463387"/>
            <a:chExt cx="226800" cy="350621"/>
          </a:xfrm>
        </p:grpSpPr>
        <p:pic>
          <p:nvPicPr>
            <p:cNvPr id="214" name="Image 33"/>
            <p:cNvPicPr>
              <a:picLocks noChangeAspect="1"/>
            </p:cNvPicPr>
            <p:nvPr/>
          </p:nvPicPr>
          <p:blipFill>
            <a:blip r:embed="rId8"/>
            <a:stretch>
              <a:fillRect/>
            </a:stretch>
          </p:blipFill>
          <p:spPr>
            <a:xfrm>
              <a:off x="5476747" y="1463387"/>
              <a:ext cx="226800" cy="350621"/>
            </a:xfrm>
            <a:prstGeom prst="rect">
              <a:avLst/>
            </a:prstGeom>
          </p:spPr>
        </p:pic>
        <p:pic>
          <p:nvPicPr>
            <p:cNvPr id="215" name="Image 18"/>
            <p:cNvPicPr>
              <a:picLocks noChangeAspect="1"/>
            </p:cNvPicPr>
            <p:nvPr/>
          </p:nvPicPr>
          <p:blipFill>
            <a:blip r:embed="rId16"/>
            <a:stretch>
              <a:fillRect/>
            </a:stretch>
          </p:blipFill>
          <p:spPr>
            <a:xfrm>
              <a:off x="5498582" y="1484706"/>
              <a:ext cx="190800" cy="170357"/>
            </a:xfrm>
            <a:prstGeom prst="rect">
              <a:avLst/>
            </a:prstGeom>
          </p:spPr>
        </p:pic>
      </p:grpSp>
      <p:grpSp>
        <p:nvGrpSpPr>
          <p:cNvPr id="216" name="Group 215"/>
          <p:cNvGrpSpPr/>
          <p:nvPr/>
        </p:nvGrpSpPr>
        <p:grpSpPr>
          <a:xfrm>
            <a:off x="231525" y="4263380"/>
            <a:ext cx="226800" cy="350621"/>
            <a:chOff x="5476747" y="1463387"/>
            <a:chExt cx="226800" cy="350621"/>
          </a:xfrm>
        </p:grpSpPr>
        <p:pic>
          <p:nvPicPr>
            <p:cNvPr id="223" name="Image 33"/>
            <p:cNvPicPr>
              <a:picLocks noChangeAspect="1"/>
            </p:cNvPicPr>
            <p:nvPr/>
          </p:nvPicPr>
          <p:blipFill>
            <a:blip r:embed="rId8"/>
            <a:stretch>
              <a:fillRect/>
            </a:stretch>
          </p:blipFill>
          <p:spPr>
            <a:xfrm>
              <a:off x="5476747" y="1463387"/>
              <a:ext cx="226800" cy="350621"/>
            </a:xfrm>
            <a:prstGeom prst="rect">
              <a:avLst/>
            </a:prstGeom>
          </p:spPr>
        </p:pic>
        <p:pic>
          <p:nvPicPr>
            <p:cNvPr id="224" name="Image 18"/>
            <p:cNvPicPr>
              <a:picLocks noChangeAspect="1"/>
            </p:cNvPicPr>
            <p:nvPr/>
          </p:nvPicPr>
          <p:blipFill>
            <a:blip r:embed="rId16"/>
            <a:stretch>
              <a:fillRect/>
            </a:stretch>
          </p:blipFill>
          <p:spPr>
            <a:xfrm>
              <a:off x="5498582" y="1484706"/>
              <a:ext cx="190800" cy="170357"/>
            </a:xfrm>
            <a:prstGeom prst="rect">
              <a:avLst/>
            </a:prstGeom>
          </p:spPr>
        </p:pic>
      </p:grpSp>
      <p:grpSp>
        <p:nvGrpSpPr>
          <p:cNvPr id="245" name="Group 244"/>
          <p:cNvGrpSpPr/>
          <p:nvPr/>
        </p:nvGrpSpPr>
        <p:grpSpPr>
          <a:xfrm>
            <a:off x="8452924" y="2542259"/>
            <a:ext cx="225000" cy="328204"/>
            <a:chOff x="4499508" y="1144203"/>
            <a:chExt cx="225000" cy="328204"/>
          </a:xfrm>
        </p:grpSpPr>
        <p:pic>
          <p:nvPicPr>
            <p:cNvPr id="246" name="Image 377"/>
            <p:cNvPicPr>
              <a:picLocks noChangeAspect="1"/>
            </p:cNvPicPr>
            <p:nvPr/>
          </p:nvPicPr>
          <p:blipFill>
            <a:blip r:embed="rId13"/>
            <a:stretch>
              <a:fillRect/>
            </a:stretch>
          </p:blipFill>
          <p:spPr>
            <a:xfrm>
              <a:off x="4499508" y="1146157"/>
              <a:ext cx="225000" cy="326250"/>
            </a:xfrm>
            <a:prstGeom prst="rect">
              <a:avLst/>
            </a:prstGeom>
          </p:spPr>
        </p:pic>
        <p:pic>
          <p:nvPicPr>
            <p:cNvPr id="247"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5" name="Group 4"/>
          <p:cNvGrpSpPr/>
          <p:nvPr/>
        </p:nvGrpSpPr>
        <p:grpSpPr>
          <a:xfrm>
            <a:off x="4206078" y="1810237"/>
            <a:ext cx="225000" cy="326250"/>
            <a:chOff x="5320410" y="1182263"/>
            <a:chExt cx="225000" cy="326250"/>
          </a:xfrm>
        </p:grpSpPr>
        <p:pic>
          <p:nvPicPr>
            <p:cNvPr id="249" name="Image 377"/>
            <p:cNvPicPr>
              <a:picLocks noChangeAspect="1"/>
            </p:cNvPicPr>
            <p:nvPr/>
          </p:nvPicPr>
          <p:blipFill>
            <a:blip r:embed="rId13"/>
            <a:stretch>
              <a:fillRect/>
            </a:stretch>
          </p:blipFill>
          <p:spPr>
            <a:xfrm>
              <a:off x="5320410" y="1182263"/>
              <a:ext cx="225000" cy="326250"/>
            </a:xfrm>
            <a:prstGeom prst="rect">
              <a:avLst/>
            </a:prstGeom>
          </p:spPr>
        </p:pic>
        <p:sp>
          <p:nvSpPr>
            <p:cNvPr id="251" name="Freeform 4"/>
            <p:cNvSpPr>
              <a:spLocks noEditPoints="1"/>
            </p:cNvSpPr>
            <p:nvPr/>
          </p:nvSpPr>
          <p:spPr bwMode="auto">
            <a:xfrm>
              <a:off x="5339604" y="1220751"/>
              <a:ext cx="155448" cy="155448"/>
            </a:xfrm>
            <a:custGeom>
              <a:avLst/>
              <a:gdLst>
                <a:gd name="T0" fmla="*/ 46 w 52"/>
                <a:gd name="T1" fmla="*/ 3 h 60"/>
                <a:gd name="T2" fmla="*/ 48 w 52"/>
                <a:gd name="T3" fmla="*/ 17 h 60"/>
                <a:gd name="T4" fmla="*/ 42 w 52"/>
                <a:gd name="T5" fmla="*/ 30 h 60"/>
                <a:gd name="T6" fmla="*/ 47 w 52"/>
                <a:gd name="T7" fmla="*/ 23 h 60"/>
                <a:gd name="T8" fmla="*/ 46 w 52"/>
                <a:gd name="T9" fmla="*/ 17 h 60"/>
                <a:gd name="T10" fmla="*/ 43 w 52"/>
                <a:gd name="T11" fmla="*/ 18 h 60"/>
                <a:gd name="T12" fmla="*/ 29 w 52"/>
                <a:gd name="T13" fmla="*/ 34 h 60"/>
                <a:gd name="T14" fmla="*/ 28 w 52"/>
                <a:gd name="T15" fmla="*/ 40 h 60"/>
                <a:gd name="T16" fmla="*/ 23 w 52"/>
                <a:gd name="T17" fmla="*/ 42 h 60"/>
                <a:gd name="T18" fmla="*/ 23 w 52"/>
                <a:gd name="T19" fmla="*/ 34 h 60"/>
                <a:gd name="T20" fmla="*/ 9 w 52"/>
                <a:gd name="T21" fmla="*/ 18 h 60"/>
                <a:gd name="T22" fmla="*/ 6 w 52"/>
                <a:gd name="T23" fmla="*/ 17 h 60"/>
                <a:gd name="T24" fmla="*/ 5 w 52"/>
                <a:gd name="T25" fmla="*/ 23 h 60"/>
                <a:gd name="T26" fmla="*/ 10 w 52"/>
                <a:gd name="T27" fmla="*/ 30 h 60"/>
                <a:gd name="T28" fmla="*/ 4 w 52"/>
                <a:gd name="T29" fmla="*/ 17 h 60"/>
                <a:gd name="T30" fmla="*/ 6 w 52"/>
                <a:gd name="T31" fmla="*/ 3 h 60"/>
                <a:gd name="T32" fmla="*/ 0 w 52"/>
                <a:gd name="T33" fmla="*/ 3 h 60"/>
                <a:gd name="T34" fmla="*/ 0 w 52"/>
                <a:gd name="T35" fmla="*/ 28 h 60"/>
                <a:gd name="T36" fmla="*/ 10 w 52"/>
                <a:gd name="T37" fmla="*/ 42 h 60"/>
                <a:gd name="T38" fmla="*/ 8 w 52"/>
                <a:gd name="T39" fmla="*/ 49 h 60"/>
                <a:gd name="T40" fmla="*/ 10 w 52"/>
                <a:gd name="T41" fmla="*/ 56 h 60"/>
                <a:gd name="T42" fmla="*/ 12 w 52"/>
                <a:gd name="T43" fmla="*/ 59 h 60"/>
                <a:gd name="T44" fmla="*/ 24 w 52"/>
                <a:gd name="T45" fmla="*/ 60 h 60"/>
                <a:gd name="T46" fmla="*/ 29 w 52"/>
                <a:gd name="T47" fmla="*/ 57 h 60"/>
                <a:gd name="T48" fmla="*/ 30 w 52"/>
                <a:gd name="T49" fmla="*/ 56 h 60"/>
                <a:gd name="T50" fmla="*/ 41 w 52"/>
                <a:gd name="T51" fmla="*/ 59 h 60"/>
                <a:gd name="T52" fmla="*/ 42 w 52"/>
                <a:gd name="T53" fmla="*/ 56 h 60"/>
                <a:gd name="T54" fmla="*/ 44 w 52"/>
                <a:gd name="T55" fmla="*/ 49 h 60"/>
                <a:gd name="T56" fmla="*/ 42 w 52"/>
                <a:gd name="T57" fmla="*/ 42 h 60"/>
                <a:gd name="T58" fmla="*/ 52 w 52"/>
                <a:gd name="T59" fmla="*/ 28 h 60"/>
                <a:gd name="T60" fmla="*/ 52 w 52"/>
                <a:gd name="T61" fmla="*/ 3 h 60"/>
                <a:gd name="T62" fmla="*/ 8 w 52"/>
                <a:gd name="T63" fmla="*/ 46 h 60"/>
                <a:gd name="T64" fmla="*/ 23 w 52"/>
                <a:gd name="T65" fmla="*/ 44 h 60"/>
                <a:gd name="T66" fmla="*/ 10 w 52"/>
                <a:gd name="T67" fmla="*/ 48 h 60"/>
                <a:gd name="T68" fmla="*/ 8 w 52"/>
                <a:gd name="T69" fmla="*/ 53 h 60"/>
                <a:gd name="T70" fmla="*/ 22 w 52"/>
                <a:gd name="T71" fmla="*/ 51 h 60"/>
                <a:gd name="T72" fmla="*/ 10 w 52"/>
                <a:gd name="T73" fmla="*/ 55 h 60"/>
                <a:gd name="T74" fmla="*/ 27 w 52"/>
                <a:gd name="T75" fmla="*/ 56 h 60"/>
                <a:gd name="T76" fmla="*/ 23 w 52"/>
                <a:gd name="T77" fmla="*/ 57 h 60"/>
                <a:gd name="T78" fmla="*/ 25 w 52"/>
                <a:gd name="T79" fmla="*/ 43 h 60"/>
                <a:gd name="T80" fmla="*/ 27 w 52"/>
                <a:gd name="T81" fmla="*/ 42 h 60"/>
                <a:gd name="T82" fmla="*/ 27 w 52"/>
                <a:gd name="T83" fmla="*/ 56 h 60"/>
                <a:gd name="T84" fmla="*/ 42 w 52"/>
                <a:gd name="T85" fmla="*/ 55 h 60"/>
                <a:gd name="T86" fmla="*/ 30 w 52"/>
                <a:gd name="T87" fmla="*/ 51 h 60"/>
                <a:gd name="T88" fmla="*/ 44 w 52"/>
                <a:gd name="T89" fmla="*/ 53 h 60"/>
                <a:gd name="T90" fmla="*/ 42 w 52"/>
                <a:gd name="T91" fmla="*/ 48 h 60"/>
                <a:gd name="T92" fmla="*/ 31 w 52"/>
                <a:gd name="T93" fmla="*/ 44 h 60"/>
                <a:gd name="T94" fmla="*/ 42 w 52"/>
                <a:gd name="T95"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2" h="60">
                  <a:moveTo>
                    <a:pt x="49" y="0"/>
                  </a:moveTo>
                  <a:cubicBezTo>
                    <a:pt x="47" y="0"/>
                    <a:pt x="46" y="1"/>
                    <a:pt x="46" y="3"/>
                  </a:cubicBezTo>
                  <a:cubicBezTo>
                    <a:pt x="46" y="16"/>
                    <a:pt x="46" y="16"/>
                    <a:pt x="46" y="16"/>
                  </a:cubicBezTo>
                  <a:cubicBezTo>
                    <a:pt x="47" y="16"/>
                    <a:pt x="48" y="17"/>
                    <a:pt x="48" y="17"/>
                  </a:cubicBezTo>
                  <a:cubicBezTo>
                    <a:pt x="50" y="19"/>
                    <a:pt x="50" y="22"/>
                    <a:pt x="48" y="23"/>
                  </a:cubicBezTo>
                  <a:cubicBezTo>
                    <a:pt x="42" y="30"/>
                    <a:pt x="42" y="30"/>
                    <a:pt x="42" y="30"/>
                  </a:cubicBezTo>
                  <a:cubicBezTo>
                    <a:pt x="41" y="29"/>
                    <a:pt x="41" y="29"/>
                    <a:pt x="41" y="29"/>
                  </a:cubicBezTo>
                  <a:cubicBezTo>
                    <a:pt x="47" y="23"/>
                    <a:pt x="47" y="23"/>
                    <a:pt x="47" y="23"/>
                  </a:cubicBezTo>
                  <a:cubicBezTo>
                    <a:pt x="49" y="21"/>
                    <a:pt x="49" y="19"/>
                    <a:pt x="47" y="18"/>
                  </a:cubicBezTo>
                  <a:cubicBezTo>
                    <a:pt x="47" y="18"/>
                    <a:pt x="46" y="17"/>
                    <a:pt x="46" y="17"/>
                  </a:cubicBezTo>
                  <a:cubicBezTo>
                    <a:pt x="45" y="17"/>
                    <a:pt x="45" y="17"/>
                    <a:pt x="44" y="17"/>
                  </a:cubicBezTo>
                  <a:cubicBezTo>
                    <a:pt x="44" y="17"/>
                    <a:pt x="43" y="18"/>
                    <a:pt x="43" y="18"/>
                  </a:cubicBezTo>
                  <a:cubicBezTo>
                    <a:pt x="39" y="22"/>
                    <a:pt x="36" y="26"/>
                    <a:pt x="32" y="29"/>
                  </a:cubicBezTo>
                  <a:cubicBezTo>
                    <a:pt x="31" y="30"/>
                    <a:pt x="29" y="32"/>
                    <a:pt x="29" y="34"/>
                  </a:cubicBezTo>
                  <a:cubicBezTo>
                    <a:pt x="30" y="36"/>
                    <a:pt x="29" y="38"/>
                    <a:pt x="29" y="40"/>
                  </a:cubicBezTo>
                  <a:cubicBezTo>
                    <a:pt x="29" y="40"/>
                    <a:pt x="28" y="40"/>
                    <a:pt x="28" y="40"/>
                  </a:cubicBezTo>
                  <a:cubicBezTo>
                    <a:pt x="26" y="39"/>
                    <a:pt x="24" y="40"/>
                    <a:pt x="24" y="42"/>
                  </a:cubicBezTo>
                  <a:cubicBezTo>
                    <a:pt x="23" y="42"/>
                    <a:pt x="23" y="42"/>
                    <a:pt x="23" y="42"/>
                  </a:cubicBezTo>
                  <a:cubicBezTo>
                    <a:pt x="23" y="42"/>
                    <a:pt x="23" y="41"/>
                    <a:pt x="23" y="41"/>
                  </a:cubicBezTo>
                  <a:cubicBezTo>
                    <a:pt x="23" y="39"/>
                    <a:pt x="23" y="37"/>
                    <a:pt x="23" y="34"/>
                  </a:cubicBezTo>
                  <a:cubicBezTo>
                    <a:pt x="23" y="32"/>
                    <a:pt x="21" y="30"/>
                    <a:pt x="20" y="29"/>
                  </a:cubicBezTo>
                  <a:cubicBezTo>
                    <a:pt x="17" y="26"/>
                    <a:pt x="13" y="22"/>
                    <a:pt x="9" y="18"/>
                  </a:cubicBezTo>
                  <a:cubicBezTo>
                    <a:pt x="9" y="18"/>
                    <a:pt x="8" y="17"/>
                    <a:pt x="8" y="17"/>
                  </a:cubicBezTo>
                  <a:cubicBezTo>
                    <a:pt x="7" y="17"/>
                    <a:pt x="7" y="17"/>
                    <a:pt x="6" y="17"/>
                  </a:cubicBezTo>
                  <a:cubicBezTo>
                    <a:pt x="6" y="17"/>
                    <a:pt x="5" y="18"/>
                    <a:pt x="5" y="18"/>
                  </a:cubicBezTo>
                  <a:cubicBezTo>
                    <a:pt x="4" y="19"/>
                    <a:pt x="4" y="21"/>
                    <a:pt x="5" y="23"/>
                  </a:cubicBezTo>
                  <a:cubicBezTo>
                    <a:pt x="11" y="29"/>
                    <a:pt x="11" y="29"/>
                    <a:pt x="11" y="29"/>
                  </a:cubicBezTo>
                  <a:cubicBezTo>
                    <a:pt x="10" y="30"/>
                    <a:pt x="10" y="30"/>
                    <a:pt x="10" y="30"/>
                  </a:cubicBezTo>
                  <a:cubicBezTo>
                    <a:pt x="4" y="23"/>
                    <a:pt x="4" y="23"/>
                    <a:pt x="4" y="23"/>
                  </a:cubicBezTo>
                  <a:cubicBezTo>
                    <a:pt x="2" y="22"/>
                    <a:pt x="2" y="19"/>
                    <a:pt x="4" y="17"/>
                  </a:cubicBezTo>
                  <a:cubicBezTo>
                    <a:pt x="5" y="17"/>
                    <a:pt x="5" y="16"/>
                    <a:pt x="6" y="16"/>
                  </a:cubicBezTo>
                  <a:cubicBezTo>
                    <a:pt x="6" y="3"/>
                    <a:pt x="6" y="3"/>
                    <a:pt x="6" y="3"/>
                  </a:cubicBezTo>
                  <a:cubicBezTo>
                    <a:pt x="6" y="1"/>
                    <a:pt x="5" y="0"/>
                    <a:pt x="3" y="0"/>
                  </a:cubicBezTo>
                  <a:cubicBezTo>
                    <a:pt x="1" y="0"/>
                    <a:pt x="0" y="1"/>
                    <a:pt x="0" y="3"/>
                  </a:cubicBezTo>
                  <a:cubicBezTo>
                    <a:pt x="0" y="26"/>
                    <a:pt x="0" y="26"/>
                    <a:pt x="0" y="26"/>
                  </a:cubicBezTo>
                  <a:cubicBezTo>
                    <a:pt x="0" y="26"/>
                    <a:pt x="0" y="27"/>
                    <a:pt x="0" y="28"/>
                  </a:cubicBezTo>
                  <a:cubicBezTo>
                    <a:pt x="11" y="42"/>
                    <a:pt x="11" y="42"/>
                    <a:pt x="11" y="42"/>
                  </a:cubicBezTo>
                  <a:cubicBezTo>
                    <a:pt x="10" y="42"/>
                    <a:pt x="10" y="42"/>
                    <a:pt x="10" y="42"/>
                  </a:cubicBezTo>
                  <a:cubicBezTo>
                    <a:pt x="8" y="42"/>
                    <a:pt x="7" y="44"/>
                    <a:pt x="7" y="46"/>
                  </a:cubicBezTo>
                  <a:cubicBezTo>
                    <a:pt x="7" y="47"/>
                    <a:pt x="7" y="49"/>
                    <a:pt x="8" y="49"/>
                  </a:cubicBezTo>
                  <a:cubicBezTo>
                    <a:pt x="7" y="50"/>
                    <a:pt x="7" y="51"/>
                    <a:pt x="7" y="53"/>
                  </a:cubicBezTo>
                  <a:cubicBezTo>
                    <a:pt x="7" y="55"/>
                    <a:pt x="8" y="56"/>
                    <a:pt x="10" y="56"/>
                  </a:cubicBezTo>
                  <a:cubicBezTo>
                    <a:pt x="12" y="56"/>
                    <a:pt x="12" y="56"/>
                    <a:pt x="12" y="56"/>
                  </a:cubicBezTo>
                  <a:cubicBezTo>
                    <a:pt x="12" y="59"/>
                    <a:pt x="12" y="59"/>
                    <a:pt x="12" y="59"/>
                  </a:cubicBezTo>
                  <a:cubicBezTo>
                    <a:pt x="22" y="59"/>
                    <a:pt x="22" y="59"/>
                    <a:pt x="22" y="59"/>
                  </a:cubicBezTo>
                  <a:cubicBezTo>
                    <a:pt x="23" y="59"/>
                    <a:pt x="24" y="60"/>
                    <a:pt x="24" y="60"/>
                  </a:cubicBezTo>
                  <a:cubicBezTo>
                    <a:pt x="25" y="60"/>
                    <a:pt x="25" y="60"/>
                    <a:pt x="25" y="60"/>
                  </a:cubicBezTo>
                  <a:cubicBezTo>
                    <a:pt x="27" y="60"/>
                    <a:pt x="29" y="58"/>
                    <a:pt x="29" y="57"/>
                  </a:cubicBezTo>
                  <a:cubicBezTo>
                    <a:pt x="29" y="56"/>
                    <a:pt x="29" y="56"/>
                    <a:pt x="29" y="56"/>
                  </a:cubicBezTo>
                  <a:cubicBezTo>
                    <a:pt x="30" y="56"/>
                    <a:pt x="30" y="56"/>
                    <a:pt x="30" y="56"/>
                  </a:cubicBezTo>
                  <a:cubicBezTo>
                    <a:pt x="30" y="57"/>
                    <a:pt x="30" y="58"/>
                    <a:pt x="30" y="59"/>
                  </a:cubicBezTo>
                  <a:cubicBezTo>
                    <a:pt x="41" y="59"/>
                    <a:pt x="41" y="59"/>
                    <a:pt x="41" y="59"/>
                  </a:cubicBezTo>
                  <a:cubicBezTo>
                    <a:pt x="41" y="56"/>
                    <a:pt x="41" y="56"/>
                    <a:pt x="41" y="56"/>
                  </a:cubicBezTo>
                  <a:cubicBezTo>
                    <a:pt x="42" y="56"/>
                    <a:pt x="42" y="56"/>
                    <a:pt x="42" y="56"/>
                  </a:cubicBezTo>
                  <a:cubicBezTo>
                    <a:pt x="44" y="56"/>
                    <a:pt x="46" y="55"/>
                    <a:pt x="46" y="53"/>
                  </a:cubicBezTo>
                  <a:cubicBezTo>
                    <a:pt x="46" y="51"/>
                    <a:pt x="45" y="50"/>
                    <a:pt x="44" y="49"/>
                  </a:cubicBezTo>
                  <a:cubicBezTo>
                    <a:pt x="45" y="49"/>
                    <a:pt x="46" y="47"/>
                    <a:pt x="46" y="46"/>
                  </a:cubicBezTo>
                  <a:cubicBezTo>
                    <a:pt x="46" y="44"/>
                    <a:pt x="44" y="42"/>
                    <a:pt x="42" y="42"/>
                  </a:cubicBezTo>
                  <a:cubicBezTo>
                    <a:pt x="41" y="42"/>
                    <a:pt x="41" y="42"/>
                    <a:pt x="41" y="42"/>
                  </a:cubicBezTo>
                  <a:cubicBezTo>
                    <a:pt x="52" y="28"/>
                    <a:pt x="52" y="28"/>
                    <a:pt x="52" y="28"/>
                  </a:cubicBezTo>
                  <a:cubicBezTo>
                    <a:pt x="52" y="27"/>
                    <a:pt x="52" y="26"/>
                    <a:pt x="52" y="26"/>
                  </a:cubicBezTo>
                  <a:cubicBezTo>
                    <a:pt x="52" y="3"/>
                    <a:pt x="52" y="3"/>
                    <a:pt x="52" y="3"/>
                  </a:cubicBezTo>
                  <a:cubicBezTo>
                    <a:pt x="52" y="1"/>
                    <a:pt x="51" y="0"/>
                    <a:pt x="49" y="0"/>
                  </a:cubicBezTo>
                  <a:close/>
                  <a:moveTo>
                    <a:pt x="8" y="46"/>
                  </a:moveTo>
                  <a:cubicBezTo>
                    <a:pt x="8" y="45"/>
                    <a:pt x="9" y="44"/>
                    <a:pt x="10" y="44"/>
                  </a:cubicBezTo>
                  <a:cubicBezTo>
                    <a:pt x="23" y="44"/>
                    <a:pt x="23" y="44"/>
                    <a:pt x="23" y="44"/>
                  </a:cubicBezTo>
                  <a:cubicBezTo>
                    <a:pt x="22" y="48"/>
                    <a:pt x="22" y="48"/>
                    <a:pt x="22" y="48"/>
                  </a:cubicBezTo>
                  <a:cubicBezTo>
                    <a:pt x="10" y="48"/>
                    <a:pt x="10" y="48"/>
                    <a:pt x="10" y="48"/>
                  </a:cubicBezTo>
                  <a:cubicBezTo>
                    <a:pt x="9" y="48"/>
                    <a:pt x="8" y="47"/>
                    <a:pt x="8" y="46"/>
                  </a:cubicBezTo>
                  <a:close/>
                  <a:moveTo>
                    <a:pt x="8" y="53"/>
                  </a:moveTo>
                  <a:cubicBezTo>
                    <a:pt x="8" y="52"/>
                    <a:pt x="9" y="51"/>
                    <a:pt x="10" y="51"/>
                  </a:cubicBezTo>
                  <a:cubicBezTo>
                    <a:pt x="22" y="51"/>
                    <a:pt x="22" y="51"/>
                    <a:pt x="22" y="51"/>
                  </a:cubicBezTo>
                  <a:cubicBezTo>
                    <a:pt x="21" y="55"/>
                    <a:pt x="21" y="55"/>
                    <a:pt x="21" y="55"/>
                  </a:cubicBezTo>
                  <a:cubicBezTo>
                    <a:pt x="10" y="55"/>
                    <a:pt x="10" y="55"/>
                    <a:pt x="10" y="55"/>
                  </a:cubicBezTo>
                  <a:cubicBezTo>
                    <a:pt x="9" y="55"/>
                    <a:pt x="8" y="54"/>
                    <a:pt x="8" y="53"/>
                  </a:cubicBezTo>
                  <a:close/>
                  <a:moveTo>
                    <a:pt x="27" y="56"/>
                  </a:moveTo>
                  <a:cubicBezTo>
                    <a:pt x="27" y="57"/>
                    <a:pt x="26" y="58"/>
                    <a:pt x="25" y="58"/>
                  </a:cubicBezTo>
                  <a:cubicBezTo>
                    <a:pt x="24" y="58"/>
                    <a:pt x="24" y="57"/>
                    <a:pt x="23" y="57"/>
                  </a:cubicBezTo>
                  <a:cubicBezTo>
                    <a:pt x="23" y="57"/>
                    <a:pt x="23" y="56"/>
                    <a:pt x="23" y="56"/>
                  </a:cubicBezTo>
                  <a:cubicBezTo>
                    <a:pt x="25" y="43"/>
                    <a:pt x="25" y="43"/>
                    <a:pt x="25" y="43"/>
                  </a:cubicBezTo>
                  <a:cubicBezTo>
                    <a:pt x="25" y="42"/>
                    <a:pt x="26" y="42"/>
                    <a:pt x="27" y="42"/>
                  </a:cubicBezTo>
                  <a:cubicBezTo>
                    <a:pt x="27" y="42"/>
                    <a:pt x="27" y="42"/>
                    <a:pt x="27" y="42"/>
                  </a:cubicBezTo>
                  <a:cubicBezTo>
                    <a:pt x="29" y="42"/>
                    <a:pt x="29" y="43"/>
                    <a:pt x="29" y="44"/>
                  </a:cubicBezTo>
                  <a:lnTo>
                    <a:pt x="27" y="56"/>
                  </a:lnTo>
                  <a:close/>
                  <a:moveTo>
                    <a:pt x="44" y="53"/>
                  </a:moveTo>
                  <a:cubicBezTo>
                    <a:pt x="44" y="54"/>
                    <a:pt x="43" y="55"/>
                    <a:pt x="42" y="55"/>
                  </a:cubicBezTo>
                  <a:cubicBezTo>
                    <a:pt x="29" y="55"/>
                    <a:pt x="29" y="55"/>
                    <a:pt x="29" y="55"/>
                  </a:cubicBezTo>
                  <a:cubicBezTo>
                    <a:pt x="30" y="51"/>
                    <a:pt x="30" y="51"/>
                    <a:pt x="30" y="51"/>
                  </a:cubicBezTo>
                  <a:cubicBezTo>
                    <a:pt x="42" y="51"/>
                    <a:pt x="42" y="51"/>
                    <a:pt x="42" y="51"/>
                  </a:cubicBezTo>
                  <a:cubicBezTo>
                    <a:pt x="43" y="51"/>
                    <a:pt x="44" y="52"/>
                    <a:pt x="44" y="53"/>
                  </a:cubicBezTo>
                  <a:close/>
                  <a:moveTo>
                    <a:pt x="44" y="46"/>
                  </a:moveTo>
                  <a:cubicBezTo>
                    <a:pt x="44" y="47"/>
                    <a:pt x="43" y="48"/>
                    <a:pt x="42" y="48"/>
                  </a:cubicBezTo>
                  <a:cubicBezTo>
                    <a:pt x="30" y="48"/>
                    <a:pt x="30" y="48"/>
                    <a:pt x="30" y="48"/>
                  </a:cubicBezTo>
                  <a:cubicBezTo>
                    <a:pt x="31" y="44"/>
                    <a:pt x="31" y="44"/>
                    <a:pt x="31" y="44"/>
                  </a:cubicBezTo>
                  <a:cubicBezTo>
                    <a:pt x="31" y="44"/>
                    <a:pt x="31" y="44"/>
                    <a:pt x="31" y="44"/>
                  </a:cubicBezTo>
                  <a:cubicBezTo>
                    <a:pt x="42" y="44"/>
                    <a:pt x="42" y="44"/>
                    <a:pt x="42" y="44"/>
                  </a:cubicBezTo>
                  <a:cubicBezTo>
                    <a:pt x="43" y="44"/>
                    <a:pt x="44" y="45"/>
                    <a:pt x="44"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52" name="Group 251"/>
          <p:cNvGrpSpPr/>
          <p:nvPr/>
        </p:nvGrpSpPr>
        <p:grpSpPr>
          <a:xfrm>
            <a:off x="8428255" y="953663"/>
            <a:ext cx="225000" cy="326250"/>
            <a:chOff x="5320410" y="1182263"/>
            <a:chExt cx="225000" cy="326250"/>
          </a:xfrm>
        </p:grpSpPr>
        <p:pic>
          <p:nvPicPr>
            <p:cNvPr id="253" name="Image 377"/>
            <p:cNvPicPr>
              <a:picLocks noChangeAspect="1"/>
            </p:cNvPicPr>
            <p:nvPr/>
          </p:nvPicPr>
          <p:blipFill>
            <a:blip r:embed="rId13"/>
            <a:stretch>
              <a:fillRect/>
            </a:stretch>
          </p:blipFill>
          <p:spPr>
            <a:xfrm>
              <a:off x="5320410" y="1182263"/>
              <a:ext cx="225000" cy="326250"/>
            </a:xfrm>
            <a:prstGeom prst="rect">
              <a:avLst/>
            </a:prstGeom>
          </p:spPr>
        </p:pic>
        <p:sp>
          <p:nvSpPr>
            <p:cNvPr id="254" name="Freeform 4"/>
            <p:cNvSpPr>
              <a:spLocks noEditPoints="1"/>
            </p:cNvSpPr>
            <p:nvPr/>
          </p:nvSpPr>
          <p:spPr bwMode="auto">
            <a:xfrm>
              <a:off x="5339604" y="1220751"/>
              <a:ext cx="155448" cy="155448"/>
            </a:xfrm>
            <a:custGeom>
              <a:avLst/>
              <a:gdLst>
                <a:gd name="T0" fmla="*/ 46 w 52"/>
                <a:gd name="T1" fmla="*/ 3 h 60"/>
                <a:gd name="T2" fmla="*/ 48 w 52"/>
                <a:gd name="T3" fmla="*/ 17 h 60"/>
                <a:gd name="T4" fmla="*/ 42 w 52"/>
                <a:gd name="T5" fmla="*/ 30 h 60"/>
                <a:gd name="T6" fmla="*/ 47 w 52"/>
                <a:gd name="T7" fmla="*/ 23 h 60"/>
                <a:gd name="T8" fmla="*/ 46 w 52"/>
                <a:gd name="T9" fmla="*/ 17 h 60"/>
                <a:gd name="T10" fmla="*/ 43 w 52"/>
                <a:gd name="T11" fmla="*/ 18 h 60"/>
                <a:gd name="T12" fmla="*/ 29 w 52"/>
                <a:gd name="T13" fmla="*/ 34 h 60"/>
                <a:gd name="T14" fmla="*/ 28 w 52"/>
                <a:gd name="T15" fmla="*/ 40 h 60"/>
                <a:gd name="T16" fmla="*/ 23 w 52"/>
                <a:gd name="T17" fmla="*/ 42 h 60"/>
                <a:gd name="T18" fmla="*/ 23 w 52"/>
                <a:gd name="T19" fmla="*/ 34 h 60"/>
                <a:gd name="T20" fmla="*/ 9 w 52"/>
                <a:gd name="T21" fmla="*/ 18 h 60"/>
                <a:gd name="T22" fmla="*/ 6 w 52"/>
                <a:gd name="T23" fmla="*/ 17 h 60"/>
                <a:gd name="T24" fmla="*/ 5 w 52"/>
                <a:gd name="T25" fmla="*/ 23 h 60"/>
                <a:gd name="T26" fmla="*/ 10 w 52"/>
                <a:gd name="T27" fmla="*/ 30 h 60"/>
                <a:gd name="T28" fmla="*/ 4 w 52"/>
                <a:gd name="T29" fmla="*/ 17 h 60"/>
                <a:gd name="T30" fmla="*/ 6 w 52"/>
                <a:gd name="T31" fmla="*/ 3 h 60"/>
                <a:gd name="T32" fmla="*/ 0 w 52"/>
                <a:gd name="T33" fmla="*/ 3 h 60"/>
                <a:gd name="T34" fmla="*/ 0 w 52"/>
                <a:gd name="T35" fmla="*/ 28 h 60"/>
                <a:gd name="T36" fmla="*/ 10 w 52"/>
                <a:gd name="T37" fmla="*/ 42 h 60"/>
                <a:gd name="T38" fmla="*/ 8 w 52"/>
                <a:gd name="T39" fmla="*/ 49 h 60"/>
                <a:gd name="T40" fmla="*/ 10 w 52"/>
                <a:gd name="T41" fmla="*/ 56 h 60"/>
                <a:gd name="T42" fmla="*/ 12 w 52"/>
                <a:gd name="T43" fmla="*/ 59 h 60"/>
                <a:gd name="T44" fmla="*/ 24 w 52"/>
                <a:gd name="T45" fmla="*/ 60 h 60"/>
                <a:gd name="T46" fmla="*/ 29 w 52"/>
                <a:gd name="T47" fmla="*/ 57 h 60"/>
                <a:gd name="T48" fmla="*/ 30 w 52"/>
                <a:gd name="T49" fmla="*/ 56 h 60"/>
                <a:gd name="T50" fmla="*/ 41 w 52"/>
                <a:gd name="T51" fmla="*/ 59 h 60"/>
                <a:gd name="T52" fmla="*/ 42 w 52"/>
                <a:gd name="T53" fmla="*/ 56 h 60"/>
                <a:gd name="T54" fmla="*/ 44 w 52"/>
                <a:gd name="T55" fmla="*/ 49 h 60"/>
                <a:gd name="T56" fmla="*/ 42 w 52"/>
                <a:gd name="T57" fmla="*/ 42 h 60"/>
                <a:gd name="T58" fmla="*/ 52 w 52"/>
                <a:gd name="T59" fmla="*/ 28 h 60"/>
                <a:gd name="T60" fmla="*/ 52 w 52"/>
                <a:gd name="T61" fmla="*/ 3 h 60"/>
                <a:gd name="T62" fmla="*/ 8 w 52"/>
                <a:gd name="T63" fmla="*/ 46 h 60"/>
                <a:gd name="T64" fmla="*/ 23 w 52"/>
                <a:gd name="T65" fmla="*/ 44 h 60"/>
                <a:gd name="T66" fmla="*/ 10 w 52"/>
                <a:gd name="T67" fmla="*/ 48 h 60"/>
                <a:gd name="T68" fmla="*/ 8 w 52"/>
                <a:gd name="T69" fmla="*/ 53 h 60"/>
                <a:gd name="T70" fmla="*/ 22 w 52"/>
                <a:gd name="T71" fmla="*/ 51 h 60"/>
                <a:gd name="T72" fmla="*/ 10 w 52"/>
                <a:gd name="T73" fmla="*/ 55 h 60"/>
                <a:gd name="T74" fmla="*/ 27 w 52"/>
                <a:gd name="T75" fmla="*/ 56 h 60"/>
                <a:gd name="T76" fmla="*/ 23 w 52"/>
                <a:gd name="T77" fmla="*/ 57 h 60"/>
                <a:gd name="T78" fmla="*/ 25 w 52"/>
                <a:gd name="T79" fmla="*/ 43 h 60"/>
                <a:gd name="T80" fmla="*/ 27 w 52"/>
                <a:gd name="T81" fmla="*/ 42 h 60"/>
                <a:gd name="T82" fmla="*/ 27 w 52"/>
                <a:gd name="T83" fmla="*/ 56 h 60"/>
                <a:gd name="T84" fmla="*/ 42 w 52"/>
                <a:gd name="T85" fmla="*/ 55 h 60"/>
                <a:gd name="T86" fmla="*/ 30 w 52"/>
                <a:gd name="T87" fmla="*/ 51 h 60"/>
                <a:gd name="T88" fmla="*/ 44 w 52"/>
                <a:gd name="T89" fmla="*/ 53 h 60"/>
                <a:gd name="T90" fmla="*/ 42 w 52"/>
                <a:gd name="T91" fmla="*/ 48 h 60"/>
                <a:gd name="T92" fmla="*/ 31 w 52"/>
                <a:gd name="T93" fmla="*/ 44 h 60"/>
                <a:gd name="T94" fmla="*/ 42 w 52"/>
                <a:gd name="T95"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2" h="60">
                  <a:moveTo>
                    <a:pt x="49" y="0"/>
                  </a:moveTo>
                  <a:cubicBezTo>
                    <a:pt x="47" y="0"/>
                    <a:pt x="46" y="1"/>
                    <a:pt x="46" y="3"/>
                  </a:cubicBezTo>
                  <a:cubicBezTo>
                    <a:pt x="46" y="16"/>
                    <a:pt x="46" y="16"/>
                    <a:pt x="46" y="16"/>
                  </a:cubicBezTo>
                  <a:cubicBezTo>
                    <a:pt x="47" y="16"/>
                    <a:pt x="48" y="17"/>
                    <a:pt x="48" y="17"/>
                  </a:cubicBezTo>
                  <a:cubicBezTo>
                    <a:pt x="50" y="19"/>
                    <a:pt x="50" y="22"/>
                    <a:pt x="48" y="23"/>
                  </a:cubicBezTo>
                  <a:cubicBezTo>
                    <a:pt x="42" y="30"/>
                    <a:pt x="42" y="30"/>
                    <a:pt x="42" y="30"/>
                  </a:cubicBezTo>
                  <a:cubicBezTo>
                    <a:pt x="41" y="29"/>
                    <a:pt x="41" y="29"/>
                    <a:pt x="41" y="29"/>
                  </a:cubicBezTo>
                  <a:cubicBezTo>
                    <a:pt x="47" y="23"/>
                    <a:pt x="47" y="23"/>
                    <a:pt x="47" y="23"/>
                  </a:cubicBezTo>
                  <a:cubicBezTo>
                    <a:pt x="49" y="21"/>
                    <a:pt x="49" y="19"/>
                    <a:pt x="47" y="18"/>
                  </a:cubicBezTo>
                  <a:cubicBezTo>
                    <a:pt x="47" y="18"/>
                    <a:pt x="46" y="17"/>
                    <a:pt x="46" y="17"/>
                  </a:cubicBezTo>
                  <a:cubicBezTo>
                    <a:pt x="45" y="17"/>
                    <a:pt x="45" y="17"/>
                    <a:pt x="44" y="17"/>
                  </a:cubicBezTo>
                  <a:cubicBezTo>
                    <a:pt x="44" y="17"/>
                    <a:pt x="43" y="18"/>
                    <a:pt x="43" y="18"/>
                  </a:cubicBezTo>
                  <a:cubicBezTo>
                    <a:pt x="39" y="22"/>
                    <a:pt x="36" y="26"/>
                    <a:pt x="32" y="29"/>
                  </a:cubicBezTo>
                  <a:cubicBezTo>
                    <a:pt x="31" y="30"/>
                    <a:pt x="29" y="32"/>
                    <a:pt x="29" y="34"/>
                  </a:cubicBezTo>
                  <a:cubicBezTo>
                    <a:pt x="30" y="36"/>
                    <a:pt x="29" y="38"/>
                    <a:pt x="29" y="40"/>
                  </a:cubicBezTo>
                  <a:cubicBezTo>
                    <a:pt x="29" y="40"/>
                    <a:pt x="28" y="40"/>
                    <a:pt x="28" y="40"/>
                  </a:cubicBezTo>
                  <a:cubicBezTo>
                    <a:pt x="26" y="39"/>
                    <a:pt x="24" y="40"/>
                    <a:pt x="24" y="42"/>
                  </a:cubicBezTo>
                  <a:cubicBezTo>
                    <a:pt x="23" y="42"/>
                    <a:pt x="23" y="42"/>
                    <a:pt x="23" y="42"/>
                  </a:cubicBezTo>
                  <a:cubicBezTo>
                    <a:pt x="23" y="42"/>
                    <a:pt x="23" y="41"/>
                    <a:pt x="23" y="41"/>
                  </a:cubicBezTo>
                  <a:cubicBezTo>
                    <a:pt x="23" y="39"/>
                    <a:pt x="23" y="37"/>
                    <a:pt x="23" y="34"/>
                  </a:cubicBezTo>
                  <a:cubicBezTo>
                    <a:pt x="23" y="32"/>
                    <a:pt x="21" y="30"/>
                    <a:pt x="20" y="29"/>
                  </a:cubicBezTo>
                  <a:cubicBezTo>
                    <a:pt x="17" y="26"/>
                    <a:pt x="13" y="22"/>
                    <a:pt x="9" y="18"/>
                  </a:cubicBezTo>
                  <a:cubicBezTo>
                    <a:pt x="9" y="18"/>
                    <a:pt x="8" y="17"/>
                    <a:pt x="8" y="17"/>
                  </a:cubicBezTo>
                  <a:cubicBezTo>
                    <a:pt x="7" y="17"/>
                    <a:pt x="7" y="17"/>
                    <a:pt x="6" y="17"/>
                  </a:cubicBezTo>
                  <a:cubicBezTo>
                    <a:pt x="6" y="17"/>
                    <a:pt x="5" y="18"/>
                    <a:pt x="5" y="18"/>
                  </a:cubicBezTo>
                  <a:cubicBezTo>
                    <a:pt x="4" y="19"/>
                    <a:pt x="4" y="21"/>
                    <a:pt x="5" y="23"/>
                  </a:cubicBezTo>
                  <a:cubicBezTo>
                    <a:pt x="11" y="29"/>
                    <a:pt x="11" y="29"/>
                    <a:pt x="11" y="29"/>
                  </a:cubicBezTo>
                  <a:cubicBezTo>
                    <a:pt x="10" y="30"/>
                    <a:pt x="10" y="30"/>
                    <a:pt x="10" y="30"/>
                  </a:cubicBezTo>
                  <a:cubicBezTo>
                    <a:pt x="4" y="23"/>
                    <a:pt x="4" y="23"/>
                    <a:pt x="4" y="23"/>
                  </a:cubicBezTo>
                  <a:cubicBezTo>
                    <a:pt x="2" y="22"/>
                    <a:pt x="2" y="19"/>
                    <a:pt x="4" y="17"/>
                  </a:cubicBezTo>
                  <a:cubicBezTo>
                    <a:pt x="5" y="17"/>
                    <a:pt x="5" y="16"/>
                    <a:pt x="6" y="16"/>
                  </a:cubicBezTo>
                  <a:cubicBezTo>
                    <a:pt x="6" y="3"/>
                    <a:pt x="6" y="3"/>
                    <a:pt x="6" y="3"/>
                  </a:cubicBezTo>
                  <a:cubicBezTo>
                    <a:pt x="6" y="1"/>
                    <a:pt x="5" y="0"/>
                    <a:pt x="3" y="0"/>
                  </a:cubicBezTo>
                  <a:cubicBezTo>
                    <a:pt x="1" y="0"/>
                    <a:pt x="0" y="1"/>
                    <a:pt x="0" y="3"/>
                  </a:cubicBezTo>
                  <a:cubicBezTo>
                    <a:pt x="0" y="26"/>
                    <a:pt x="0" y="26"/>
                    <a:pt x="0" y="26"/>
                  </a:cubicBezTo>
                  <a:cubicBezTo>
                    <a:pt x="0" y="26"/>
                    <a:pt x="0" y="27"/>
                    <a:pt x="0" y="28"/>
                  </a:cubicBezTo>
                  <a:cubicBezTo>
                    <a:pt x="11" y="42"/>
                    <a:pt x="11" y="42"/>
                    <a:pt x="11" y="42"/>
                  </a:cubicBezTo>
                  <a:cubicBezTo>
                    <a:pt x="10" y="42"/>
                    <a:pt x="10" y="42"/>
                    <a:pt x="10" y="42"/>
                  </a:cubicBezTo>
                  <a:cubicBezTo>
                    <a:pt x="8" y="42"/>
                    <a:pt x="7" y="44"/>
                    <a:pt x="7" y="46"/>
                  </a:cubicBezTo>
                  <a:cubicBezTo>
                    <a:pt x="7" y="47"/>
                    <a:pt x="7" y="49"/>
                    <a:pt x="8" y="49"/>
                  </a:cubicBezTo>
                  <a:cubicBezTo>
                    <a:pt x="7" y="50"/>
                    <a:pt x="7" y="51"/>
                    <a:pt x="7" y="53"/>
                  </a:cubicBezTo>
                  <a:cubicBezTo>
                    <a:pt x="7" y="55"/>
                    <a:pt x="8" y="56"/>
                    <a:pt x="10" y="56"/>
                  </a:cubicBezTo>
                  <a:cubicBezTo>
                    <a:pt x="12" y="56"/>
                    <a:pt x="12" y="56"/>
                    <a:pt x="12" y="56"/>
                  </a:cubicBezTo>
                  <a:cubicBezTo>
                    <a:pt x="12" y="59"/>
                    <a:pt x="12" y="59"/>
                    <a:pt x="12" y="59"/>
                  </a:cubicBezTo>
                  <a:cubicBezTo>
                    <a:pt x="22" y="59"/>
                    <a:pt x="22" y="59"/>
                    <a:pt x="22" y="59"/>
                  </a:cubicBezTo>
                  <a:cubicBezTo>
                    <a:pt x="23" y="59"/>
                    <a:pt x="24" y="60"/>
                    <a:pt x="24" y="60"/>
                  </a:cubicBezTo>
                  <a:cubicBezTo>
                    <a:pt x="25" y="60"/>
                    <a:pt x="25" y="60"/>
                    <a:pt x="25" y="60"/>
                  </a:cubicBezTo>
                  <a:cubicBezTo>
                    <a:pt x="27" y="60"/>
                    <a:pt x="29" y="58"/>
                    <a:pt x="29" y="57"/>
                  </a:cubicBezTo>
                  <a:cubicBezTo>
                    <a:pt x="29" y="56"/>
                    <a:pt x="29" y="56"/>
                    <a:pt x="29" y="56"/>
                  </a:cubicBezTo>
                  <a:cubicBezTo>
                    <a:pt x="30" y="56"/>
                    <a:pt x="30" y="56"/>
                    <a:pt x="30" y="56"/>
                  </a:cubicBezTo>
                  <a:cubicBezTo>
                    <a:pt x="30" y="57"/>
                    <a:pt x="30" y="58"/>
                    <a:pt x="30" y="59"/>
                  </a:cubicBezTo>
                  <a:cubicBezTo>
                    <a:pt x="41" y="59"/>
                    <a:pt x="41" y="59"/>
                    <a:pt x="41" y="59"/>
                  </a:cubicBezTo>
                  <a:cubicBezTo>
                    <a:pt x="41" y="56"/>
                    <a:pt x="41" y="56"/>
                    <a:pt x="41" y="56"/>
                  </a:cubicBezTo>
                  <a:cubicBezTo>
                    <a:pt x="42" y="56"/>
                    <a:pt x="42" y="56"/>
                    <a:pt x="42" y="56"/>
                  </a:cubicBezTo>
                  <a:cubicBezTo>
                    <a:pt x="44" y="56"/>
                    <a:pt x="46" y="55"/>
                    <a:pt x="46" y="53"/>
                  </a:cubicBezTo>
                  <a:cubicBezTo>
                    <a:pt x="46" y="51"/>
                    <a:pt x="45" y="50"/>
                    <a:pt x="44" y="49"/>
                  </a:cubicBezTo>
                  <a:cubicBezTo>
                    <a:pt x="45" y="49"/>
                    <a:pt x="46" y="47"/>
                    <a:pt x="46" y="46"/>
                  </a:cubicBezTo>
                  <a:cubicBezTo>
                    <a:pt x="46" y="44"/>
                    <a:pt x="44" y="42"/>
                    <a:pt x="42" y="42"/>
                  </a:cubicBezTo>
                  <a:cubicBezTo>
                    <a:pt x="41" y="42"/>
                    <a:pt x="41" y="42"/>
                    <a:pt x="41" y="42"/>
                  </a:cubicBezTo>
                  <a:cubicBezTo>
                    <a:pt x="52" y="28"/>
                    <a:pt x="52" y="28"/>
                    <a:pt x="52" y="28"/>
                  </a:cubicBezTo>
                  <a:cubicBezTo>
                    <a:pt x="52" y="27"/>
                    <a:pt x="52" y="26"/>
                    <a:pt x="52" y="26"/>
                  </a:cubicBezTo>
                  <a:cubicBezTo>
                    <a:pt x="52" y="3"/>
                    <a:pt x="52" y="3"/>
                    <a:pt x="52" y="3"/>
                  </a:cubicBezTo>
                  <a:cubicBezTo>
                    <a:pt x="52" y="1"/>
                    <a:pt x="51" y="0"/>
                    <a:pt x="49" y="0"/>
                  </a:cubicBezTo>
                  <a:close/>
                  <a:moveTo>
                    <a:pt x="8" y="46"/>
                  </a:moveTo>
                  <a:cubicBezTo>
                    <a:pt x="8" y="45"/>
                    <a:pt x="9" y="44"/>
                    <a:pt x="10" y="44"/>
                  </a:cubicBezTo>
                  <a:cubicBezTo>
                    <a:pt x="23" y="44"/>
                    <a:pt x="23" y="44"/>
                    <a:pt x="23" y="44"/>
                  </a:cubicBezTo>
                  <a:cubicBezTo>
                    <a:pt x="22" y="48"/>
                    <a:pt x="22" y="48"/>
                    <a:pt x="22" y="48"/>
                  </a:cubicBezTo>
                  <a:cubicBezTo>
                    <a:pt x="10" y="48"/>
                    <a:pt x="10" y="48"/>
                    <a:pt x="10" y="48"/>
                  </a:cubicBezTo>
                  <a:cubicBezTo>
                    <a:pt x="9" y="48"/>
                    <a:pt x="8" y="47"/>
                    <a:pt x="8" y="46"/>
                  </a:cubicBezTo>
                  <a:close/>
                  <a:moveTo>
                    <a:pt x="8" y="53"/>
                  </a:moveTo>
                  <a:cubicBezTo>
                    <a:pt x="8" y="52"/>
                    <a:pt x="9" y="51"/>
                    <a:pt x="10" y="51"/>
                  </a:cubicBezTo>
                  <a:cubicBezTo>
                    <a:pt x="22" y="51"/>
                    <a:pt x="22" y="51"/>
                    <a:pt x="22" y="51"/>
                  </a:cubicBezTo>
                  <a:cubicBezTo>
                    <a:pt x="21" y="55"/>
                    <a:pt x="21" y="55"/>
                    <a:pt x="21" y="55"/>
                  </a:cubicBezTo>
                  <a:cubicBezTo>
                    <a:pt x="10" y="55"/>
                    <a:pt x="10" y="55"/>
                    <a:pt x="10" y="55"/>
                  </a:cubicBezTo>
                  <a:cubicBezTo>
                    <a:pt x="9" y="55"/>
                    <a:pt x="8" y="54"/>
                    <a:pt x="8" y="53"/>
                  </a:cubicBezTo>
                  <a:close/>
                  <a:moveTo>
                    <a:pt x="27" y="56"/>
                  </a:moveTo>
                  <a:cubicBezTo>
                    <a:pt x="27" y="57"/>
                    <a:pt x="26" y="58"/>
                    <a:pt x="25" y="58"/>
                  </a:cubicBezTo>
                  <a:cubicBezTo>
                    <a:pt x="24" y="58"/>
                    <a:pt x="24" y="57"/>
                    <a:pt x="23" y="57"/>
                  </a:cubicBezTo>
                  <a:cubicBezTo>
                    <a:pt x="23" y="57"/>
                    <a:pt x="23" y="56"/>
                    <a:pt x="23" y="56"/>
                  </a:cubicBezTo>
                  <a:cubicBezTo>
                    <a:pt x="25" y="43"/>
                    <a:pt x="25" y="43"/>
                    <a:pt x="25" y="43"/>
                  </a:cubicBezTo>
                  <a:cubicBezTo>
                    <a:pt x="25" y="42"/>
                    <a:pt x="26" y="42"/>
                    <a:pt x="27" y="42"/>
                  </a:cubicBezTo>
                  <a:cubicBezTo>
                    <a:pt x="27" y="42"/>
                    <a:pt x="27" y="42"/>
                    <a:pt x="27" y="42"/>
                  </a:cubicBezTo>
                  <a:cubicBezTo>
                    <a:pt x="29" y="42"/>
                    <a:pt x="29" y="43"/>
                    <a:pt x="29" y="44"/>
                  </a:cubicBezTo>
                  <a:lnTo>
                    <a:pt x="27" y="56"/>
                  </a:lnTo>
                  <a:close/>
                  <a:moveTo>
                    <a:pt x="44" y="53"/>
                  </a:moveTo>
                  <a:cubicBezTo>
                    <a:pt x="44" y="54"/>
                    <a:pt x="43" y="55"/>
                    <a:pt x="42" y="55"/>
                  </a:cubicBezTo>
                  <a:cubicBezTo>
                    <a:pt x="29" y="55"/>
                    <a:pt x="29" y="55"/>
                    <a:pt x="29" y="55"/>
                  </a:cubicBezTo>
                  <a:cubicBezTo>
                    <a:pt x="30" y="51"/>
                    <a:pt x="30" y="51"/>
                    <a:pt x="30" y="51"/>
                  </a:cubicBezTo>
                  <a:cubicBezTo>
                    <a:pt x="42" y="51"/>
                    <a:pt x="42" y="51"/>
                    <a:pt x="42" y="51"/>
                  </a:cubicBezTo>
                  <a:cubicBezTo>
                    <a:pt x="43" y="51"/>
                    <a:pt x="44" y="52"/>
                    <a:pt x="44" y="53"/>
                  </a:cubicBezTo>
                  <a:close/>
                  <a:moveTo>
                    <a:pt x="44" y="46"/>
                  </a:moveTo>
                  <a:cubicBezTo>
                    <a:pt x="44" y="47"/>
                    <a:pt x="43" y="48"/>
                    <a:pt x="42" y="48"/>
                  </a:cubicBezTo>
                  <a:cubicBezTo>
                    <a:pt x="30" y="48"/>
                    <a:pt x="30" y="48"/>
                    <a:pt x="30" y="48"/>
                  </a:cubicBezTo>
                  <a:cubicBezTo>
                    <a:pt x="31" y="44"/>
                    <a:pt x="31" y="44"/>
                    <a:pt x="31" y="44"/>
                  </a:cubicBezTo>
                  <a:cubicBezTo>
                    <a:pt x="31" y="44"/>
                    <a:pt x="31" y="44"/>
                    <a:pt x="31" y="44"/>
                  </a:cubicBezTo>
                  <a:cubicBezTo>
                    <a:pt x="42" y="44"/>
                    <a:pt x="42" y="44"/>
                    <a:pt x="42" y="44"/>
                  </a:cubicBezTo>
                  <a:cubicBezTo>
                    <a:pt x="43" y="44"/>
                    <a:pt x="44" y="45"/>
                    <a:pt x="44"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8576</TotalTime>
  <Words>508</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(27 December 2016 - 2 January 2017)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459</cp:revision>
  <cp:lastPrinted>2017-01-03T15:34:49Z</cp:lastPrinted>
  <dcterms:created xsi:type="dcterms:W3CDTF">2015-12-15T11:10:25Z</dcterms:created>
  <dcterms:modified xsi:type="dcterms:W3CDTF">2017-01-03T17:28:29Z</dcterms:modified>
</cp:coreProperties>
</file>