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44" autoAdjust="0"/>
    <p:restoredTop sz="94063" autoAdjust="0"/>
  </p:normalViewPr>
  <p:slideViewPr>
    <p:cSldViewPr snapToGrid="0">
      <p:cViewPr>
        <p:scale>
          <a:sx n="112" d="100"/>
          <a:sy n="112" d="100"/>
        </p:scale>
        <p:origin x="90" y="84"/>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5" y="1"/>
            <a:ext cx="3037840"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970943" y="1"/>
            <a:ext cx="3037840"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03-Jan-17</a:t>
            </a:fld>
            <a:endParaRPr lang="en-US"/>
          </a:p>
        </p:txBody>
      </p:sp>
      <p:sp>
        <p:nvSpPr>
          <p:cNvPr id="4" name="Espace réservé de l'image des diapositives 3"/>
          <p:cNvSpPr>
            <a:spLocks noGrp="1" noRot="1" noChangeAspect="1"/>
          </p:cNvSpPr>
          <p:nvPr>
            <p:ph type="sldImg" idx="2"/>
          </p:nvPr>
        </p:nvSpPr>
        <p:spPr>
          <a:xfrm>
            <a:off x="1287463" y="1162050"/>
            <a:ext cx="4435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701041" y="4473892"/>
            <a:ext cx="560832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5" y="8829975"/>
            <a:ext cx="3037840"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970943" y="8829975"/>
            <a:ext cx="3037840"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03-Jan-17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03-Jan-17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03-Jan-17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03-Jan-17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03-Jan-17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03-Jan-17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03-Jan-17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03-Jan-17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03-Jan-17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03-Jan-17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03-Jan-17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03-Jan-17</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smtClean="0">
                <a:solidFill>
                  <a:schemeClr val="bg1"/>
                </a:solidFill>
                <a:latin typeface="Arial" panose="020B0604020202020204" pitchFamily="34" charset="0"/>
                <a:cs typeface="Arial" panose="020B0604020202020204" pitchFamily="34" charset="0"/>
              </a:rPr>
              <a:t>Afrique de l’Ouest et du Centre</a:t>
            </a:r>
            <a:r>
              <a:rPr lang="en-GB" sz="1600" b="1" dirty="0" smtClean="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A</a:t>
            </a:r>
            <a:r>
              <a:rPr lang="en-GB" sz="1600" dirty="0" err="1" smtClean="0">
                <a:solidFill>
                  <a:schemeClr val="bg1"/>
                </a:solidFill>
                <a:latin typeface="Arial" panose="020B0604020202020204" pitchFamily="34" charset="0"/>
                <a:cs typeface="Arial" panose="020B0604020202020204" pitchFamily="34" charset="0"/>
              </a:rPr>
              <a:t>perçu</a:t>
            </a:r>
            <a:r>
              <a:rPr lang="en-GB" sz="1600" dirty="0" smtClean="0">
                <a:solidFill>
                  <a:schemeClr val="bg1"/>
                </a:solidFill>
                <a:latin typeface="Arial" panose="020B0604020202020204" pitchFamily="34" charset="0"/>
                <a:cs typeface="Arial" panose="020B0604020202020204" pitchFamily="34" charset="0"/>
              </a:rPr>
              <a:t> </a:t>
            </a:r>
            <a:r>
              <a:rPr lang="en-GB" sz="1600" dirty="0" err="1" smtClean="0">
                <a:solidFill>
                  <a:schemeClr val="bg1"/>
                </a:solidFill>
                <a:latin typeface="Arial" panose="020B0604020202020204" pitchFamily="34" charset="0"/>
                <a:cs typeface="Arial" panose="020B0604020202020204" pitchFamily="34" charset="0"/>
              </a:rPr>
              <a:t>humanitaire</a:t>
            </a:r>
            <a:r>
              <a:rPr lang="en-GB" sz="1600" dirty="0" smtClean="0">
                <a:solidFill>
                  <a:schemeClr val="bg1"/>
                </a:solidFill>
                <a:latin typeface="Arial" panose="020B0604020202020204" pitchFamily="34" charset="0"/>
                <a:cs typeface="Arial" panose="020B0604020202020204" pitchFamily="34" charset="0"/>
              </a:rPr>
              <a:t> </a:t>
            </a:r>
            <a:r>
              <a:rPr lang="en-GB" sz="1600" err="1" smtClean="0">
                <a:solidFill>
                  <a:schemeClr val="bg1"/>
                </a:solidFill>
                <a:latin typeface="Arial" panose="020B0604020202020204" pitchFamily="34" charset="0"/>
                <a:cs typeface="Arial" panose="020B0604020202020204" pitchFamily="34" charset="0"/>
              </a:rPr>
              <a:t>hebdomadaire</a:t>
            </a:r>
            <a:r>
              <a:rPr lang="en-GB" sz="1600" smtClean="0">
                <a:solidFill>
                  <a:schemeClr val="bg1"/>
                </a:solidFill>
                <a:latin typeface="Arial" panose="020B0604020202020204" pitchFamily="34" charset="0"/>
                <a:cs typeface="Arial" panose="020B0604020202020204" pitchFamily="34" charset="0"/>
              </a:rPr>
              <a:t> </a:t>
            </a:r>
            <a:r>
              <a:rPr lang="en-GB" sz="1000" smtClean="0">
                <a:solidFill>
                  <a:schemeClr val="bg1"/>
                </a:solidFill>
                <a:latin typeface="Arial" panose="020B0604020202020204" pitchFamily="34" charset="0"/>
                <a:cs typeface="Arial" panose="020B0604020202020204" pitchFamily="34" charset="0"/>
              </a:rPr>
              <a:t>(27 </a:t>
            </a:r>
            <a:r>
              <a:rPr lang="en-GB" sz="1000" err="1" smtClean="0">
                <a:solidFill>
                  <a:schemeClr val="bg1"/>
                </a:solidFill>
                <a:latin typeface="Arial" panose="020B0604020202020204" pitchFamily="34" charset="0"/>
                <a:cs typeface="Arial" panose="020B0604020202020204" pitchFamily="34" charset="0"/>
              </a:rPr>
              <a:t>décembre</a:t>
            </a:r>
            <a:r>
              <a:rPr lang="en-GB" sz="1000" smtClean="0">
                <a:solidFill>
                  <a:schemeClr val="bg1"/>
                </a:solidFill>
                <a:latin typeface="Arial" panose="020B0604020202020204" pitchFamily="34" charset="0"/>
                <a:cs typeface="Arial" panose="020B0604020202020204" pitchFamily="34" charset="0"/>
              </a:rPr>
              <a:t> 2016 – 03 janvier 2017)      </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2630" y="6872421"/>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Date </a:t>
            </a:r>
            <a:r>
              <a:rPr lang="en-GB" sz="800" b="1">
                <a:solidFill>
                  <a:schemeClr val="bg1">
                    <a:lumMod val="50000"/>
                  </a:schemeClr>
                </a:solidFill>
                <a:latin typeface="Arial" panose="020B0604020202020204" pitchFamily="34" charset="0"/>
                <a:cs typeface="Arial" panose="020B0604020202020204" pitchFamily="34" charset="0"/>
              </a:rPr>
              <a:t>de </a:t>
            </a:r>
            <a:r>
              <a:rPr lang="en-GB" sz="800" b="1" smtClean="0">
                <a:solidFill>
                  <a:schemeClr val="bg1">
                    <a:lumMod val="50000"/>
                  </a:schemeClr>
                </a:solidFill>
                <a:latin typeface="Arial" panose="020B0604020202020204" pitchFamily="34" charset="0"/>
                <a:cs typeface="Arial" panose="020B0604020202020204" pitchFamily="34" charset="0"/>
              </a:rPr>
              <a:t>création</a:t>
            </a:r>
            <a:r>
              <a:rPr lang="en-GB" sz="800" smtClean="0">
                <a:solidFill>
                  <a:schemeClr val="bg1">
                    <a:lumMod val="50000"/>
                  </a:schemeClr>
                </a:solidFill>
                <a:latin typeface="Arial" panose="020B0604020202020204" pitchFamily="34" charset="0"/>
                <a:cs typeface="Arial" panose="020B0604020202020204" pitchFamily="34" charset="0"/>
              </a:rPr>
              <a:t>: 3 jan 2017 </a:t>
            </a:r>
            <a:r>
              <a:rPr lang="fr-FR" sz="800" b="1" smtClean="0">
                <a:solidFill>
                  <a:schemeClr val="bg1">
                    <a:lumMod val="50000"/>
                  </a:schemeClr>
                </a:solidFill>
                <a:latin typeface="Arial" panose="020B0604020202020204" pitchFamily="34" charset="0"/>
                <a:cs typeface="Arial" panose="020B0604020202020204" pitchFamily="34" charset="0"/>
              </a:rPr>
              <a:t>Source </a:t>
            </a:r>
            <a:r>
              <a:rPr lang="fr-FR" sz="800" b="1" dirty="0">
                <a:solidFill>
                  <a:schemeClr val="bg1">
                    <a:lumMod val="50000"/>
                  </a:schemeClr>
                </a:solidFill>
                <a:latin typeface="Arial" panose="020B0604020202020204" pitchFamily="34" charset="0"/>
                <a:cs typeface="Arial" panose="020B0604020202020204" pitchFamily="34" charset="0"/>
              </a:rPr>
              <a:t>de données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smtClean="0">
                <a:solidFill>
                  <a:schemeClr val="bg1">
                    <a:lumMod val="50000"/>
                  </a:schemeClr>
                </a:solidFill>
                <a:latin typeface="Arial" panose="020B0604020202020204" pitchFamily="34" charset="0"/>
                <a:cs typeface="Arial" panose="020B0604020202020204" pitchFamily="34" charset="0"/>
              </a:rPr>
              <a:t>Contact</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7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Les frontières, </a:t>
            </a:r>
            <a:r>
              <a:rPr lang="en-GB" sz="700" i="1" dirty="0" err="1">
                <a:solidFill>
                  <a:schemeClr val="bg1">
                    <a:lumMod val="50000"/>
                  </a:schemeClr>
                </a:solidFill>
                <a:latin typeface="Arial" panose="020B0604020202020204" pitchFamily="34" charset="0"/>
                <a:cs typeface="Arial" panose="020B0604020202020204" pitchFamily="34" charset="0"/>
              </a:rPr>
              <a:t>noms</a:t>
            </a:r>
            <a:r>
              <a:rPr lang="en-GB" sz="700" i="1" dirty="0">
                <a:solidFill>
                  <a:schemeClr val="bg1">
                    <a:lumMod val="50000"/>
                  </a:schemeClr>
                </a:solidFill>
                <a:latin typeface="Arial" panose="020B0604020202020204" pitchFamily="34" charset="0"/>
                <a:cs typeface="Arial" panose="020B0604020202020204" pitchFamily="34" charset="0"/>
              </a:rPr>
              <a:t>, et </a:t>
            </a:r>
            <a:r>
              <a:rPr lang="en-GB" sz="700" i="1" dirty="0" err="1">
                <a:solidFill>
                  <a:schemeClr val="bg1">
                    <a:lumMod val="50000"/>
                  </a:schemeClr>
                </a:solidFill>
                <a:latin typeface="Arial" panose="020B0604020202020204" pitchFamily="34" charset="0"/>
                <a:cs typeface="Arial" panose="020B0604020202020204" pitchFamily="34" charset="0"/>
              </a:rPr>
              <a:t>désignations</a:t>
            </a:r>
            <a:r>
              <a:rPr lang="en-GB" sz="700" i="1" dirty="0">
                <a:solidFill>
                  <a:schemeClr val="bg1">
                    <a:lumMod val="50000"/>
                  </a:schemeClr>
                </a:solidFill>
                <a:latin typeface="Arial" panose="020B0604020202020204" pitchFamily="34" charset="0"/>
                <a:cs typeface="Arial" panose="020B0604020202020204" pitchFamily="34" charset="0"/>
              </a:rPr>
              <a:t> </a:t>
            </a:r>
            <a:r>
              <a:rPr lang="en-GB" sz="700" i="1" dirty="0" err="1">
                <a:solidFill>
                  <a:schemeClr val="bg1">
                    <a:lumMod val="50000"/>
                  </a:schemeClr>
                </a:solidFill>
                <a:latin typeface="Arial" panose="020B0604020202020204" pitchFamily="34" charset="0"/>
                <a:cs typeface="Arial" panose="020B0604020202020204" pitchFamily="34" charset="0"/>
              </a:rPr>
              <a:t>employés</a:t>
            </a:r>
            <a:r>
              <a:rPr lang="en-GB" sz="700" i="1" dirty="0">
                <a:solidFill>
                  <a:schemeClr val="bg1">
                    <a:lumMod val="50000"/>
                  </a:schemeClr>
                </a:solidFill>
                <a:latin typeface="Arial" panose="020B0604020202020204" pitchFamily="34" charset="0"/>
                <a:cs typeface="Arial" panose="020B0604020202020204" pitchFamily="34" charset="0"/>
              </a:rPr>
              <a:t> sur </a:t>
            </a:r>
            <a:r>
              <a:rPr lang="en-GB" sz="700" i="1" dirty="0" err="1">
                <a:solidFill>
                  <a:schemeClr val="bg1">
                    <a:lumMod val="50000"/>
                  </a:schemeClr>
                </a:solidFill>
                <a:latin typeface="Arial" panose="020B0604020202020204" pitchFamily="34" charset="0"/>
                <a:cs typeface="Arial" panose="020B0604020202020204" pitchFamily="34" charset="0"/>
              </a:rPr>
              <a:t>cette</a:t>
            </a:r>
            <a:r>
              <a:rPr lang="en-GB" sz="700" i="1" dirty="0">
                <a:solidFill>
                  <a:schemeClr val="bg1">
                    <a:lumMod val="50000"/>
                  </a:schemeClr>
                </a:solidFill>
                <a:latin typeface="Arial" panose="020B0604020202020204" pitchFamily="34" charset="0"/>
                <a:cs typeface="Arial" panose="020B0604020202020204" pitchFamily="34" charset="0"/>
              </a:rPr>
              <a:t> c</a:t>
            </a:r>
            <a:r>
              <a:rPr lang="fr-FR" sz="700" i="1" dirty="0" err="1">
                <a:solidFill>
                  <a:prstClr val="white">
                    <a:lumMod val="50000"/>
                  </a:prstClr>
                </a:solidFill>
                <a:latin typeface="Arial" panose="020B0604020202020204" pitchFamily="34" charset="0"/>
                <a:cs typeface="Arial" panose="020B0604020202020204" pitchFamily="34" charset="0"/>
              </a:rPr>
              <a:t>arte</a:t>
            </a:r>
            <a:r>
              <a:rPr lang="fr-FR" sz="700" i="1" dirty="0">
                <a:solidFill>
                  <a:prstClr val="white">
                    <a:lumMod val="50000"/>
                  </a:prstClr>
                </a:solidFill>
                <a:latin typeface="Arial" panose="020B0604020202020204" pitchFamily="34" charset="0"/>
                <a:cs typeface="Arial" panose="020B0604020202020204" pitchFamily="34" charset="0"/>
              </a:rPr>
              <a:t> n’impliquent pas une reconnaissance ou acceptation officielle par les Nations Unies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04069"/>
            <a:ext cx="2092202" cy="6769359"/>
          </a:xfrm>
          <a:prstGeom prst="rect">
            <a:avLst/>
          </a:prstGeom>
          <a:noFill/>
        </p:spPr>
        <p:txBody>
          <a:bodyPr wrap="square" lIns="0" tIns="49785" rIns="0" bIns="49785" rtlCol="0">
            <a:noAutofit/>
          </a:bodyPr>
          <a:lstStyle/>
          <a:p>
            <a:pPr lvl="0"/>
            <a:r>
              <a:rPr lang="fr-CA" sz="1000" dirty="0" smtClean="0">
                <a:solidFill>
                  <a:prstClr val="black"/>
                </a:solidFill>
                <a:latin typeface="Arial"/>
              </a:rPr>
              <a:t>REPUBLIQUE CENTRAFRICAINE</a:t>
            </a:r>
            <a:endParaRPr lang="fr-CA" sz="1000" dirty="0" smtClean="0">
              <a:solidFill>
                <a:prstClr val="black"/>
              </a:solidFill>
              <a:latin typeface="Arial"/>
            </a:endParaRPr>
          </a:p>
          <a:p>
            <a:pPr lvl="0"/>
            <a:endParaRPr lang="fr-CA" sz="600" dirty="0" smtClean="0">
              <a:latin typeface="Arial" panose="020B0604020202020204" pitchFamily="34" charset="0"/>
              <a:cs typeface="Arial" panose="020B0604020202020204" pitchFamily="34" charset="0"/>
            </a:endParaRPr>
          </a:p>
          <a:p>
            <a:pPr lvl="0"/>
            <a:endParaRPr lang="fr-CA" sz="600" dirty="0">
              <a:latin typeface="Arial" panose="020B0604020202020204" pitchFamily="34" charset="0"/>
              <a:cs typeface="Arial" panose="020B0604020202020204" pitchFamily="34" charset="0"/>
            </a:endParaRPr>
          </a:p>
          <a:p>
            <a:pPr lvl="0"/>
            <a:endParaRPr lang="fr-CA" sz="600" dirty="0" smtClean="0">
              <a:latin typeface="Arial" panose="020B0604020202020204" pitchFamily="34" charset="0"/>
              <a:cs typeface="Arial" panose="020B0604020202020204" pitchFamily="34" charset="0"/>
            </a:endParaRPr>
          </a:p>
          <a:p>
            <a:pPr lvl="0"/>
            <a:endParaRPr lang="fr-CA" sz="800" dirty="0" smtClean="0">
              <a:latin typeface="Arial" panose="020B0604020202020204" pitchFamily="34" charset="0"/>
              <a:cs typeface="Arial" panose="020B0604020202020204" pitchFamily="34" charset="0"/>
            </a:endParaRPr>
          </a:p>
          <a:p>
            <a:endParaRPr lang="fr-CA" sz="800" dirty="0" smtClean="0">
              <a:latin typeface="Arial" panose="020B0604020202020204" pitchFamily="34" charset="0"/>
              <a:cs typeface="Arial" panose="020B0604020202020204" pitchFamily="34" charset="0"/>
            </a:endParaRPr>
          </a:p>
          <a:p>
            <a:r>
              <a:rPr lang="fr-CA" sz="800" dirty="0" smtClean="0">
                <a:latin typeface="Arial" panose="020B0604020202020204" pitchFamily="34" charset="0"/>
                <a:cs typeface="Arial" panose="020B0604020202020204" pitchFamily="34" charset="0"/>
              </a:rPr>
              <a:t>Depuis </a:t>
            </a:r>
            <a:r>
              <a:rPr lang="fr-CA" sz="800" dirty="0">
                <a:latin typeface="Arial" panose="020B0604020202020204" pitchFamily="34" charset="0"/>
                <a:cs typeface="Arial" panose="020B0604020202020204" pitchFamily="34" charset="0"/>
              </a:rPr>
              <a:t>le 22 décembre, 2 721 personnes déplacées d'une vingtaine de villages ont fui vers la ville de </a:t>
            </a:r>
            <a:r>
              <a:rPr lang="fr-CA" sz="800" dirty="0" err="1">
                <a:latin typeface="Arial" panose="020B0604020202020204" pitchFamily="34" charset="0"/>
                <a:cs typeface="Arial" panose="020B0604020202020204" pitchFamily="34" charset="0"/>
              </a:rPr>
              <a:t>Poudjo</a:t>
            </a:r>
            <a:r>
              <a:rPr lang="fr-CA" sz="800" dirty="0">
                <a:latin typeface="Arial" panose="020B0604020202020204" pitchFamily="34" charset="0"/>
                <a:cs typeface="Arial" panose="020B0604020202020204" pitchFamily="34" charset="0"/>
              </a:rPr>
              <a:t>, dans la région </a:t>
            </a:r>
            <a:r>
              <a:rPr lang="fr-CA" sz="800" dirty="0" smtClean="0">
                <a:latin typeface="Arial" panose="020B0604020202020204" pitchFamily="34" charset="0"/>
                <a:cs typeface="Arial" panose="020B0604020202020204" pitchFamily="34" charset="0"/>
              </a:rPr>
              <a:t>du centre, </a:t>
            </a:r>
            <a:r>
              <a:rPr lang="fr-CA" sz="800" dirty="0">
                <a:latin typeface="Arial" panose="020B0604020202020204" pitchFamily="34" charset="0"/>
                <a:cs typeface="Arial" panose="020B0604020202020204" pitchFamily="34" charset="0"/>
              </a:rPr>
              <a:t>à la suite de récents affrontements armés. Selon les déplacés et les autorités locales, beaucoup de gens se cachent encore dans la brousse. La réponse humanitaire </a:t>
            </a:r>
            <a:r>
              <a:rPr lang="fr-CA" sz="800" dirty="0" smtClean="0">
                <a:latin typeface="Arial" panose="020B0604020202020204" pitchFamily="34" charset="0"/>
                <a:cs typeface="Arial" panose="020B0604020202020204" pitchFamily="34" charset="0"/>
              </a:rPr>
              <a:t>est en train d’être organisée </a:t>
            </a:r>
            <a:r>
              <a:rPr lang="fr-CA" sz="800" dirty="0">
                <a:latin typeface="Arial" panose="020B0604020202020204" pitchFamily="34" charset="0"/>
                <a:cs typeface="Arial" panose="020B0604020202020204" pitchFamily="34" charset="0"/>
              </a:rPr>
              <a:t>et un site d'accueil des </a:t>
            </a:r>
            <a:r>
              <a:rPr lang="fr-CA" sz="800" dirty="0" smtClean="0">
                <a:latin typeface="Arial" panose="020B0604020202020204" pitchFamily="34" charset="0"/>
                <a:cs typeface="Arial" panose="020B0604020202020204" pitchFamily="34" charset="0"/>
              </a:rPr>
              <a:t>personnes </a:t>
            </a:r>
            <a:r>
              <a:rPr lang="fr-CA" sz="800" dirty="0">
                <a:latin typeface="Arial" panose="020B0604020202020204" pitchFamily="34" charset="0"/>
                <a:cs typeface="Arial" panose="020B0604020202020204" pitchFamily="34" charset="0"/>
              </a:rPr>
              <a:t>déplacées est prévu. Entre temps, les autorités encouragent les déplacés à rester avec les familles d'accueil</a:t>
            </a:r>
            <a:r>
              <a:rPr lang="fr-CA" sz="800" dirty="0" smtClean="0">
                <a:latin typeface="Arial" panose="020B0604020202020204" pitchFamily="34" charset="0"/>
                <a:cs typeface="Arial" panose="020B0604020202020204" pitchFamily="34" charset="0"/>
              </a:rPr>
              <a:t>.</a:t>
            </a:r>
          </a:p>
          <a:p>
            <a:endParaRPr lang="fr-CA" sz="500" dirty="0" smtClean="0">
              <a:solidFill>
                <a:prstClr val="black"/>
              </a:solidFill>
              <a:latin typeface="Arial"/>
            </a:endParaRPr>
          </a:p>
          <a:p>
            <a:endParaRPr lang="fr-CA" sz="500" dirty="0">
              <a:solidFill>
                <a:prstClr val="black"/>
              </a:solidFill>
              <a:latin typeface="Arial"/>
            </a:endParaRPr>
          </a:p>
          <a:p>
            <a:endParaRPr lang="fr-CA" sz="500" dirty="0">
              <a:solidFill>
                <a:prstClr val="black"/>
              </a:solidFill>
              <a:latin typeface="Arial"/>
            </a:endParaRPr>
          </a:p>
          <a:p>
            <a:endParaRPr lang="fr-CA" sz="1000" dirty="0" smtClean="0">
              <a:solidFill>
                <a:prstClr val="black"/>
              </a:solidFill>
              <a:latin typeface="Arial"/>
            </a:endParaRPr>
          </a:p>
          <a:p>
            <a:pPr lvl="0"/>
            <a:endParaRPr lang="fr-CA" sz="400" dirty="0">
              <a:latin typeface="Arial" panose="020B0604020202020204" pitchFamily="34" charset="0"/>
              <a:cs typeface="Arial" panose="020B0604020202020204" pitchFamily="34" charset="0"/>
            </a:endParaRPr>
          </a:p>
          <a:p>
            <a:pPr lvl="0"/>
            <a:endParaRPr lang="fr-CA" sz="400" dirty="0" smtClean="0">
              <a:latin typeface="Arial" panose="020B0604020202020204" pitchFamily="34" charset="0"/>
              <a:cs typeface="Arial" panose="020B0604020202020204" pitchFamily="34" charset="0"/>
            </a:endParaRPr>
          </a:p>
          <a:p>
            <a:pPr lvl="0"/>
            <a:r>
              <a:rPr lang="fr-CA" sz="800" dirty="0">
                <a:latin typeface="Arial" panose="020B0604020202020204" pitchFamily="34" charset="0"/>
                <a:cs typeface="Arial" panose="020B0604020202020204" pitchFamily="34" charset="0"/>
              </a:rPr>
              <a:t>Des assaillants armés ont attaqué la base d'une ONG internationale le jour de l'An dans la préfecture </a:t>
            </a:r>
            <a:r>
              <a:rPr lang="fr-CA" sz="800" dirty="0" smtClean="0">
                <a:latin typeface="Arial" panose="020B0604020202020204" pitchFamily="34" charset="0"/>
                <a:cs typeface="Arial" panose="020B0604020202020204" pitchFamily="34" charset="0"/>
              </a:rPr>
              <a:t>du Haut-Mbomou, à l’est, et </a:t>
            </a:r>
            <a:r>
              <a:rPr lang="fr-CA" sz="800" dirty="0">
                <a:latin typeface="Arial" panose="020B0604020202020204" pitchFamily="34" charset="0"/>
                <a:cs typeface="Arial" panose="020B0604020202020204" pitchFamily="34" charset="0"/>
              </a:rPr>
              <a:t>ont volé de l'argent et d'autres équipements. Personne n'a été blessé dans l'incident, </a:t>
            </a:r>
            <a:r>
              <a:rPr lang="fr-CA" sz="800" dirty="0" smtClean="0">
                <a:latin typeface="Arial" panose="020B0604020202020204" pitchFamily="34" charset="0"/>
                <a:cs typeface="Arial" panose="020B0604020202020204" pitchFamily="34" charset="0"/>
              </a:rPr>
              <a:t>qui représente le plus récent </a:t>
            </a:r>
            <a:r>
              <a:rPr lang="fr-CA" sz="800" dirty="0">
                <a:latin typeface="Arial" panose="020B0604020202020204" pitchFamily="34" charset="0"/>
                <a:cs typeface="Arial" panose="020B0604020202020204" pitchFamily="34" charset="0"/>
              </a:rPr>
              <a:t>d'une série d'attaques contre des organisations humanitaires dans le pays</a:t>
            </a:r>
            <a:r>
              <a:rPr lang="fr-CA" sz="800" dirty="0" smtClean="0">
                <a:latin typeface="Arial" panose="020B0604020202020204" pitchFamily="34" charset="0"/>
                <a:cs typeface="Arial" panose="020B0604020202020204" pitchFamily="34" charset="0"/>
              </a:rPr>
              <a:t>.</a:t>
            </a:r>
          </a:p>
          <a:p>
            <a:pPr lvl="0"/>
            <a:endParaRPr lang="fr-CA" sz="800" dirty="0">
              <a:latin typeface="Arial" panose="020B0604020202020204" pitchFamily="34" charset="0"/>
              <a:cs typeface="Arial" panose="020B0604020202020204" pitchFamily="34" charset="0"/>
            </a:endParaRPr>
          </a:p>
          <a:p>
            <a:r>
              <a:rPr lang="fr-CA" sz="1000" dirty="0" smtClean="0">
                <a:solidFill>
                  <a:prstClr val="black"/>
                </a:solidFill>
                <a:latin typeface="Arial"/>
              </a:rPr>
              <a:t>RD CONGO</a:t>
            </a:r>
            <a:endParaRPr lang="fr-CA" sz="1000" dirty="0">
              <a:solidFill>
                <a:prstClr val="black"/>
              </a:solidFill>
              <a:latin typeface="Arial"/>
            </a:endParaRPr>
          </a:p>
          <a:p>
            <a:pPr lvl="0"/>
            <a:endParaRPr lang="fr-CA" sz="1000" dirty="0" smtClean="0">
              <a:solidFill>
                <a:prstClr val="black"/>
              </a:solidFill>
              <a:latin typeface="Arial"/>
            </a:endParaRPr>
          </a:p>
          <a:p>
            <a:pPr lvl="0"/>
            <a:endParaRPr lang="fr-CA" sz="1000" dirty="0">
              <a:solidFill>
                <a:prstClr val="black"/>
              </a:solidFill>
              <a:latin typeface="Arial"/>
            </a:endParaRPr>
          </a:p>
          <a:p>
            <a:pPr lvl="0"/>
            <a:r>
              <a:rPr lang="fr-CA" sz="800" dirty="0" smtClean="0">
                <a:latin typeface="Arial" panose="020B0604020202020204" pitchFamily="34" charset="0"/>
                <a:cs typeface="Arial" panose="020B0604020202020204" pitchFamily="34" charset="0"/>
              </a:rPr>
              <a:t/>
            </a:r>
            <a:br>
              <a:rPr lang="fr-CA" sz="800" dirty="0" smtClean="0">
                <a:latin typeface="Arial" panose="020B0604020202020204" pitchFamily="34" charset="0"/>
                <a:cs typeface="Arial" panose="020B0604020202020204" pitchFamily="34" charset="0"/>
              </a:rPr>
            </a:br>
            <a:r>
              <a:rPr lang="fr-CA" sz="800" dirty="0">
                <a:latin typeface="Arial" panose="020B0604020202020204" pitchFamily="34" charset="0"/>
                <a:cs typeface="Arial" panose="020B0604020202020204" pitchFamily="34" charset="0"/>
              </a:rPr>
              <a:t>Les fortes inondations provoquées par les pluies torrentielles du 26 au 27 décembre </a:t>
            </a:r>
            <a:r>
              <a:rPr lang="fr-CA" sz="800" dirty="0" smtClean="0">
                <a:latin typeface="Arial" panose="020B0604020202020204" pitchFamily="34" charset="0"/>
                <a:cs typeface="Arial" panose="020B0604020202020204" pitchFamily="34" charset="0"/>
              </a:rPr>
              <a:t>et </a:t>
            </a:r>
            <a:r>
              <a:rPr lang="fr-CA" sz="800" dirty="0">
                <a:latin typeface="Arial" panose="020B0604020202020204" pitchFamily="34" charset="0"/>
                <a:cs typeface="Arial" panose="020B0604020202020204" pitchFamily="34" charset="0"/>
              </a:rPr>
              <a:t>la </a:t>
            </a:r>
            <a:r>
              <a:rPr lang="fr-CA" sz="800" dirty="0" smtClean="0">
                <a:latin typeface="Arial" panose="020B0604020202020204" pitchFamily="34" charset="0"/>
                <a:cs typeface="Arial" panose="020B0604020202020204" pitchFamily="34" charset="0"/>
              </a:rPr>
              <a:t>montée </a:t>
            </a:r>
            <a:r>
              <a:rPr lang="fr-CA" sz="800" dirty="0">
                <a:latin typeface="Arial" panose="020B0604020202020204" pitchFamily="34" charset="0"/>
                <a:cs typeface="Arial" panose="020B0604020202020204" pitchFamily="34" charset="0"/>
              </a:rPr>
              <a:t>subite </a:t>
            </a:r>
            <a:r>
              <a:rPr lang="fr-CA" sz="800" dirty="0" smtClean="0">
                <a:latin typeface="Arial" panose="020B0604020202020204" pitchFamily="34" charset="0"/>
                <a:cs typeface="Arial" panose="020B0604020202020204" pitchFamily="34" charset="0"/>
              </a:rPr>
              <a:t>des </a:t>
            </a:r>
            <a:r>
              <a:rPr lang="fr-CA" sz="800" dirty="0">
                <a:latin typeface="Arial" panose="020B0604020202020204" pitchFamily="34" charset="0"/>
                <a:cs typeface="Arial" panose="020B0604020202020204" pitchFamily="34" charset="0"/>
              </a:rPr>
              <a:t>eaux </a:t>
            </a:r>
            <a:r>
              <a:rPr lang="fr-CA" sz="800" dirty="0" smtClean="0">
                <a:latin typeface="Arial" panose="020B0604020202020204" pitchFamily="34" charset="0"/>
                <a:cs typeface="Arial" panose="020B0604020202020204" pitchFamily="34" charset="0"/>
              </a:rPr>
              <a:t>ont </a:t>
            </a:r>
            <a:r>
              <a:rPr lang="fr-CA" sz="800" dirty="0">
                <a:latin typeface="Arial" panose="020B0604020202020204" pitchFamily="34" charset="0"/>
                <a:cs typeface="Arial" panose="020B0604020202020204" pitchFamily="34" charset="0"/>
              </a:rPr>
              <a:t>tué au moins 50 personnes et laissé des milliers de sans-abri dans la région du sud-ouest du pays. Les fortes pluies ont provoqué le débordement de la rivière </a:t>
            </a:r>
            <a:r>
              <a:rPr lang="fr-CA" sz="800" dirty="0" err="1">
                <a:latin typeface="Arial" panose="020B0604020202020204" pitchFamily="34" charset="0"/>
                <a:cs typeface="Arial" panose="020B0604020202020204" pitchFamily="34" charset="0"/>
              </a:rPr>
              <a:t>Kalamu</a:t>
            </a:r>
            <a:r>
              <a:rPr lang="fr-CA" sz="800" dirty="0">
                <a:latin typeface="Arial" panose="020B0604020202020204" pitchFamily="34" charset="0"/>
                <a:cs typeface="Arial" panose="020B0604020202020204" pitchFamily="34" charset="0"/>
              </a:rPr>
              <a:t>, </a:t>
            </a:r>
            <a:r>
              <a:rPr lang="fr-CA" sz="800" dirty="0" smtClean="0">
                <a:latin typeface="Arial" panose="020B0604020202020204" pitchFamily="34" charset="0"/>
                <a:cs typeface="Arial" panose="020B0604020202020204" pitchFamily="34" charset="0"/>
              </a:rPr>
              <a:t>qui traverse la ville de </a:t>
            </a:r>
            <a:r>
              <a:rPr lang="fr-CA" sz="800" dirty="0">
                <a:latin typeface="Arial" panose="020B0604020202020204" pitchFamily="34" charset="0"/>
                <a:cs typeface="Arial" panose="020B0604020202020204" pitchFamily="34" charset="0"/>
              </a:rPr>
              <a:t>Boma </a:t>
            </a:r>
            <a:r>
              <a:rPr lang="fr-CA" sz="800" dirty="0" smtClean="0">
                <a:latin typeface="Arial" panose="020B0604020202020204" pitchFamily="34" charset="0"/>
                <a:cs typeface="Arial" panose="020B0604020202020204" pitchFamily="34" charset="0"/>
              </a:rPr>
              <a:t>pour rejoindre </a:t>
            </a:r>
            <a:r>
              <a:rPr lang="fr-CA" sz="800" dirty="0">
                <a:latin typeface="Arial" panose="020B0604020202020204" pitchFamily="34" charset="0"/>
                <a:cs typeface="Arial" panose="020B0604020202020204" pitchFamily="34" charset="0"/>
              </a:rPr>
              <a:t>le fleuve Congo, pendant deux heures avant le retrait des eaux. </a:t>
            </a:r>
            <a:r>
              <a:rPr lang="fr-CA" sz="800" dirty="0" smtClean="0">
                <a:latin typeface="Arial" panose="020B0604020202020204" pitchFamily="34" charset="0"/>
                <a:cs typeface="Arial" panose="020B0604020202020204" pitchFamily="34" charset="0"/>
              </a:rPr>
              <a:t>Certaines parties </a:t>
            </a:r>
            <a:r>
              <a:rPr lang="fr-CA" sz="800" dirty="0">
                <a:latin typeface="Arial" panose="020B0604020202020204" pitchFamily="34" charset="0"/>
                <a:cs typeface="Arial" panose="020B0604020202020204" pitchFamily="34" charset="0"/>
              </a:rPr>
              <a:t>de la ville </a:t>
            </a:r>
            <a:r>
              <a:rPr lang="fr-CA" sz="800" dirty="0" smtClean="0">
                <a:latin typeface="Arial" panose="020B0604020202020204" pitchFamily="34" charset="0"/>
                <a:cs typeface="Arial" panose="020B0604020202020204" pitchFamily="34" charset="0"/>
              </a:rPr>
              <a:t>sont ensevelies sous un mètre </a:t>
            </a:r>
            <a:r>
              <a:rPr lang="fr-CA" sz="800" dirty="0">
                <a:latin typeface="Arial" panose="020B0604020202020204" pitchFamily="34" charset="0"/>
                <a:cs typeface="Arial" panose="020B0604020202020204" pitchFamily="34" charset="0"/>
              </a:rPr>
              <a:t>de </a:t>
            </a:r>
            <a:r>
              <a:rPr lang="fr-CA" sz="800" dirty="0" smtClean="0">
                <a:latin typeface="Arial" panose="020B0604020202020204" pitchFamily="34" charset="0"/>
                <a:cs typeface="Arial" panose="020B0604020202020204" pitchFamily="34" charset="0"/>
              </a:rPr>
              <a:t>boue suite aux inondations. </a:t>
            </a:r>
            <a:r>
              <a:rPr lang="fr-CA" sz="800" dirty="0">
                <a:latin typeface="Arial" panose="020B0604020202020204" pitchFamily="34" charset="0"/>
                <a:cs typeface="Arial" panose="020B0604020202020204" pitchFamily="34" charset="0"/>
              </a:rPr>
              <a:t>La recherche de victimes qui ont pu être enterrées se poursuit.</a:t>
            </a:r>
            <a:endParaRPr lang="fr-CA" sz="800" dirty="0">
              <a:latin typeface="Arial" panose="020B0604020202020204" pitchFamily="34" charset="0"/>
              <a:cs typeface="Arial" panose="020B0604020202020204" pitchFamily="34" charset="0"/>
            </a:endParaRPr>
          </a:p>
        </p:txBody>
      </p:sp>
      <p:cxnSp>
        <p:nvCxnSpPr>
          <p:cNvPr id="76" name="Connecteur droit 75"/>
          <p:cNvCxnSpPr/>
          <p:nvPr/>
        </p:nvCxnSpPr>
        <p:spPr>
          <a:xfrm flipV="1">
            <a:off x="230778" y="801281"/>
            <a:ext cx="2016000" cy="4333"/>
          </a:xfrm>
          <a:prstGeom prst="line">
            <a:avLst/>
          </a:prstGeom>
        </p:spPr>
        <p:style>
          <a:lnRef idx="1">
            <a:schemeClr val="dk1"/>
          </a:lnRef>
          <a:fillRef idx="0">
            <a:schemeClr val="dk1"/>
          </a:fillRef>
          <a:effectRef idx="0">
            <a:schemeClr val="dk1"/>
          </a:effectRef>
          <a:fontRef idx="minor">
            <a:schemeClr val="tx1"/>
          </a:fontRef>
        </p:style>
      </p:cxn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97156" y="835363"/>
            <a:ext cx="5751297" cy="5892010"/>
            <a:chOff x="2534864" y="835363"/>
            <a:chExt cx="5751297" cy="5892010"/>
          </a:xfrm>
        </p:grpSpPr>
        <p:sp>
          <p:nvSpPr>
            <p:cNvPr id="16" name="Rectangle 15"/>
            <p:cNvSpPr/>
            <p:nvPr/>
          </p:nvSpPr>
          <p:spPr>
            <a:xfrm>
              <a:off x="2545237" y="835363"/>
              <a:ext cx="5740924" cy="588829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452639" y="4265098"/>
                <a:ext cx="1120572" cy="461665"/>
              </a:xfrm>
              <a:prstGeom prst="rect">
                <a:avLst/>
              </a:prstGeom>
              <a:noFill/>
            </p:spPr>
            <p:txBody>
              <a:bodyPr wrap="square" rtlCol="0">
                <a:spAutoFit/>
              </a:bodyPr>
              <a:lstStyle/>
              <a:p>
                <a:pPr algn="ctr"/>
                <a:r>
                  <a:rPr lang="fr-FR" sz="800" dirty="0">
                    <a:latin typeface="Bookman Old Style" panose="02050604050505020204" pitchFamily="18" charset="0"/>
                  </a:rPr>
                  <a:t>RÉPUBLIQUE DÉMOCRATIQUE DU 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RÉPUBLIQUE CENTRAFRICAINE</a:t>
                </a:r>
                <a:endParaRPr lang="en-US" sz="800" dirty="0">
                  <a:latin typeface="Bookman Old Style" panose="02050604050505020204" pitchFamily="18" charset="0"/>
                </a:endParaRPr>
              </a:p>
            </p:txBody>
          </p:sp>
          <p:sp>
            <p:nvSpPr>
              <p:cNvPr id="347" name="ZoneTexte 346"/>
              <p:cNvSpPr txBox="1"/>
              <p:nvPr/>
            </p:nvSpPr>
            <p:spPr>
              <a:xfrm>
                <a:off x="5406962"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CAMEROUN</a:t>
                </a:r>
                <a:endParaRPr lang="en-US" dirty="0"/>
              </a:p>
            </p:txBody>
          </p:sp>
          <p:sp>
            <p:nvSpPr>
              <p:cNvPr id="349" name="ZoneTexte 348"/>
              <p:cNvSpPr txBox="1"/>
              <p:nvPr/>
            </p:nvSpPr>
            <p:spPr>
              <a:xfrm>
                <a:off x="5998499" y="4087158"/>
                <a:ext cx="57910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291307" y="2365905"/>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MALI</a:t>
                </a:r>
                <a:endParaRPr lang="en-US" sz="800" dirty="0">
                  <a:latin typeface="Bookman Old Style" panose="02050604050505020204" pitchFamily="18" charset="0"/>
                </a:endParaRPr>
              </a:p>
            </p:txBody>
          </p:sp>
          <p:sp>
            <p:nvSpPr>
              <p:cNvPr id="352" name="ZoneTexte 351"/>
              <p:cNvSpPr txBox="1"/>
              <p:nvPr/>
            </p:nvSpPr>
            <p:spPr>
              <a:xfrm>
                <a:off x="3218894" y="2186144"/>
                <a:ext cx="89972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MAURITANIE</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25413" y="3226207"/>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GUINÉE ÉQUATORIALE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10043" y="4197809"/>
                <a:ext cx="56565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293524" y="2581909"/>
                <a:ext cx="61239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252120" y="2827095"/>
                <a:ext cx="692976" cy="307777"/>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BURKINA FASO</a:t>
                </a:r>
                <a:endParaRPr lang="en-US" dirty="0"/>
              </a:p>
            </p:txBody>
          </p:sp>
          <p:sp>
            <p:nvSpPr>
              <p:cNvPr id="358" name="ZoneTexte 357"/>
              <p:cNvSpPr txBox="1"/>
              <p:nvPr/>
            </p:nvSpPr>
            <p:spPr>
              <a:xfrm>
                <a:off x="3833356" y="3255343"/>
                <a:ext cx="657456" cy="32316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a:t>
                </a:r>
                <a:r>
                  <a:rPr lang="fr-FR" dirty="0"/>
                  <a:t> </a:t>
                </a:r>
                <a:r>
                  <a:rPr lang="fr-FR" sz="700" dirty="0">
                    <a:solidFill>
                      <a:schemeClr val="bg1">
                        <a:lumMod val="50000"/>
                      </a:schemeClr>
                    </a:solidFill>
                  </a:rPr>
                  <a:t>D’IVOIRE</a:t>
                </a:r>
                <a:endParaRPr lang="en-US" sz="700" dirty="0">
                  <a:solidFill>
                    <a:schemeClr val="bg1">
                      <a:lumMod val="50000"/>
                    </a:schemeClr>
                  </a:solidFill>
                </a:endParaRPr>
              </a:p>
            </p:txBody>
          </p:sp>
          <p:sp>
            <p:nvSpPr>
              <p:cNvPr id="359" name="ZoneTexte 358"/>
              <p:cNvSpPr txBox="1"/>
              <p:nvPr/>
            </p:nvSpPr>
            <p:spPr>
              <a:xfrm>
                <a:off x="4314660" y="3447508"/>
                <a:ext cx="570251"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309048" y="361063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260993" y="3013731"/>
                <a:ext cx="61778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GUINÉE</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833377" y="325691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p:cNvCxnSpPr>
              <p:nvPr/>
            </p:nvCxnSpPr>
            <p:spPr>
              <a:xfrm rot="5400000">
                <a:off x="7262391" y="3211494"/>
                <a:ext cx="200651" cy="48549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757814" cy="1264920"/>
                <a:chOff x="2809949" y="5289820"/>
                <a:chExt cx="2757814"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5" y="528982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ET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20504" y="630404"/>
            <a:ext cx="2094901" cy="6681399"/>
          </a:xfrm>
          <a:prstGeom prst="rect">
            <a:avLst/>
          </a:prstGeom>
          <a:noFill/>
        </p:spPr>
        <p:txBody>
          <a:bodyPr wrap="square" lIns="0" tIns="49785" rIns="0" bIns="49785" rtlCol="0">
            <a:noAutofit/>
          </a:bodyPr>
          <a:lstStyle/>
          <a:p>
            <a:r>
              <a:rPr lang="en-GB" sz="1000" dirty="0" smtClean="0">
                <a:latin typeface="Arial"/>
              </a:rPr>
              <a:t>MALI</a:t>
            </a:r>
            <a:endParaRPr lang="en-GB" sz="1000" dirty="0" smtClean="0">
              <a:latin typeface="Arial"/>
            </a:endParaRPr>
          </a:p>
          <a:p>
            <a:pPr>
              <a:spcBef>
                <a:spcPts val="600"/>
              </a:spcBef>
            </a:pPr>
            <a:r>
              <a:rPr lang="en-GB" sz="800" i="1" dirty="0" smtClean="0">
                <a:solidFill>
                  <a:schemeClr val="bg1">
                    <a:lumMod val="50000"/>
                  </a:schemeClr>
                </a:solidFill>
                <a:latin typeface="Arial" panose="020B0604020202020204" pitchFamily="34" charset="0"/>
                <a:cs typeface="Arial" panose="020B0604020202020204" pitchFamily="34" charset="0"/>
              </a:rPr>
              <a:t>         </a:t>
            </a:r>
          </a:p>
          <a:p>
            <a:endParaRPr lang="fr-FR" sz="300" dirty="0" smtClean="0">
              <a:latin typeface="Arial" panose="020B0604020202020204" pitchFamily="34" charset="0"/>
              <a:cs typeface="Arial" panose="020B0604020202020204" pitchFamily="34" charset="0"/>
            </a:endParaRPr>
          </a:p>
          <a:p>
            <a:endParaRPr lang="fr-FR" sz="800" dirty="0" smtClean="0">
              <a:latin typeface="Arial" panose="020B0604020202020204" pitchFamily="34" charset="0"/>
              <a:cs typeface="Arial" panose="020B0604020202020204" pitchFamily="34" charset="0"/>
            </a:endParaRPr>
          </a:p>
          <a:p>
            <a:endParaRPr lang="fr-FR" sz="200" dirty="0" smtClean="0">
              <a:latin typeface="Arial" panose="020B0604020202020204" pitchFamily="34" charset="0"/>
              <a:cs typeface="Arial" panose="020B0604020202020204" pitchFamily="34" charset="0"/>
            </a:endParaRPr>
          </a:p>
          <a:p>
            <a:endParaRPr lang="fr-CA" sz="800" dirty="0" smtClean="0">
              <a:latin typeface="Arial" panose="020B0604020202020204" pitchFamily="34" charset="0"/>
              <a:cs typeface="Arial" panose="020B0604020202020204" pitchFamily="34" charset="0"/>
            </a:endParaRPr>
          </a:p>
          <a:p>
            <a:r>
              <a:rPr lang="fr-CA" sz="800" dirty="0" smtClean="0">
                <a:latin typeface="Arial" panose="020B0604020202020204" pitchFamily="34" charset="0"/>
                <a:cs typeface="Arial" panose="020B0604020202020204" pitchFamily="34" charset="0"/>
              </a:rPr>
              <a:t>Une travailleuse </a:t>
            </a:r>
            <a:r>
              <a:rPr lang="fr-CA" sz="800" dirty="0">
                <a:latin typeface="Arial" panose="020B0604020202020204" pitchFamily="34" charset="0"/>
                <a:cs typeface="Arial" panose="020B0604020202020204" pitchFamily="34" charset="0"/>
              </a:rPr>
              <a:t>humanitaire a été </a:t>
            </a:r>
            <a:r>
              <a:rPr lang="fr-CA" sz="800" dirty="0" smtClean="0">
                <a:latin typeface="Arial" panose="020B0604020202020204" pitchFamily="34" charset="0"/>
                <a:cs typeface="Arial" panose="020B0604020202020204" pitchFamily="34" charset="0"/>
              </a:rPr>
              <a:t>enlevée </a:t>
            </a:r>
            <a:r>
              <a:rPr lang="fr-CA" sz="800" dirty="0">
                <a:latin typeface="Arial" panose="020B0604020202020204" pitchFamily="34" charset="0"/>
                <a:cs typeface="Arial" panose="020B0604020202020204" pitchFamily="34" charset="0"/>
              </a:rPr>
              <a:t>le 24 décembre dans la ville de Gao dans le nord par des assaillants inconnus. Il n'y a eu aucune revendication immédiate de responsabilité. L'insécurité et les attaques ont persisté dans la région nord du Mali, ce qui complique les opérations d'aide et restreint le mouvement des civils et les activités quotidiennes de subsistance.</a:t>
            </a:r>
            <a:endParaRPr lang="fr-CA" sz="800" dirty="0">
              <a:latin typeface="Arial"/>
              <a:cs typeface="Arial" panose="020B0604020202020204" pitchFamily="34" charset="0"/>
            </a:endParaRPr>
          </a:p>
          <a:p>
            <a:endParaRPr lang="fr-CA" sz="1000" dirty="0" smtClean="0">
              <a:latin typeface="Arial"/>
              <a:cs typeface="Arial" panose="020B0604020202020204" pitchFamily="34" charset="0"/>
            </a:endParaRPr>
          </a:p>
          <a:p>
            <a:r>
              <a:rPr lang="fr-CA" sz="1000" dirty="0" smtClean="0">
                <a:latin typeface="Arial"/>
                <a:cs typeface="Arial" panose="020B0604020202020204" pitchFamily="34" charset="0"/>
              </a:rPr>
              <a:t>NIGERIA</a:t>
            </a:r>
            <a:endParaRPr lang="fr-CA" sz="1000" dirty="0" smtClean="0">
              <a:latin typeface="Arial"/>
              <a:cs typeface="Arial" panose="020B0604020202020204" pitchFamily="34" charset="0"/>
            </a:endParaRPr>
          </a:p>
          <a:p>
            <a:endParaRPr lang="fr-CA" sz="1000" dirty="0">
              <a:latin typeface="Arial"/>
              <a:cs typeface="Arial" panose="020B0604020202020204" pitchFamily="34" charset="0"/>
            </a:endParaRPr>
          </a:p>
          <a:p>
            <a:endParaRPr lang="fr-CA" sz="800" dirty="0" smtClean="0">
              <a:latin typeface="Arial" panose="020B0604020202020204" pitchFamily="34" charset="0"/>
              <a:cs typeface="Arial" panose="020B0604020202020204" pitchFamily="34" charset="0"/>
            </a:endParaRPr>
          </a:p>
          <a:p>
            <a:endParaRPr lang="fr-CA" sz="800" dirty="0" smtClean="0">
              <a:latin typeface="Arial" panose="020B0604020202020204" pitchFamily="34" charset="0"/>
              <a:cs typeface="Arial" panose="020B0604020202020204" pitchFamily="34" charset="0"/>
            </a:endParaRPr>
          </a:p>
          <a:p>
            <a:r>
              <a:rPr lang="fr-CA" sz="800" dirty="0" smtClean="0">
                <a:latin typeface="Arial" panose="020B0604020202020204" pitchFamily="34" charset="0"/>
                <a:cs typeface="Arial" panose="020B0604020202020204" pitchFamily="34" charset="0"/>
              </a:rPr>
              <a:t>Un </a:t>
            </a:r>
            <a:r>
              <a:rPr lang="fr-CA" sz="800" dirty="0">
                <a:latin typeface="Arial" panose="020B0604020202020204" pitchFamily="34" charset="0"/>
                <a:cs typeface="Arial" panose="020B0604020202020204" pitchFamily="34" charset="0"/>
              </a:rPr>
              <a:t>kamikaze a attaqué un marché de bétail le 26 décembre dans </a:t>
            </a:r>
            <a:r>
              <a:rPr lang="fr-CA" sz="800" dirty="0" smtClean="0">
                <a:latin typeface="Arial" panose="020B0604020202020204" pitchFamily="34" charset="0"/>
                <a:cs typeface="Arial" panose="020B0604020202020204" pitchFamily="34" charset="0"/>
              </a:rPr>
              <a:t>l’état </a:t>
            </a:r>
            <a:r>
              <a:rPr lang="fr-CA" sz="800" dirty="0">
                <a:latin typeface="Arial" panose="020B0604020202020204" pitchFamily="34" charset="0"/>
                <a:cs typeface="Arial" panose="020B0604020202020204" pitchFamily="34" charset="0"/>
              </a:rPr>
              <a:t>nord-est de Borno. La police a déclaré que l’assaillante, qui a frappé le marché de </a:t>
            </a:r>
            <a:r>
              <a:rPr lang="fr-CA" sz="800" dirty="0" err="1">
                <a:latin typeface="Arial" panose="020B0604020202020204" pitchFamily="34" charset="0"/>
                <a:cs typeface="Arial" panose="020B0604020202020204" pitchFamily="34" charset="0"/>
              </a:rPr>
              <a:t>Kasuwan</a:t>
            </a:r>
            <a:r>
              <a:rPr lang="fr-CA" sz="800" dirty="0">
                <a:latin typeface="Arial" panose="020B0604020202020204" pitchFamily="34" charset="0"/>
                <a:cs typeface="Arial" panose="020B0604020202020204" pitchFamily="34" charset="0"/>
              </a:rPr>
              <a:t> </a:t>
            </a:r>
            <a:r>
              <a:rPr lang="fr-CA" sz="800" dirty="0" err="1">
                <a:latin typeface="Arial" panose="020B0604020202020204" pitchFamily="34" charset="0"/>
                <a:cs typeface="Arial" panose="020B0604020202020204" pitchFamily="34" charset="0"/>
              </a:rPr>
              <a:t>Shanu</a:t>
            </a:r>
            <a:r>
              <a:rPr lang="fr-CA" sz="800" dirty="0">
                <a:latin typeface="Arial" panose="020B0604020202020204" pitchFamily="34" charset="0"/>
                <a:cs typeface="Arial" panose="020B0604020202020204" pitchFamily="34" charset="0"/>
              </a:rPr>
              <a:t> dans la localité de </a:t>
            </a:r>
            <a:r>
              <a:rPr lang="fr-CA" sz="800" dirty="0" err="1">
                <a:latin typeface="Arial" panose="020B0604020202020204" pitchFamily="34" charset="0"/>
                <a:cs typeface="Arial" panose="020B0604020202020204" pitchFamily="34" charset="0"/>
              </a:rPr>
              <a:t>Kasuwa</a:t>
            </a:r>
            <a:r>
              <a:rPr lang="fr-CA" sz="800" dirty="0">
                <a:latin typeface="Arial" panose="020B0604020202020204" pitchFamily="34" charset="0"/>
                <a:cs typeface="Arial" panose="020B0604020202020204" pitchFamily="34" charset="0"/>
              </a:rPr>
              <a:t>, a été la seule personne tuée dans l'explosion. Un deuxième kamikaze aurait été « lynché par la foule », selon la police. L'attaque a eu lieu deux jours après que le président </a:t>
            </a:r>
            <a:r>
              <a:rPr lang="fr-CA" sz="800" dirty="0" err="1">
                <a:latin typeface="Arial" panose="020B0604020202020204" pitchFamily="34" charset="0"/>
                <a:cs typeface="Arial" panose="020B0604020202020204" pitchFamily="34" charset="0"/>
              </a:rPr>
              <a:t>Muhammadu</a:t>
            </a:r>
            <a:r>
              <a:rPr lang="fr-CA" sz="800" dirty="0">
                <a:latin typeface="Arial" panose="020B0604020202020204" pitchFamily="34" charset="0"/>
                <a:cs typeface="Arial" panose="020B0604020202020204" pitchFamily="34" charset="0"/>
              </a:rPr>
              <a:t> </a:t>
            </a:r>
            <a:r>
              <a:rPr lang="fr-CA" sz="800" dirty="0" err="1">
                <a:latin typeface="Arial" panose="020B0604020202020204" pitchFamily="34" charset="0"/>
                <a:cs typeface="Arial" panose="020B0604020202020204" pitchFamily="34" charset="0"/>
              </a:rPr>
              <a:t>Buhari</a:t>
            </a:r>
            <a:r>
              <a:rPr lang="fr-CA" sz="800" dirty="0">
                <a:latin typeface="Arial" panose="020B0604020202020204" pitchFamily="34" charset="0"/>
                <a:cs typeface="Arial" panose="020B0604020202020204" pitchFamily="34" charset="0"/>
              </a:rPr>
              <a:t> a déclaré que l'armée avait capturé la dernière enclave de Boko Haram dans la forêt de </a:t>
            </a:r>
            <a:r>
              <a:rPr lang="fr-CA" sz="800" dirty="0" err="1">
                <a:latin typeface="Arial" panose="020B0604020202020204" pitchFamily="34" charset="0"/>
                <a:cs typeface="Arial" panose="020B0604020202020204" pitchFamily="34" charset="0"/>
              </a:rPr>
              <a:t>Sambisa</a:t>
            </a:r>
            <a:r>
              <a:rPr lang="fr-CA" sz="800" dirty="0">
                <a:latin typeface="Arial" panose="020B0604020202020204" pitchFamily="34" charset="0"/>
                <a:cs typeface="Arial" panose="020B0604020202020204" pitchFamily="34" charset="0"/>
              </a:rPr>
              <a:t> de Borno. Cependant, des membres présumés du groupe ont continué à mettre en scène des attentats suicides dans le nord-est du Nigeria et au Niger et Cameroun voisins.</a:t>
            </a:r>
            <a:endParaRPr lang="fr-CA" sz="800" dirty="0" smtClean="0">
              <a:latin typeface="Arial" panose="020B0604020202020204" pitchFamily="34" charset="0"/>
              <a:cs typeface="Arial" panose="020B0604020202020204" pitchFamily="34" charset="0"/>
            </a:endParaRPr>
          </a:p>
        </p:txBody>
      </p:sp>
      <p:grpSp>
        <p:nvGrpSpPr>
          <p:cNvPr id="7" name="Groupe 6"/>
          <p:cNvGrpSpPr/>
          <p:nvPr/>
        </p:nvGrpSpPr>
        <p:grpSpPr>
          <a:xfrm>
            <a:off x="8455826" y="5677496"/>
            <a:ext cx="1885306" cy="954107"/>
            <a:chOff x="8530356" y="6441921"/>
            <a:chExt cx="1943049" cy="954107"/>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0388" y="6441921"/>
              <a:ext cx="1763017" cy="954107"/>
            </a:xfrm>
            <a:prstGeom prst="rect">
              <a:avLst/>
            </a:prstGeom>
            <a:noFill/>
          </p:spPr>
          <p:txBody>
            <a:bodyPr wrap="square" rtlCol="0">
              <a:spAutoFit/>
            </a:bodyPr>
            <a:lstStyle/>
            <a:p>
              <a:r>
                <a:rPr lang="en-GB" sz="800" dirty="0" smtClean="0">
                  <a:latin typeface="Arial" panose="020B0604020202020204" pitchFamily="34" charset="0"/>
                  <a:cs typeface="Arial" panose="020B0604020202020204" pitchFamily="34" charset="0"/>
                </a:rPr>
                <a:t>Catastrophe </a:t>
              </a:r>
              <a:r>
                <a:rPr lang="en-GB" sz="800" dirty="0" err="1" smtClean="0">
                  <a:latin typeface="Arial" panose="020B0604020202020204" pitchFamily="34" charset="0"/>
                  <a:cs typeface="Arial" panose="020B0604020202020204" pitchFamily="34" charset="0"/>
                </a:rPr>
                <a:t>naturelle</a:t>
              </a:r>
              <a:r>
                <a:rPr lang="en-GB" sz="800" dirty="0" smtClean="0">
                  <a:latin typeface="Arial" panose="020B0604020202020204" pitchFamily="34" charset="0"/>
                  <a:cs typeface="Arial" panose="020B0604020202020204" pitchFamily="34" charset="0"/>
                </a:rPr>
                <a:t> </a:t>
              </a:r>
            </a:p>
            <a:p>
              <a:endParaRPr lang="en-GB" sz="800" dirty="0" smtClean="0">
                <a:latin typeface="Arial" panose="020B0604020202020204" pitchFamily="34" charset="0"/>
                <a:cs typeface="Arial" panose="020B0604020202020204" pitchFamily="34" charset="0"/>
              </a:endParaRPr>
            </a:p>
            <a:p>
              <a:r>
                <a:rPr lang="en-GB" sz="800" dirty="0" err="1" smtClean="0">
                  <a:latin typeface="Arial" panose="020B0604020202020204" pitchFamily="34" charset="0"/>
                  <a:cs typeface="Arial" panose="020B0604020202020204" pitchFamily="34" charset="0"/>
                </a:rPr>
                <a:t>Epidémie</a:t>
              </a:r>
              <a:endParaRPr lang="en-GB" sz="800" dirty="0" smtClean="0">
                <a:latin typeface="Arial" panose="020B0604020202020204" pitchFamily="34" charset="0"/>
                <a:cs typeface="Arial" panose="020B0604020202020204" pitchFamily="34" charset="0"/>
              </a:endParaRPr>
            </a:p>
            <a:p>
              <a:endParaRPr lang="en-GB" sz="800" dirty="0" smtClean="0">
                <a:latin typeface="Arial" panose="020B0604020202020204" pitchFamily="34" charset="0"/>
                <a:cs typeface="Arial" panose="020B0604020202020204" pitchFamily="34" charset="0"/>
              </a:endParaRPr>
            </a:p>
            <a:p>
              <a:r>
                <a:rPr lang="en-GB" sz="800" dirty="0" err="1" smtClean="0">
                  <a:latin typeface="Arial" panose="020B0604020202020204" pitchFamily="34" charset="0"/>
                  <a:cs typeface="Arial" panose="020B0604020202020204" pitchFamily="34" charset="0"/>
                </a:rPr>
                <a:t>Conflit</a:t>
              </a:r>
              <a:endParaRPr lang="en-GB" sz="800" dirty="0" smtClean="0">
                <a:latin typeface="Arial" panose="020B0604020202020204" pitchFamily="34" charset="0"/>
                <a:cs typeface="Arial" panose="020B0604020202020204" pitchFamily="34" charset="0"/>
              </a:endParaRPr>
            </a:p>
            <a:p>
              <a:endParaRPr lang="en-GB" sz="800" dirty="0" smtClean="0">
                <a:latin typeface="Arial" panose="020B0604020202020204" pitchFamily="34" charset="0"/>
                <a:cs typeface="Arial" panose="020B0604020202020204" pitchFamily="34" charset="0"/>
              </a:endParaRPr>
            </a:p>
            <a:p>
              <a:r>
                <a:rPr lang="en-GB" sz="800" dirty="0" err="1" smtClean="0">
                  <a:latin typeface="Arial" panose="020B0604020202020204" pitchFamily="34" charset="0"/>
                  <a:cs typeface="Arial" panose="020B0604020202020204" pitchFamily="34" charset="0"/>
                </a:rPr>
                <a:t>Autre</a:t>
              </a:r>
              <a:r>
                <a:rPr lang="en-GB" sz="800" dirty="0" smtClean="0">
                  <a:latin typeface="Arial" panose="020B0604020202020204" pitchFamily="34" charset="0"/>
                  <a:cs typeface="Arial" panose="020B0604020202020204" pitchFamily="34" charset="0"/>
                </a:rPr>
                <a:t> </a:t>
              </a:r>
              <a:endParaRPr lang="en-GB"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flipV="1">
            <a:off x="8414154" y="832729"/>
            <a:ext cx="2069323" cy="3376"/>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617259" y="873149"/>
            <a:ext cx="1977854" cy="338554"/>
          </a:xfrm>
          <a:prstGeom prst="rect">
            <a:avLst/>
          </a:prstGeom>
          <a:noFill/>
        </p:spPr>
        <p:txBody>
          <a:bodyPr wrap="square" rtlCol="0">
            <a:spAutoFit/>
          </a:bodyPr>
          <a:lstStyle/>
          <a:p>
            <a:r>
              <a:rPr lang="fr-CA" sz="800" i="1" dirty="0" smtClean="0">
                <a:solidFill>
                  <a:srgbClr val="026CB6"/>
                </a:solidFill>
                <a:latin typeface="Arial" panose="020B0604020202020204" pitchFamily="34" charset="0"/>
                <a:cs typeface="Arial" panose="020B0604020202020204" pitchFamily="34" charset="0"/>
              </a:rPr>
              <a:t>UNE TRAVAILLEUSE HUMANITAIRE KIDNAPPÉE À GAO</a:t>
            </a:r>
            <a:endParaRPr lang="fr-FR" sz="800" i="1" dirty="0" smtClean="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09626" y="2650147"/>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SÉNÉGAL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 BISSAU</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382085" y="2824412"/>
            <a:ext cx="68104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GAMBIE</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61" name="ZoneTexte 84"/>
          <p:cNvSpPr txBox="1"/>
          <p:nvPr/>
        </p:nvSpPr>
        <p:spPr>
          <a:xfrm>
            <a:off x="389135" y="828039"/>
            <a:ext cx="2164728" cy="461665"/>
          </a:xfrm>
          <a:prstGeom prst="rect">
            <a:avLst/>
          </a:prstGeom>
          <a:noFill/>
        </p:spPr>
        <p:txBody>
          <a:bodyPr wrap="square" rtlCol="0">
            <a:spAutoFit/>
          </a:bodyPr>
          <a:lstStyle/>
          <a:p>
            <a:r>
              <a:rPr lang="fr-CA" sz="800" i="1" dirty="0" smtClean="0">
                <a:solidFill>
                  <a:srgbClr val="026CB6"/>
                </a:solidFill>
                <a:latin typeface="Arial" panose="020B0604020202020204" pitchFamily="34" charset="0"/>
                <a:cs typeface="Arial" panose="020B0604020202020204" pitchFamily="34" charset="0"/>
              </a:rPr>
              <a:t>PLUS DE 2 000 PERSONNES DÉPLACÉES PAR DE RÉCENTS AFFRONTEMENTS</a:t>
            </a:r>
            <a:endParaRPr lang="en-US" sz="800" i="1" dirty="0">
              <a:solidFill>
                <a:srgbClr val="026CB6"/>
              </a:solidFill>
              <a:latin typeface="Arial" panose="020B0604020202020204" pitchFamily="34" charset="0"/>
              <a:cs typeface="Arial" panose="020B0604020202020204" pitchFamily="34" charset="0"/>
            </a:endParaRPr>
          </a:p>
        </p:txBody>
      </p:sp>
      <p:sp>
        <p:nvSpPr>
          <p:cNvPr id="2176" name="ZoneTexte 2175"/>
          <p:cNvSpPr txBox="1"/>
          <p:nvPr/>
        </p:nvSpPr>
        <p:spPr>
          <a:xfrm>
            <a:off x="449778" y="2761815"/>
            <a:ext cx="1934969" cy="338554"/>
          </a:xfrm>
          <a:prstGeom prst="rect">
            <a:avLst/>
          </a:prstGeom>
          <a:noFill/>
        </p:spPr>
        <p:txBody>
          <a:bodyPr wrap="square" rtlCol="0">
            <a:spAutoFit/>
          </a:bodyPr>
          <a:lstStyle/>
          <a:p>
            <a:pPr>
              <a:spcBef>
                <a:spcPts val="600"/>
              </a:spcBef>
            </a:pPr>
            <a:r>
              <a:rPr lang="fr-CA" sz="800" i="1" dirty="0" smtClean="0">
                <a:solidFill>
                  <a:srgbClr val="026CB6"/>
                </a:solidFill>
                <a:latin typeface="Arial" panose="020B0604020202020204" pitchFamily="34" charset="0"/>
                <a:cs typeface="Arial" panose="020B0604020202020204" pitchFamily="34" charset="0"/>
              </a:rPr>
              <a:t>DES ASSAILLANTS ATTAQUENT DES LOCAUX D’ONG</a:t>
            </a:r>
            <a:endParaRPr lang="en-US" sz="800" i="1" dirty="0">
              <a:solidFill>
                <a:srgbClr val="026CB6"/>
              </a:solidFill>
              <a:latin typeface="Arial" panose="020B0604020202020204" pitchFamily="34" charset="0"/>
              <a:cs typeface="Arial" panose="020B0604020202020204" pitchFamily="34" charset="0"/>
            </a:endParaRPr>
          </a:p>
        </p:txBody>
      </p:sp>
      <p:sp>
        <p:nvSpPr>
          <p:cNvPr id="282" name="ZoneTexte 2237"/>
          <p:cNvSpPr txBox="1"/>
          <p:nvPr/>
        </p:nvSpPr>
        <p:spPr>
          <a:xfrm>
            <a:off x="8661420" y="2738508"/>
            <a:ext cx="1789853" cy="338554"/>
          </a:xfrm>
          <a:prstGeom prst="rect">
            <a:avLst/>
          </a:prstGeom>
          <a:noFill/>
        </p:spPr>
        <p:txBody>
          <a:bodyPr wrap="square" rtlCol="0">
            <a:spAutoFit/>
          </a:bodyPr>
          <a:lstStyle/>
          <a:p>
            <a:r>
              <a:rPr lang="fr-CA" sz="800" i="1" dirty="0" smtClean="0">
                <a:solidFill>
                  <a:srgbClr val="026CB6"/>
                </a:solidFill>
                <a:latin typeface="Arial" panose="020B0604020202020204" pitchFamily="34" charset="0"/>
                <a:cs typeface="Arial" panose="020B0604020202020204" pitchFamily="34" charset="0"/>
              </a:rPr>
              <a:t>UN ATTENTAT-SUICIDE FRAPPE UN MARCHÉ DE BÉTAILS</a:t>
            </a:r>
            <a:endParaRPr lang="en-US" sz="800" i="1" dirty="0">
              <a:solidFill>
                <a:srgbClr val="026CB6"/>
              </a:solidFill>
              <a:latin typeface="Arial" panose="020B0604020202020204" pitchFamily="34" charset="0"/>
              <a:cs typeface="Arial" panose="020B0604020202020204" pitchFamily="34" charset="0"/>
            </a:endParaRPr>
          </a:p>
        </p:txBody>
      </p:sp>
      <p:cxnSp>
        <p:nvCxnSpPr>
          <p:cNvPr id="210" name="Connecteur droit 90"/>
          <p:cNvCxnSpPr/>
          <p:nvPr/>
        </p:nvCxnSpPr>
        <p:spPr>
          <a:xfrm>
            <a:off x="8426527" y="2743564"/>
            <a:ext cx="1980000" cy="2912"/>
          </a:xfrm>
          <a:prstGeom prst="line">
            <a:avLst/>
          </a:prstGeom>
        </p:spPr>
        <p:style>
          <a:lnRef idx="1">
            <a:schemeClr val="dk1"/>
          </a:lnRef>
          <a:fillRef idx="0">
            <a:schemeClr val="dk1"/>
          </a:fillRef>
          <a:effectRef idx="0">
            <a:schemeClr val="dk1"/>
          </a:effectRef>
          <a:fontRef idx="minor">
            <a:schemeClr val="tx1"/>
          </a:fontRef>
        </p:style>
      </p:cxnSp>
      <p:cxnSp>
        <p:nvCxnSpPr>
          <p:cNvPr id="182" name="Connecteur droit 75"/>
          <p:cNvCxnSpPr/>
          <p:nvPr/>
        </p:nvCxnSpPr>
        <p:spPr>
          <a:xfrm flipV="1">
            <a:off x="220571" y="4419228"/>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187" name="ZoneTexte 2175"/>
          <p:cNvSpPr txBox="1"/>
          <p:nvPr/>
        </p:nvSpPr>
        <p:spPr>
          <a:xfrm>
            <a:off x="440281" y="4458821"/>
            <a:ext cx="2030253" cy="338554"/>
          </a:xfrm>
          <a:prstGeom prst="rect">
            <a:avLst/>
          </a:prstGeom>
          <a:noFill/>
        </p:spPr>
        <p:txBody>
          <a:bodyPr wrap="square" rtlCol="0">
            <a:spAutoFit/>
          </a:bodyPr>
          <a:lstStyle/>
          <a:p>
            <a:pPr>
              <a:spcBef>
                <a:spcPts val="600"/>
              </a:spcBef>
            </a:pPr>
            <a:r>
              <a:rPr lang="fr-CA" sz="800" i="1" dirty="0" smtClean="0">
                <a:solidFill>
                  <a:srgbClr val="026CB6"/>
                </a:solidFill>
                <a:latin typeface="Arial" panose="020B0604020202020204" pitchFamily="34" charset="0"/>
                <a:cs typeface="Arial" panose="020B0604020202020204" pitchFamily="34" charset="0"/>
              </a:rPr>
              <a:t>DE FORTES INONDATIONS TUENT AU MOINS 50 PERSONNES</a:t>
            </a:r>
            <a:endParaRPr lang="en-US" sz="800" i="1" dirty="0">
              <a:solidFill>
                <a:srgbClr val="026CB6"/>
              </a:solidFill>
              <a:latin typeface="Arial" panose="020B0604020202020204" pitchFamily="34" charset="0"/>
              <a:cs typeface="Arial" panose="020B0604020202020204" pitchFamily="34" charset="0"/>
            </a:endParaRPr>
          </a:p>
        </p:txBody>
      </p:sp>
      <p:grpSp>
        <p:nvGrpSpPr>
          <p:cNvPr id="189" name="Group 188"/>
          <p:cNvGrpSpPr/>
          <p:nvPr/>
        </p:nvGrpSpPr>
        <p:grpSpPr>
          <a:xfrm>
            <a:off x="8430070" y="2785403"/>
            <a:ext cx="225000" cy="328204"/>
            <a:chOff x="4499508" y="1144203"/>
            <a:chExt cx="225000" cy="328204"/>
          </a:xfrm>
        </p:grpSpPr>
        <p:pic>
          <p:nvPicPr>
            <p:cNvPr id="190" name="Image 377"/>
            <p:cNvPicPr>
              <a:picLocks noChangeAspect="1"/>
            </p:cNvPicPr>
            <p:nvPr/>
          </p:nvPicPr>
          <p:blipFill>
            <a:blip r:embed="rId12"/>
            <a:stretch>
              <a:fillRect/>
            </a:stretch>
          </p:blipFill>
          <p:spPr>
            <a:xfrm>
              <a:off x="4499508" y="1146157"/>
              <a:ext cx="225000" cy="326250"/>
            </a:xfrm>
            <a:prstGeom prst="rect">
              <a:avLst/>
            </a:prstGeom>
          </p:spPr>
        </p:pic>
        <p:pic>
          <p:nvPicPr>
            <p:cNvPr id="195" name="Image 19"/>
            <p:cNvPicPr>
              <a:picLocks noChangeAspect="1"/>
            </p:cNvPicPr>
            <p:nvPr/>
          </p:nvPicPr>
          <p:blipFill>
            <a:blip r:embed="rId13"/>
            <a:stretch>
              <a:fillRect/>
            </a:stretch>
          </p:blipFill>
          <p:spPr>
            <a:xfrm>
              <a:off x="4502719" y="1144203"/>
              <a:ext cx="201600" cy="201600"/>
            </a:xfrm>
            <a:prstGeom prst="rect">
              <a:avLst/>
            </a:prstGeom>
          </p:spPr>
        </p:pic>
      </p:grpSp>
      <p:grpSp>
        <p:nvGrpSpPr>
          <p:cNvPr id="240" name="Group 239"/>
          <p:cNvGrpSpPr/>
          <p:nvPr/>
        </p:nvGrpSpPr>
        <p:grpSpPr>
          <a:xfrm>
            <a:off x="226223" y="2788853"/>
            <a:ext cx="225000" cy="328204"/>
            <a:chOff x="4499508" y="1144203"/>
            <a:chExt cx="225000" cy="328204"/>
          </a:xfrm>
        </p:grpSpPr>
        <p:pic>
          <p:nvPicPr>
            <p:cNvPr id="241" name="Image 377"/>
            <p:cNvPicPr>
              <a:picLocks noChangeAspect="1"/>
            </p:cNvPicPr>
            <p:nvPr/>
          </p:nvPicPr>
          <p:blipFill>
            <a:blip r:embed="rId12"/>
            <a:stretch>
              <a:fillRect/>
            </a:stretch>
          </p:blipFill>
          <p:spPr>
            <a:xfrm>
              <a:off x="4499508" y="1146157"/>
              <a:ext cx="225000" cy="326250"/>
            </a:xfrm>
            <a:prstGeom prst="rect">
              <a:avLst/>
            </a:prstGeom>
          </p:spPr>
        </p:pic>
        <p:pic>
          <p:nvPicPr>
            <p:cNvPr id="242" name="Image 19"/>
            <p:cNvPicPr>
              <a:picLocks noChangeAspect="1"/>
            </p:cNvPicPr>
            <p:nvPr/>
          </p:nvPicPr>
          <p:blipFill>
            <a:blip r:embed="rId13"/>
            <a:stretch>
              <a:fillRect/>
            </a:stretch>
          </p:blipFill>
          <p:spPr>
            <a:xfrm>
              <a:off x="4502719" y="1144203"/>
              <a:ext cx="201600" cy="201600"/>
            </a:xfrm>
            <a:prstGeom prst="rect">
              <a:avLst/>
            </a:prstGeom>
          </p:spPr>
        </p:pic>
      </p:grpSp>
      <p:grpSp>
        <p:nvGrpSpPr>
          <p:cNvPr id="243" name="Group 242"/>
          <p:cNvGrpSpPr/>
          <p:nvPr/>
        </p:nvGrpSpPr>
        <p:grpSpPr>
          <a:xfrm>
            <a:off x="5129003" y="2946905"/>
            <a:ext cx="225000" cy="328204"/>
            <a:chOff x="4499508" y="1144203"/>
            <a:chExt cx="225000" cy="328204"/>
          </a:xfrm>
        </p:grpSpPr>
        <p:pic>
          <p:nvPicPr>
            <p:cNvPr id="244" name="Image 377"/>
            <p:cNvPicPr>
              <a:picLocks noChangeAspect="1"/>
            </p:cNvPicPr>
            <p:nvPr/>
          </p:nvPicPr>
          <p:blipFill>
            <a:blip r:embed="rId12"/>
            <a:stretch>
              <a:fillRect/>
            </a:stretch>
          </p:blipFill>
          <p:spPr>
            <a:xfrm>
              <a:off x="4499508" y="1146157"/>
              <a:ext cx="225000" cy="326250"/>
            </a:xfrm>
            <a:prstGeom prst="rect">
              <a:avLst/>
            </a:prstGeom>
          </p:spPr>
        </p:pic>
        <p:pic>
          <p:nvPicPr>
            <p:cNvPr id="245" name="Image 19"/>
            <p:cNvPicPr>
              <a:picLocks noChangeAspect="1"/>
            </p:cNvPicPr>
            <p:nvPr/>
          </p:nvPicPr>
          <p:blipFill>
            <a:blip r:embed="rId13"/>
            <a:stretch>
              <a:fillRect/>
            </a:stretch>
          </p:blipFill>
          <p:spPr>
            <a:xfrm>
              <a:off x="4502719" y="1144203"/>
              <a:ext cx="201600" cy="201600"/>
            </a:xfrm>
            <a:prstGeom prst="rect">
              <a:avLst/>
            </a:prstGeom>
          </p:spPr>
        </p:pic>
      </p:grpSp>
      <p:grpSp>
        <p:nvGrpSpPr>
          <p:cNvPr id="196" name="Group 195"/>
          <p:cNvGrpSpPr/>
          <p:nvPr/>
        </p:nvGrpSpPr>
        <p:grpSpPr>
          <a:xfrm>
            <a:off x="214712" y="899688"/>
            <a:ext cx="225000" cy="326250"/>
            <a:chOff x="5176538" y="1337838"/>
            <a:chExt cx="225000" cy="326250"/>
          </a:xfrm>
        </p:grpSpPr>
        <p:pic>
          <p:nvPicPr>
            <p:cNvPr id="197" name="Image 377"/>
            <p:cNvPicPr>
              <a:picLocks noChangeAspect="1"/>
            </p:cNvPicPr>
            <p:nvPr/>
          </p:nvPicPr>
          <p:blipFill>
            <a:blip r:embed="rId12"/>
            <a:stretch>
              <a:fillRect/>
            </a:stretch>
          </p:blipFill>
          <p:spPr>
            <a:xfrm>
              <a:off x="5176538" y="1337838"/>
              <a:ext cx="225000" cy="326250"/>
            </a:xfrm>
            <a:prstGeom prst="rect">
              <a:avLst/>
            </a:prstGeom>
          </p:spPr>
        </p:pic>
        <p:pic>
          <p:nvPicPr>
            <p:cNvPr id="198" name="Image 20"/>
            <p:cNvPicPr>
              <a:picLocks noChangeAspect="1"/>
            </p:cNvPicPr>
            <p:nvPr/>
          </p:nvPicPr>
          <p:blipFill>
            <a:blip r:embed="rId14"/>
            <a:stretch>
              <a:fillRect/>
            </a:stretch>
          </p:blipFill>
          <p:spPr>
            <a:xfrm>
              <a:off x="5194232" y="1348304"/>
              <a:ext cx="201600" cy="192436"/>
            </a:xfrm>
            <a:prstGeom prst="rect">
              <a:avLst/>
            </a:prstGeom>
          </p:spPr>
        </p:pic>
      </p:grpSp>
      <p:grpSp>
        <p:nvGrpSpPr>
          <p:cNvPr id="201" name="Group 200"/>
          <p:cNvGrpSpPr/>
          <p:nvPr/>
        </p:nvGrpSpPr>
        <p:grpSpPr>
          <a:xfrm>
            <a:off x="235968" y="4473147"/>
            <a:ext cx="226800" cy="350621"/>
            <a:chOff x="5476747" y="1463387"/>
            <a:chExt cx="226800" cy="350621"/>
          </a:xfrm>
        </p:grpSpPr>
        <p:pic>
          <p:nvPicPr>
            <p:cNvPr id="203" name="Image 33"/>
            <p:cNvPicPr>
              <a:picLocks noChangeAspect="1"/>
            </p:cNvPicPr>
            <p:nvPr/>
          </p:nvPicPr>
          <p:blipFill>
            <a:blip r:embed="rId8"/>
            <a:stretch>
              <a:fillRect/>
            </a:stretch>
          </p:blipFill>
          <p:spPr>
            <a:xfrm>
              <a:off x="5476747" y="1463387"/>
              <a:ext cx="226800" cy="350621"/>
            </a:xfrm>
            <a:prstGeom prst="rect">
              <a:avLst/>
            </a:prstGeom>
          </p:spPr>
        </p:pic>
        <p:pic>
          <p:nvPicPr>
            <p:cNvPr id="206" name="Image 18"/>
            <p:cNvPicPr>
              <a:picLocks noChangeAspect="1"/>
            </p:cNvPicPr>
            <p:nvPr/>
          </p:nvPicPr>
          <p:blipFill>
            <a:blip r:embed="rId15"/>
            <a:stretch>
              <a:fillRect/>
            </a:stretch>
          </p:blipFill>
          <p:spPr>
            <a:xfrm>
              <a:off x="5498582" y="1484706"/>
              <a:ext cx="190800" cy="170357"/>
            </a:xfrm>
            <a:prstGeom prst="rect">
              <a:avLst/>
            </a:prstGeom>
          </p:spPr>
        </p:pic>
      </p:grpSp>
      <p:grpSp>
        <p:nvGrpSpPr>
          <p:cNvPr id="212" name="Group 211"/>
          <p:cNvGrpSpPr/>
          <p:nvPr/>
        </p:nvGrpSpPr>
        <p:grpSpPr>
          <a:xfrm>
            <a:off x="8423298" y="901663"/>
            <a:ext cx="225000" cy="326250"/>
            <a:chOff x="5320410" y="1182263"/>
            <a:chExt cx="225000" cy="326250"/>
          </a:xfrm>
        </p:grpSpPr>
        <p:pic>
          <p:nvPicPr>
            <p:cNvPr id="213" name="Image 377"/>
            <p:cNvPicPr>
              <a:picLocks noChangeAspect="1"/>
            </p:cNvPicPr>
            <p:nvPr/>
          </p:nvPicPr>
          <p:blipFill>
            <a:blip r:embed="rId12"/>
            <a:stretch>
              <a:fillRect/>
            </a:stretch>
          </p:blipFill>
          <p:spPr>
            <a:xfrm>
              <a:off x="5320410" y="1182263"/>
              <a:ext cx="225000" cy="326250"/>
            </a:xfrm>
            <a:prstGeom prst="rect">
              <a:avLst/>
            </a:prstGeom>
          </p:spPr>
        </p:pic>
        <p:sp>
          <p:nvSpPr>
            <p:cNvPr id="215" name="Freeform 4"/>
            <p:cNvSpPr>
              <a:spLocks noEditPoints="1"/>
            </p:cNvSpPr>
            <p:nvPr/>
          </p:nvSpPr>
          <p:spPr bwMode="auto">
            <a:xfrm>
              <a:off x="5339604" y="1220751"/>
              <a:ext cx="155448" cy="155448"/>
            </a:xfrm>
            <a:custGeom>
              <a:avLst/>
              <a:gdLst>
                <a:gd name="T0" fmla="*/ 46 w 52"/>
                <a:gd name="T1" fmla="*/ 3 h 60"/>
                <a:gd name="T2" fmla="*/ 48 w 52"/>
                <a:gd name="T3" fmla="*/ 17 h 60"/>
                <a:gd name="T4" fmla="*/ 42 w 52"/>
                <a:gd name="T5" fmla="*/ 30 h 60"/>
                <a:gd name="T6" fmla="*/ 47 w 52"/>
                <a:gd name="T7" fmla="*/ 23 h 60"/>
                <a:gd name="T8" fmla="*/ 46 w 52"/>
                <a:gd name="T9" fmla="*/ 17 h 60"/>
                <a:gd name="T10" fmla="*/ 43 w 52"/>
                <a:gd name="T11" fmla="*/ 18 h 60"/>
                <a:gd name="T12" fmla="*/ 29 w 52"/>
                <a:gd name="T13" fmla="*/ 34 h 60"/>
                <a:gd name="T14" fmla="*/ 28 w 52"/>
                <a:gd name="T15" fmla="*/ 40 h 60"/>
                <a:gd name="T16" fmla="*/ 23 w 52"/>
                <a:gd name="T17" fmla="*/ 42 h 60"/>
                <a:gd name="T18" fmla="*/ 23 w 52"/>
                <a:gd name="T19" fmla="*/ 34 h 60"/>
                <a:gd name="T20" fmla="*/ 9 w 52"/>
                <a:gd name="T21" fmla="*/ 18 h 60"/>
                <a:gd name="T22" fmla="*/ 6 w 52"/>
                <a:gd name="T23" fmla="*/ 17 h 60"/>
                <a:gd name="T24" fmla="*/ 5 w 52"/>
                <a:gd name="T25" fmla="*/ 23 h 60"/>
                <a:gd name="T26" fmla="*/ 10 w 52"/>
                <a:gd name="T27" fmla="*/ 30 h 60"/>
                <a:gd name="T28" fmla="*/ 4 w 52"/>
                <a:gd name="T29" fmla="*/ 17 h 60"/>
                <a:gd name="T30" fmla="*/ 6 w 52"/>
                <a:gd name="T31" fmla="*/ 3 h 60"/>
                <a:gd name="T32" fmla="*/ 0 w 52"/>
                <a:gd name="T33" fmla="*/ 3 h 60"/>
                <a:gd name="T34" fmla="*/ 0 w 52"/>
                <a:gd name="T35" fmla="*/ 28 h 60"/>
                <a:gd name="T36" fmla="*/ 10 w 52"/>
                <a:gd name="T37" fmla="*/ 42 h 60"/>
                <a:gd name="T38" fmla="*/ 8 w 52"/>
                <a:gd name="T39" fmla="*/ 49 h 60"/>
                <a:gd name="T40" fmla="*/ 10 w 52"/>
                <a:gd name="T41" fmla="*/ 56 h 60"/>
                <a:gd name="T42" fmla="*/ 12 w 52"/>
                <a:gd name="T43" fmla="*/ 59 h 60"/>
                <a:gd name="T44" fmla="*/ 24 w 52"/>
                <a:gd name="T45" fmla="*/ 60 h 60"/>
                <a:gd name="T46" fmla="*/ 29 w 52"/>
                <a:gd name="T47" fmla="*/ 57 h 60"/>
                <a:gd name="T48" fmla="*/ 30 w 52"/>
                <a:gd name="T49" fmla="*/ 56 h 60"/>
                <a:gd name="T50" fmla="*/ 41 w 52"/>
                <a:gd name="T51" fmla="*/ 59 h 60"/>
                <a:gd name="T52" fmla="*/ 42 w 52"/>
                <a:gd name="T53" fmla="*/ 56 h 60"/>
                <a:gd name="T54" fmla="*/ 44 w 52"/>
                <a:gd name="T55" fmla="*/ 49 h 60"/>
                <a:gd name="T56" fmla="*/ 42 w 52"/>
                <a:gd name="T57" fmla="*/ 42 h 60"/>
                <a:gd name="T58" fmla="*/ 52 w 52"/>
                <a:gd name="T59" fmla="*/ 28 h 60"/>
                <a:gd name="T60" fmla="*/ 52 w 52"/>
                <a:gd name="T61" fmla="*/ 3 h 60"/>
                <a:gd name="T62" fmla="*/ 8 w 52"/>
                <a:gd name="T63" fmla="*/ 46 h 60"/>
                <a:gd name="T64" fmla="*/ 23 w 52"/>
                <a:gd name="T65" fmla="*/ 44 h 60"/>
                <a:gd name="T66" fmla="*/ 10 w 52"/>
                <a:gd name="T67" fmla="*/ 48 h 60"/>
                <a:gd name="T68" fmla="*/ 8 w 52"/>
                <a:gd name="T69" fmla="*/ 53 h 60"/>
                <a:gd name="T70" fmla="*/ 22 w 52"/>
                <a:gd name="T71" fmla="*/ 51 h 60"/>
                <a:gd name="T72" fmla="*/ 10 w 52"/>
                <a:gd name="T73" fmla="*/ 55 h 60"/>
                <a:gd name="T74" fmla="*/ 27 w 52"/>
                <a:gd name="T75" fmla="*/ 56 h 60"/>
                <a:gd name="T76" fmla="*/ 23 w 52"/>
                <a:gd name="T77" fmla="*/ 57 h 60"/>
                <a:gd name="T78" fmla="*/ 25 w 52"/>
                <a:gd name="T79" fmla="*/ 43 h 60"/>
                <a:gd name="T80" fmla="*/ 27 w 52"/>
                <a:gd name="T81" fmla="*/ 42 h 60"/>
                <a:gd name="T82" fmla="*/ 27 w 52"/>
                <a:gd name="T83" fmla="*/ 56 h 60"/>
                <a:gd name="T84" fmla="*/ 42 w 52"/>
                <a:gd name="T85" fmla="*/ 55 h 60"/>
                <a:gd name="T86" fmla="*/ 30 w 52"/>
                <a:gd name="T87" fmla="*/ 51 h 60"/>
                <a:gd name="T88" fmla="*/ 44 w 52"/>
                <a:gd name="T89" fmla="*/ 53 h 60"/>
                <a:gd name="T90" fmla="*/ 42 w 52"/>
                <a:gd name="T91" fmla="*/ 48 h 60"/>
                <a:gd name="T92" fmla="*/ 31 w 52"/>
                <a:gd name="T93" fmla="*/ 44 h 60"/>
                <a:gd name="T94" fmla="*/ 42 w 52"/>
                <a:gd name="T95"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2" h="60">
                  <a:moveTo>
                    <a:pt x="49" y="0"/>
                  </a:moveTo>
                  <a:cubicBezTo>
                    <a:pt x="47" y="0"/>
                    <a:pt x="46" y="1"/>
                    <a:pt x="46" y="3"/>
                  </a:cubicBezTo>
                  <a:cubicBezTo>
                    <a:pt x="46" y="16"/>
                    <a:pt x="46" y="16"/>
                    <a:pt x="46" y="16"/>
                  </a:cubicBezTo>
                  <a:cubicBezTo>
                    <a:pt x="47" y="16"/>
                    <a:pt x="48" y="17"/>
                    <a:pt x="48" y="17"/>
                  </a:cubicBezTo>
                  <a:cubicBezTo>
                    <a:pt x="50" y="19"/>
                    <a:pt x="50" y="22"/>
                    <a:pt x="48" y="23"/>
                  </a:cubicBezTo>
                  <a:cubicBezTo>
                    <a:pt x="42" y="30"/>
                    <a:pt x="42" y="30"/>
                    <a:pt x="42" y="30"/>
                  </a:cubicBezTo>
                  <a:cubicBezTo>
                    <a:pt x="41" y="29"/>
                    <a:pt x="41" y="29"/>
                    <a:pt x="41" y="29"/>
                  </a:cubicBezTo>
                  <a:cubicBezTo>
                    <a:pt x="47" y="23"/>
                    <a:pt x="47" y="23"/>
                    <a:pt x="47" y="23"/>
                  </a:cubicBezTo>
                  <a:cubicBezTo>
                    <a:pt x="49" y="21"/>
                    <a:pt x="49" y="19"/>
                    <a:pt x="47" y="18"/>
                  </a:cubicBezTo>
                  <a:cubicBezTo>
                    <a:pt x="47" y="18"/>
                    <a:pt x="46" y="17"/>
                    <a:pt x="46" y="17"/>
                  </a:cubicBezTo>
                  <a:cubicBezTo>
                    <a:pt x="45" y="17"/>
                    <a:pt x="45" y="17"/>
                    <a:pt x="44" y="17"/>
                  </a:cubicBezTo>
                  <a:cubicBezTo>
                    <a:pt x="44" y="17"/>
                    <a:pt x="43" y="18"/>
                    <a:pt x="43" y="18"/>
                  </a:cubicBezTo>
                  <a:cubicBezTo>
                    <a:pt x="39" y="22"/>
                    <a:pt x="36" y="26"/>
                    <a:pt x="32" y="29"/>
                  </a:cubicBezTo>
                  <a:cubicBezTo>
                    <a:pt x="31" y="30"/>
                    <a:pt x="29" y="32"/>
                    <a:pt x="29" y="34"/>
                  </a:cubicBezTo>
                  <a:cubicBezTo>
                    <a:pt x="30" y="36"/>
                    <a:pt x="29" y="38"/>
                    <a:pt x="29" y="40"/>
                  </a:cubicBezTo>
                  <a:cubicBezTo>
                    <a:pt x="29" y="40"/>
                    <a:pt x="28" y="40"/>
                    <a:pt x="28" y="40"/>
                  </a:cubicBezTo>
                  <a:cubicBezTo>
                    <a:pt x="26" y="39"/>
                    <a:pt x="24" y="40"/>
                    <a:pt x="24" y="42"/>
                  </a:cubicBezTo>
                  <a:cubicBezTo>
                    <a:pt x="23" y="42"/>
                    <a:pt x="23" y="42"/>
                    <a:pt x="23" y="42"/>
                  </a:cubicBezTo>
                  <a:cubicBezTo>
                    <a:pt x="23" y="42"/>
                    <a:pt x="23" y="41"/>
                    <a:pt x="23" y="41"/>
                  </a:cubicBezTo>
                  <a:cubicBezTo>
                    <a:pt x="23" y="39"/>
                    <a:pt x="23" y="37"/>
                    <a:pt x="23" y="34"/>
                  </a:cubicBezTo>
                  <a:cubicBezTo>
                    <a:pt x="23" y="32"/>
                    <a:pt x="21" y="30"/>
                    <a:pt x="20" y="29"/>
                  </a:cubicBezTo>
                  <a:cubicBezTo>
                    <a:pt x="17" y="26"/>
                    <a:pt x="13" y="22"/>
                    <a:pt x="9" y="18"/>
                  </a:cubicBezTo>
                  <a:cubicBezTo>
                    <a:pt x="9" y="18"/>
                    <a:pt x="8" y="17"/>
                    <a:pt x="8" y="17"/>
                  </a:cubicBezTo>
                  <a:cubicBezTo>
                    <a:pt x="7" y="17"/>
                    <a:pt x="7" y="17"/>
                    <a:pt x="6" y="17"/>
                  </a:cubicBezTo>
                  <a:cubicBezTo>
                    <a:pt x="6" y="17"/>
                    <a:pt x="5" y="18"/>
                    <a:pt x="5" y="18"/>
                  </a:cubicBezTo>
                  <a:cubicBezTo>
                    <a:pt x="4" y="19"/>
                    <a:pt x="4" y="21"/>
                    <a:pt x="5" y="23"/>
                  </a:cubicBezTo>
                  <a:cubicBezTo>
                    <a:pt x="11" y="29"/>
                    <a:pt x="11" y="29"/>
                    <a:pt x="11" y="29"/>
                  </a:cubicBezTo>
                  <a:cubicBezTo>
                    <a:pt x="10" y="30"/>
                    <a:pt x="10" y="30"/>
                    <a:pt x="10" y="30"/>
                  </a:cubicBezTo>
                  <a:cubicBezTo>
                    <a:pt x="4" y="23"/>
                    <a:pt x="4" y="23"/>
                    <a:pt x="4" y="23"/>
                  </a:cubicBezTo>
                  <a:cubicBezTo>
                    <a:pt x="2" y="22"/>
                    <a:pt x="2" y="19"/>
                    <a:pt x="4" y="17"/>
                  </a:cubicBezTo>
                  <a:cubicBezTo>
                    <a:pt x="5" y="17"/>
                    <a:pt x="5" y="16"/>
                    <a:pt x="6" y="16"/>
                  </a:cubicBezTo>
                  <a:cubicBezTo>
                    <a:pt x="6" y="3"/>
                    <a:pt x="6" y="3"/>
                    <a:pt x="6" y="3"/>
                  </a:cubicBezTo>
                  <a:cubicBezTo>
                    <a:pt x="6" y="1"/>
                    <a:pt x="5" y="0"/>
                    <a:pt x="3" y="0"/>
                  </a:cubicBezTo>
                  <a:cubicBezTo>
                    <a:pt x="1" y="0"/>
                    <a:pt x="0" y="1"/>
                    <a:pt x="0" y="3"/>
                  </a:cubicBezTo>
                  <a:cubicBezTo>
                    <a:pt x="0" y="26"/>
                    <a:pt x="0" y="26"/>
                    <a:pt x="0" y="26"/>
                  </a:cubicBezTo>
                  <a:cubicBezTo>
                    <a:pt x="0" y="26"/>
                    <a:pt x="0" y="27"/>
                    <a:pt x="0" y="28"/>
                  </a:cubicBezTo>
                  <a:cubicBezTo>
                    <a:pt x="11" y="42"/>
                    <a:pt x="11" y="42"/>
                    <a:pt x="11" y="42"/>
                  </a:cubicBezTo>
                  <a:cubicBezTo>
                    <a:pt x="10" y="42"/>
                    <a:pt x="10" y="42"/>
                    <a:pt x="10" y="42"/>
                  </a:cubicBezTo>
                  <a:cubicBezTo>
                    <a:pt x="8" y="42"/>
                    <a:pt x="7" y="44"/>
                    <a:pt x="7" y="46"/>
                  </a:cubicBezTo>
                  <a:cubicBezTo>
                    <a:pt x="7" y="47"/>
                    <a:pt x="7" y="49"/>
                    <a:pt x="8" y="49"/>
                  </a:cubicBezTo>
                  <a:cubicBezTo>
                    <a:pt x="7" y="50"/>
                    <a:pt x="7" y="51"/>
                    <a:pt x="7" y="53"/>
                  </a:cubicBezTo>
                  <a:cubicBezTo>
                    <a:pt x="7" y="55"/>
                    <a:pt x="8" y="56"/>
                    <a:pt x="10" y="56"/>
                  </a:cubicBezTo>
                  <a:cubicBezTo>
                    <a:pt x="12" y="56"/>
                    <a:pt x="12" y="56"/>
                    <a:pt x="12" y="56"/>
                  </a:cubicBezTo>
                  <a:cubicBezTo>
                    <a:pt x="12" y="59"/>
                    <a:pt x="12" y="59"/>
                    <a:pt x="12" y="59"/>
                  </a:cubicBezTo>
                  <a:cubicBezTo>
                    <a:pt x="22" y="59"/>
                    <a:pt x="22" y="59"/>
                    <a:pt x="22" y="59"/>
                  </a:cubicBezTo>
                  <a:cubicBezTo>
                    <a:pt x="23" y="59"/>
                    <a:pt x="24" y="60"/>
                    <a:pt x="24" y="60"/>
                  </a:cubicBezTo>
                  <a:cubicBezTo>
                    <a:pt x="25" y="60"/>
                    <a:pt x="25" y="60"/>
                    <a:pt x="25" y="60"/>
                  </a:cubicBezTo>
                  <a:cubicBezTo>
                    <a:pt x="27" y="60"/>
                    <a:pt x="29" y="58"/>
                    <a:pt x="29" y="57"/>
                  </a:cubicBezTo>
                  <a:cubicBezTo>
                    <a:pt x="29" y="56"/>
                    <a:pt x="29" y="56"/>
                    <a:pt x="29" y="56"/>
                  </a:cubicBezTo>
                  <a:cubicBezTo>
                    <a:pt x="30" y="56"/>
                    <a:pt x="30" y="56"/>
                    <a:pt x="30" y="56"/>
                  </a:cubicBezTo>
                  <a:cubicBezTo>
                    <a:pt x="30" y="57"/>
                    <a:pt x="30" y="58"/>
                    <a:pt x="30" y="59"/>
                  </a:cubicBezTo>
                  <a:cubicBezTo>
                    <a:pt x="41" y="59"/>
                    <a:pt x="41" y="59"/>
                    <a:pt x="41" y="59"/>
                  </a:cubicBezTo>
                  <a:cubicBezTo>
                    <a:pt x="41" y="56"/>
                    <a:pt x="41" y="56"/>
                    <a:pt x="41" y="56"/>
                  </a:cubicBezTo>
                  <a:cubicBezTo>
                    <a:pt x="42" y="56"/>
                    <a:pt x="42" y="56"/>
                    <a:pt x="42" y="56"/>
                  </a:cubicBezTo>
                  <a:cubicBezTo>
                    <a:pt x="44" y="56"/>
                    <a:pt x="46" y="55"/>
                    <a:pt x="46" y="53"/>
                  </a:cubicBezTo>
                  <a:cubicBezTo>
                    <a:pt x="46" y="51"/>
                    <a:pt x="45" y="50"/>
                    <a:pt x="44" y="49"/>
                  </a:cubicBezTo>
                  <a:cubicBezTo>
                    <a:pt x="45" y="49"/>
                    <a:pt x="46" y="47"/>
                    <a:pt x="46" y="46"/>
                  </a:cubicBezTo>
                  <a:cubicBezTo>
                    <a:pt x="46" y="44"/>
                    <a:pt x="44" y="42"/>
                    <a:pt x="42" y="42"/>
                  </a:cubicBezTo>
                  <a:cubicBezTo>
                    <a:pt x="41" y="42"/>
                    <a:pt x="41" y="42"/>
                    <a:pt x="41" y="42"/>
                  </a:cubicBezTo>
                  <a:cubicBezTo>
                    <a:pt x="52" y="28"/>
                    <a:pt x="52" y="28"/>
                    <a:pt x="52" y="28"/>
                  </a:cubicBezTo>
                  <a:cubicBezTo>
                    <a:pt x="52" y="27"/>
                    <a:pt x="52" y="26"/>
                    <a:pt x="52" y="26"/>
                  </a:cubicBezTo>
                  <a:cubicBezTo>
                    <a:pt x="52" y="3"/>
                    <a:pt x="52" y="3"/>
                    <a:pt x="52" y="3"/>
                  </a:cubicBezTo>
                  <a:cubicBezTo>
                    <a:pt x="52" y="1"/>
                    <a:pt x="51" y="0"/>
                    <a:pt x="49" y="0"/>
                  </a:cubicBezTo>
                  <a:close/>
                  <a:moveTo>
                    <a:pt x="8" y="46"/>
                  </a:moveTo>
                  <a:cubicBezTo>
                    <a:pt x="8" y="45"/>
                    <a:pt x="9" y="44"/>
                    <a:pt x="10" y="44"/>
                  </a:cubicBezTo>
                  <a:cubicBezTo>
                    <a:pt x="23" y="44"/>
                    <a:pt x="23" y="44"/>
                    <a:pt x="23" y="44"/>
                  </a:cubicBezTo>
                  <a:cubicBezTo>
                    <a:pt x="22" y="48"/>
                    <a:pt x="22" y="48"/>
                    <a:pt x="22" y="48"/>
                  </a:cubicBezTo>
                  <a:cubicBezTo>
                    <a:pt x="10" y="48"/>
                    <a:pt x="10" y="48"/>
                    <a:pt x="10" y="48"/>
                  </a:cubicBezTo>
                  <a:cubicBezTo>
                    <a:pt x="9" y="48"/>
                    <a:pt x="8" y="47"/>
                    <a:pt x="8" y="46"/>
                  </a:cubicBezTo>
                  <a:close/>
                  <a:moveTo>
                    <a:pt x="8" y="53"/>
                  </a:moveTo>
                  <a:cubicBezTo>
                    <a:pt x="8" y="52"/>
                    <a:pt x="9" y="51"/>
                    <a:pt x="10" y="51"/>
                  </a:cubicBezTo>
                  <a:cubicBezTo>
                    <a:pt x="22" y="51"/>
                    <a:pt x="22" y="51"/>
                    <a:pt x="22" y="51"/>
                  </a:cubicBezTo>
                  <a:cubicBezTo>
                    <a:pt x="21" y="55"/>
                    <a:pt x="21" y="55"/>
                    <a:pt x="21" y="55"/>
                  </a:cubicBezTo>
                  <a:cubicBezTo>
                    <a:pt x="10" y="55"/>
                    <a:pt x="10" y="55"/>
                    <a:pt x="10" y="55"/>
                  </a:cubicBezTo>
                  <a:cubicBezTo>
                    <a:pt x="9" y="55"/>
                    <a:pt x="8" y="54"/>
                    <a:pt x="8" y="53"/>
                  </a:cubicBezTo>
                  <a:close/>
                  <a:moveTo>
                    <a:pt x="27" y="56"/>
                  </a:moveTo>
                  <a:cubicBezTo>
                    <a:pt x="27" y="57"/>
                    <a:pt x="26" y="58"/>
                    <a:pt x="25" y="58"/>
                  </a:cubicBezTo>
                  <a:cubicBezTo>
                    <a:pt x="24" y="58"/>
                    <a:pt x="24" y="57"/>
                    <a:pt x="23" y="57"/>
                  </a:cubicBezTo>
                  <a:cubicBezTo>
                    <a:pt x="23" y="57"/>
                    <a:pt x="23" y="56"/>
                    <a:pt x="23" y="56"/>
                  </a:cubicBezTo>
                  <a:cubicBezTo>
                    <a:pt x="25" y="43"/>
                    <a:pt x="25" y="43"/>
                    <a:pt x="25" y="43"/>
                  </a:cubicBezTo>
                  <a:cubicBezTo>
                    <a:pt x="25" y="42"/>
                    <a:pt x="26" y="42"/>
                    <a:pt x="27" y="42"/>
                  </a:cubicBezTo>
                  <a:cubicBezTo>
                    <a:pt x="27" y="42"/>
                    <a:pt x="27" y="42"/>
                    <a:pt x="27" y="42"/>
                  </a:cubicBezTo>
                  <a:cubicBezTo>
                    <a:pt x="29" y="42"/>
                    <a:pt x="29" y="43"/>
                    <a:pt x="29" y="44"/>
                  </a:cubicBezTo>
                  <a:lnTo>
                    <a:pt x="27" y="56"/>
                  </a:lnTo>
                  <a:close/>
                  <a:moveTo>
                    <a:pt x="44" y="53"/>
                  </a:moveTo>
                  <a:cubicBezTo>
                    <a:pt x="44" y="54"/>
                    <a:pt x="43" y="55"/>
                    <a:pt x="42" y="55"/>
                  </a:cubicBezTo>
                  <a:cubicBezTo>
                    <a:pt x="29" y="55"/>
                    <a:pt x="29" y="55"/>
                    <a:pt x="29" y="55"/>
                  </a:cubicBezTo>
                  <a:cubicBezTo>
                    <a:pt x="30" y="51"/>
                    <a:pt x="30" y="51"/>
                    <a:pt x="30" y="51"/>
                  </a:cubicBezTo>
                  <a:cubicBezTo>
                    <a:pt x="42" y="51"/>
                    <a:pt x="42" y="51"/>
                    <a:pt x="42" y="51"/>
                  </a:cubicBezTo>
                  <a:cubicBezTo>
                    <a:pt x="43" y="51"/>
                    <a:pt x="44" y="52"/>
                    <a:pt x="44" y="53"/>
                  </a:cubicBezTo>
                  <a:close/>
                  <a:moveTo>
                    <a:pt x="44" y="46"/>
                  </a:moveTo>
                  <a:cubicBezTo>
                    <a:pt x="44" y="47"/>
                    <a:pt x="43" y="48"/>
                    <a:pt x="42" y="48"/>
                  </a:cubicBezTo>
                  <a:cubicBezTo>
                    <a:pt x="30" y="48"/>
                    <a:pt x="30" y="48"/>
                    <a:pt x="30" y="48"/>
                  </a:cubicBezTo>
                  <a:cubicBezTo>
                    <a:pt x="31" y="44"/>
                    <a:pt x="31" y="44"/>
                    <a:pt x="31" y="44"/>
                  </a:cubicBezTo>
                  <a:cubicBezTo>
                    <a:pt x="31" y="44"/>
                    <a:pt x="31" y="44"/>
                    <a:pt x="31" y="44"/>
                  </a:cubicBezTo>
                  <a:cubicBezTo>
                    <a:pt x="42" y="44"/>
                    <a:pt x="42" y="44"/>
                    <a:pt x="42" y="44"/>
                  </a:cubicBezTo>
                  <a:cubicBezTo>
                    <a:pt x="43" y="44"/>
                    <a:pt x="44" y="45"/>
                    <a:pt x="44"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16" name="Group 215"/>
          <p:cNvGrpSpPr/>
          <p:nvPr/>
        </p:nvGrpSpPr>
        <p:grpSpPr>
          <a:xfrm>
            <a:off x="7134679" y="3761094"/>
            <a:ext cx="226800" cy="350621"/>
            <a:chOff x="5476747" y="1463387"/>
            <a:chExt cx="226800" cy="350621"/>
          </a:xfrm>
        </p:grpSpPr>
        <p:pic>
          <p:nvPicPr>
            <p:cNvPr id="217" name="Image 33"/>
            <p:cNvPicPr>
              <a:picLocks noChangeAspect="1"/>
            </p:cNvPicPr>
            <p:nvPr/>
          </p:nvPicPr>
          <p:blipFill>
            <a:blip r:embed="rId8"/>
            <a:stretch>
              <a:fillRect/>
            </a:stretch>
          </p:blipFill>
          <p:spPr>
            <a:xfrm>
              <a:off x="5476747" y="1463387"/>
              <a:ext cx="226800" cy="350621"/>
            </a:xfrm>
            <a:prstGeom prst="rect">
              <a:avLst/>
            </a:prstGeom>
          </p:spPr>
        </p:pic>
        <p:pic>
          <p:nvPicPr>
            <p:cNvPr id="218" name="Image 18"/>
            <p:cNvPicPr>
              <a:picLocks noChangeAspect="1"/>
            </p:cNvPicPr>
            <p:nvPr/>
          </p:nvPicPr>
          <p:blipFill>
            <a:blip r:embed="rId15"/>
            <a:stretch>
              <a:fillRect/>
            </a:stretch>
          </p:blipFill>
          <p:spPr>
            <a:xfrm>
              <a:off x="5498582" y="1484706"/>
              <a:ext cx="190800" cy="170357"/>
            </a:xfrm>
            <a:prstGeom prst="rect">
              <a:avLst/>
            </a:prstGeom>
          </p:spPr>
        </p:pic>
      </p:grpSp>
      <p:grpSp>
        <p:nvGrpSpPr>
          <p:cNvPr id="219" name="Group 218"/>
          <p:cNvGrpSpPr/>
          <p:nvPr/>
        </p:nvGrpSpPr>
        <p:grpSpPr>
          <a:xfrm>
            <a:off x="6689697" y="3351371"/>
            <a:ext cx="225000" cy="326250"/>
            <a:chOff x="5176538" y="1337838"/>
            <a:chExt cx="225000" cy="326250"/>
          </a:xfrm>
        </p:grpSpPr>
        <p:pic>
          <p:nvPicPr>
            <p:cNvPr id="220" name="Image 377"/>
            <p:cNvPicPr>
              <a:picLocks noChangeAspect="1"/>
            </p:cNvPicPr>
            <p:nvPr/>
          </p:nvPicPr>
          <p:blipFill>
            <a:blip r:embed="rId12"/>
            <a:stretch>
              <a:fillRect/>
            </a:stretch>
          </p:blipFill>
          <p:spPr>
            <a:xfrm>
              <a:off x="5176538" y="1337838"/>
              <a:ext cx="225000" cy="326250"/>
            </a:xfrm>
            <a:prstGeom prst="rect">
              <a:avLst/>
            </a:prstGeom>
          </p:spPr>
        </p:pic>
        <p:pic>
          <p:nvPicPr>
            <p:cNvPr id="224" name="Image 20"/>
            <p:cNvPicPr>
              <a:picLocks noChangeAspect="1"/>
            </p:cNvPicPr>
            <p:nvPr/>
          </p:nvPicPr>
          <p:blipFill>
            <a:blip r:embed="rId14"/>
            <a:stretch>
              <a:fillRect/>
            </a:stretch>
          </p:blipFill>
          <p:spPr>
            <a:xfrm>
              <a:off x="5194232" y="1348304"/>
              <a:ext cx="201600" cy="192436"/>
            </a:xfrm>
            <a:prstGeom prst="rect">
              <a:avLst/>
            </a:prstGeom>
          </p:spPr>
        </p:pic>
      </p:grpSp>
      <p:grpSp>
        <p:nvGrpSpPr>
          <p:cNvPr id="225" name="Group 224"/>
          <p:cNvGrpSpPr/>
          <p:nvPr/>
        </p:nvGrpSpPr>
        <p:grpSpPr>
          <a:xfrm>
            <a:off x="4243441" y="1979637"/>
            <a:ext cx="225000" cy="326250"/>
            <a:chOff x="5320410" y="1182263"/>
            <a:chExt cx="225000" cy="326250"/>
          </a:xfrm>
        </p:grpSpPr>
        <p:pic>
          <p:nvPicPr>
            <p:cNvPr id="226" name="Image 377"/>
            <p:cNvPicPr>
              <a:picLocks noChangeAspect="1"/>
            </p:cNvPicPr>
            <p:nvPr/>
          </p:nvPicPr>
          <p:blipFill>
            <a:blip r:embed="rId12"/>
            <a:stretch>
              <a:fillRect/>
            </a:stretch>
          </p:blipFill>
          <p:spPr>
            <a:xfrm>
              <a:off x="5320410" y="1182263"/>
              <a:ext cx="225000" cy="326250"/>
            </a:xfrm>
            <a:prstGeom prst="rect">
              <a:avLst/>
            </a:prstGeom>
          </p:spPr>
        </p:pic>
        <p:sp>
          <p:nvSpPr>
            <p:cNvPr id="227" name="Freeform 4"/>
            <p:cNvSpPr>
              <a:spLocks noEditPoints="1"/>
            </p:cNvSpPr>
            <p:nvPr/>
          </p:nvSpPr>
          <p:spPr bwMode="auto">
            <a:xfrm>
              <a:off x="5339604" y="1220751"/>
              <a:ext cx="155448" cy="155448"/>
            </a:xfrm>
            <a:custGeom>
              <a:avLst/>
              <a:gdLst>
                <a:gd name="T0" fmla="*/ 46 w 52"/>
                <a:gd name="T1" fmla="*/ 3 h 60"/>
                <a:gd name="T2" fmla="*/ 48 w 52"/>
                <a:gd name="T3" fmla="*/ 17 h 60"/>
                <a:gd name="T4" fmla="*/ 42 w 52"/>
                <a:gd name="T5" fmla="*/ 30 h 60"/>
                <a:gd name="T6" fmla="*/ 47 w 52"/>
                <a:gd name="T7" fmla="*/ 23 h 60"/>
                <a:gd name="T8" fmla="*/ 46 w 52"/>
                <a:gd name="T9" fmla="*/ 17 h 60"/>
                <a:gd name="T10" fmla="*/ 43 w 52"/>
                <a:gd name="T11" fmla="*/ 18 h 60"/>
                <a:gd name="T12" fmla="*/ 29 w 52"/>
                <a:gd name="T13" fmla="*/ 34 h 60"/>
                <a:gd name="T14" fmla="*/ 28 w 52"/>
                <a:gd name="T15" fmla="*/ 40 h 60"/>
                <a:gd name="T16" fmla="*/ 23 w 52"/>
                <a:gd name="T17" fmla="*/ 42 h 60"/>
                <a:gd name="T18" fmla="*/ 23 w 52"/>
                <a:gd name="T19" fmla="*/ 34 h 60"/>
                <a:gd name="T20" fmla="*/ 9 w 52"/>
                <a:gd name="T21" fmla="*/ 18 h 60"/>
                <a:gd name="T22" fmla="*/ 6 w 52"/>
                <a:gd name="T23" fmla="*/ 17 h 60"/>
                <a:gd name="T24" fmla="*/ 5 w 52"/>
                <a:gd name="T25" fmla="*/ 23 h 60"/>
                <a:gd name="T26" fmla="*/ 10 w 52"/>
                <a:gd name="T27" fmla="*/ 30 h 60"/>
                <a:gd name="T28" fmla="*/ 4 w 52"/>
                <a:gd name="T29" fmla="*/ 17 h 60"/>
                <a:gd name="T30" fmla="*/ 6 w 52"/>
                <a:gd name="T31" fmla="*/ 3 h 60"/>
                <a:gd name="T32" fmla="*/ 0 w 52"/>
                <a:gd name="T33" fmla="*/ 3 h 60"/>
                <a:gd name="T34" fmla="*/ 0 w 52"/>
                <a:gd name="T35" fmla="*/ 28 h 60"/>
                <a:gd name="T36" fmla="*/ 10 w 52"/>
                <a:gd name="T37" fmla="*/ 42 h 60"/>
                <a:gd name="T38" fmla="*/ 8 w 52"/>
                <a:gd name="T39" fmla="*/ 49 h 60"/>
                <a:gd name="T40" fmla="*/ 10 w 52"/>
                <a:gd name="T41" fmla="*/ 56 h 60"/>
                <a:gd name="T42" fmla="*/ 12 w 52"/>
                <a:gd name="T43" fmla="*/ 59 h 60"/>
                <a:gd name="T44" fmla="*/ 24 w 52"/>
                <a:gd name="T45" fmla="*/ 60 h 60"/>
                <a:gd name="T46" fmla="*/ 29 w 52"/>
                <a:gd name="T47" fmla="*/ 57 h 60"/>
                <a:gd name="T48" fmla="*/ 30 w 52"/>
                <a:gd name="T49" fmla="*/ 56 h 60"/>
                <a:gd name="T50" fmla="*/ 41 w 52"/>
                <a:gd name="T51" fmla="*/ 59 h 60"/>
                <a:gd name="T52" fmla="*/ 42 w 52"/>
                <a:gd name="T53" fmla="*/ 56 h 60"/>
                <a:gd name="T54" fmla="*/ 44 w 52"/>
                <a:gd name="T55" fmla="*/ 49 h 60"/>
                <a:gd name="T56" fmla="*/ 42 w 52"/>
                <a:gd name="T57" fmla="*/ 42 h 60"/>
                <a:gd name="T58" fmla="*/ 52 w 52"/>
                <a:gd name="T59" fmla="*/ 28 h 60"/>
                <a:gd name="T60" fmla="*/ 52 w 52"/>
                <a:gd name="T61" fmla="*/ 3 h 60"/>
                <a:gd name="T62" fmla="*/ 8 w 52"/>
                <a:gd name="T63" fmla="*/ 46 h 60"/>
                <a:gd name="T64" fmla="*/ 23 w 52"/>
                <a:gd name="T65" fmla="*/ 44 h 60"/>
                <a:gd name="T66" fmla="*/ 10 w 52"/>
                <a:gd name="T67" fmla="*/ 48 h 60"/>
                <a:gd name="T68" fmla="*/ 8 w 52"/>
                <a:gd name="T69" fmla="*/ 53 h 60"/>
                <a:gd name="T70" fmla="*/ 22 w 52"/>
                <a:gd name="T71" fmla="*/ 51 h 60"/>
                <a:gd name="T72" fmla="*/ 10 w 52"/>
                <a:gd name="T73" fmla="*/ 55 h 60"/>
                <a:gd name="T74" fmla="*/ 27 w 52"/>
                <a:gd name="T75" fmla="*/ 56 h 60"/>
                <a:gd name="T76" fmla="*/ 23 w 52"/>
                <a:gd name="T77" fmla="*/ 57 h 60"/>
                <a:gd name="T78" fmla="*/ 25 w 52"/>
                <a:gd name="T79" fmla="*/ 43 h 60"/>
                <a:gd name="T80" fmla="*/ 27 w 52"/>
                <a:gd name="T81" fmla="*/ 42 h 60"/>
                <a:gd name="T82" fmla="*/ 27 w 52"/>
                <a:gd name="T83" fmla="*/ 56 h 60"/>
                <a:gd name="T84" fmla="*/ 42 w 52"/>
                <a:gd name="T85" fmla="*/ 55 h 60"/>
                <a:gd name="T86" fmla="*/ 30 w 52"/>
                <a:gd name="T87" fmla="*/ 51 h 60"/>
                <a:gd name="T88" fmla="*/ 44 w 52"/>
                <a:gd name="T89" fmla="*/ 53 h 60"/>
                <a:gd name="T90" fmla="*/ 42 w 52"/>
                <a:gd name="T91" fmla="*/ 48 h 60"/>
                <a:gd name="T92" fmla="*/ 31 w 52"/>
                <a:gd name="T93" fmla="*/ 44 h 60"/>
                <a:gd name="T94" fmla="*/ 42 w 52"/>
                <a:gd name="T95"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2" h="60">
                  <a:moveTo>
                    <a:pt x="49" y="0"/>
                  </a:moveTo>
                  <a:cubicBezTo>
                    <a:pt x="47" y="0"/>
                    <a:pt x="46" y="1"/>
                    <a:pt x="46" y="3"/>
                  </a:cubicBezTo>
                  <a:cubicBezTo>
                    <a:pt x="46" y="16"/>
                    <a:pt x="46" y="16"/>
                    <a:pt x="46" y="16"/>
                  </a:cubicBezTo>
                  <a:cubicBezTo>
                    <a:pt x="47" y="16"/>
                    <a:pt x="48" y="17"/>
                    <a:pt x="48" y="17"/>
                  </a:cubicBezTo>
                  <a:cubicBezTo>
                    <a:pt x="50" y="19"/>
                    <a:pt x="50" y="22"/>
                    <a:pt x="48" y="23"/>
                  </a:cubicBezTo>
                  <a:cubicBezTo>
                    <a:pt x="42" y="30"/>
                    <a:pt x="42" y="30"/>
                    <a:pt x="42" y="30"/>
                  </a:cubicBezTo>
                  <a:cubicBezTo>
                    <a:pt x="41" y="29"/>
                    <a:pt x="41" y="29"/>
                    <a:pt x="41" y="29"/>
                  </a:cubicBezTo>
                  <a:cubicBezTo>
                    <a:pt x="47" y="23"/>
                    <a:pt x="47" y="23"/>
                    <a:pt x="47" y="23"/>
                  </a:cubicBezTo>
                  <a:cubicBezTo>
                    <a:pt x="49" y="21"/>
                    <a:pt x="49" y="19"/>
                    <a:pt x="47" y="18"/>
                  </a:cubicBezTo>
                  <a:cubicBezTo>
                    <a:pt x="47" y="18"/>
                    <a:pt x="46" y="17"/>
                    <a:pt x="46" y="17"/>
                  </a:cubicBezTo>
                  <a:cubicBezTo>
                    <a:pt x="45" y="17"/>
                    <a:pt x="45" y="17"/>
                    <a:pt x="44" y="17"/>
                  </a:cubicBezTo>
                  <a:cubicBezTo>
                    <a:pt x="44" y="17"/>
                    <a:pt x="43" y="18"/>
                    <a:pt x="43" y="18"/>
                  </a:cubicBezTo>
                  <a:cubicBezTo>
                    <a:pt x="39" y="22"/>
                    <a:pt x="36" y="26"/>
                    <a:pt x="32" y="29"/>
                  </a:cubicBezTo>
                  <a:cubicBezTo>
                    <a:pt x="31" y="30"/>
                    <a:pt x="29" y="32"/>
                    <a:pt x="29" y="34"/>
                  </a:cubicBezTo>
                  <a:cubicBezTo>
                    <a:pt x="30" y="36"/>
                    <a:pt x="29" y="38"/>
                    <a:pt x="29" y="40"/>
                  </a:cubicBezTo>
                  <a:cubicBezTo>
                    <a:pt x="29" y="40"/>
                    <a:pt x="28" y="40"/>
                    <a:pt x="28" y="40"/>
                  </a:cubicBezTo>
                  <a:cubicBezTo>
                    <a:pt x="26" y="39"/>
                    <a:pt x="24" y="40"/>
                    <a:pt x="24" y="42"/>
                  </a:cubicBezTo>
                  <a:cubicBezTo>
                    <a:pt x="23" y="42"/>
                    <a:pt x="23" y="42"/>
                    <a:pt x="23" y="42"/>
                  </a:cubicBezTo>
                  <a:cubicBezTo>
                    <a:pt x="23" y="42"/>
                    <a:pt x="23" y="41"/>
                    <a:pt x="23" y="41"/>
                  </a:cubicBezTo>
                  <a:cubicBezTo>
                    <a:pt x="23" y="39"/>
                    <a:pt x="23" y="37"/>
                    <a:pt x="23" y="34"/>
                  </a:cubicBezTo>
                  <a:cubicBezTo>
                    <a:pt x="23" y="32"/>
                    <a:pt x="21" y="30"/>
                    <a:pt x="20" y="29"/>
                  </a:cubicBezTo>
                  <a:cubicBezTo>
                    <a:pt x="17" y="26"/>
                    <a:pt x="13" y="22"/>
                    <a:pt x="9" y="18"/>
                  </a:cubicBezTo>
                  <a:cubicBezTo>
                    <a:pt x="9" y="18"/>
                    <a:pt x="8" y="17"/>
                    <a:pt x="8" y="17"/>
                  </a:cubicBezTo>
                  <a:cubicBezTo>
                    <a:pt x="7" y="17"/>
                    <a:pt x="7" y="17"/>
                    <a:pt x="6" y="17"/>
                  </a:cubicBezTo>
                  <a:cubicBezTo>
                    <a:pt x="6" y="17"/>
                    <a:pt x="5" y="18"/>
                    <a:pt x="5" y="18"/>
                  </a:cubicBezTo>
                  <a:cubicBezTo>
                    <a:pt x="4" y="19"/>
                    <a:pt x="4" y="21"/>
                    <a:pt x="5" y="23"/>
                  </a:cubicBezTo>
                  <a:cubicBezTo>
                    <a:pt x="11" y="29"/>
                    <a:pt x="11" y="29"/>
                    <a:pt x="11" y="29"/>
                  </a:cubicBezTo>
                  <a:cubicBezTo>
                    <a:pt x="10" y="30"/>
                    <a:pt x="10" y="30"/>
                    <a:pt x="10" y="30"/>
                  </a:cubicBezTo>
                  <a:cubicBezTo>
                    <a:pt x="4" y="23"/>
                    <a:pt x="4" y="23"/>
                    <a:pt x="4" y="23"/>
                  </a:cubicBezTo>
                  <a:cubicBezTo>
                    <a:pt x="2" y="22"/>
                    <a:pt x="2" y="19"/>
                    <a:pt x="4" y="17"/>
                  </a:cubicBezTo>
                  <a:cubicBezTo>
                    <a:pt x="5" y="17"/>
                    <a:pt x="5" y="16"/>
                    <a:pt x="6" y="16"/>
                  </a:cubicBezTo>
                  <a:cubicBezTo>
                    <a:pt x="6" y="3"/>
                    <a:pt x="6" y="3"/>
                    <a:pt x="6" y="3"/>
                  </a:cubicBezTo>
                  <a:cubicBezTo>
                    <a:pt x="6" y="1"/>
                    <a:pt x="5" y="0"/>
                    <a:pt x="3" y="0"/>
                  </a:cubicBezTo>
                  <a:cubicBezTo>
                    <a:pt x="1" y="0"/>
                    <a:pt x="0" y="1"/>
                    <a:pt x="0" y="3"/>
                  </a:cubicBezTo>
                  <a:cubicBezTo>
                    <a:pt x="0" y="26"/>
                    <a:pt x="0" y="26"/>
                    <a:pt x="0" y="26"/>
                  </a:cubicBezTo>
                  <a:cubicBezTo>
                    <a:pt x="0" y="26"/>
                    <a:pt x="0" y="27"/>
                    <a:pt x="0" y="28"/>
                  </a:cubicBezTo>
                  <a:cubicBezTo>
                    <a:pt x="11" y="42"/>
                    <a:pt x="11" y="42"/>
                    <a:pt x="11" y="42"/>
                  </a:cubicBezTo>
                  <a:cubicBezTo>
                    <a:pt x="10" y="42"/>
                    <a:pt x="10" y="42"/>
                    <a:pt x="10" y="42"/>
                  </a:cubicBezTo>
                  <a:cubicBezTo>
                    <a:pt x="8" y="42"/>
                    <a:pt x="7" y="44"/>
                    <a:pt x="7" y="46"/>
                  </a:cubicBezTo>
                  <a:cubicBezTo>
                    <a:pt x="7" y="47"/>
                    <a:pt x="7" y="49"/>
                    <a:pt x="8" y="49"/>
                  </a:cubicBezTo>
                  <a:cubicBezTo>
                    <a:pt x="7" y="50"/>
                    <a:pt x="7" y="51"/>
                    <a:pt x="7" y="53"/>
                  </a:cubicBezTo>
                  <a:cubicBezTo>
                    <a:pt x="7" y="55"/>
                    <a:pt x="8" y="56"/>
                    <a:pt x="10" y="56"/>
                  </a:cubicBezTo>
                  <a:cubicBezTo>
                    <a:pt x="12" y="56"/>
                    <a:pt x="12" y="56"/>
                    <a:pt x="12" y="56"/>
                  </a:cubicBezTo>
                  <a:cubicBezTo>
                    <a:pt x="12" y="59"/>
                    <a:pt x="12" y="59"/>
                    <a:pt x="12" y="59"/>
                  </a:cubicBezTo>
                  <a:cubicBezTo>
                    <a:pt x="22" y="59"/>
                    <a:pt x="22" y="59"/>
                    <a:pt x="22" y="59"/>
                  </a:cubicBezTo>
                  <a:cubicBezTo>
                    <a:pt x="23" y="59"/>
                    <a:pt x="24" y="60"/>
                    <a:pt x="24" y="60"/>
                  </a:cubicBezTo>
                  <a:cubicBezTo>
                    <a:pt x="25" y="60"/>
                    <a:pt x="25" y="60"/>
                    <a:pt x="25" y="60"/>
                  </a:cubicBezTo>
                  <a:cubicBezTo>
                    <a:pt x="27" y="60"/>
                    <a:pt x="29" y="58"/>
                    <a:pt x="29" y="57"/>
                  </a:cubicBezTo>
                  <a:cubicBezTo>
                    <a:pt x="29" y="56"/>
                    <a:pt x="29" y="56"/>
                    <a:pt x="29" y="56"/>
                  </a:cubicBezTo>
                  <a:cubicBezTo>
                    <a:pt x="30" y="56"/>
                    <a:pt x="30" y="56"/>
                    <a:pt x="30" y="56"/>
                  </a:cubicBezTo>
                  <a:cubicBezTo>
                    <a:pt x="30" y="57"/>
                    <a:pt x="30" y="58"/>
                    <a:pt x="30" y="59"/>
                  </a:cubicBezTo>
                  <a:cubicBezTo>
                    <a:pt x="41" y="59"/>
                    <a:pt x="41" y="59"/>
                    <a:pt x="41" y="59"/>
                  </a:cubicBezTo>
                  <a:cubicBezTo>
                    <a:pt x="41" y="56"/>
                    <a:pt x="41" y="56"/>
                    <a:pt x="41" y="56"/>
                  </a:cubicBezTo>
                  <a:cubicBezTo>
                    <a:pt x="42" y="56"/>
                    <a:pt x="42" y="56"/>
                    <a:pt x="42" y="56"/>
                  </a:cubicBezTo>
                  <a:cubicBezTo>
                    <a:pt x="44" y="56"/>
                    <a:pt x="46" y="55"/>
                    <a:pt x="46" y="53"/>
                  </a:cubicBezTo>
                  <a:cubicBezTo>
                    <a:pt x="46" y="51"/>
                    <a:pt x="45" y="50"/>
                    <a:pt x="44" y="49"/>
                  </a:cubicBezTo>
                  <a:cubicBezTo>
                    <a:pt x="45" y="49"/>
                    <a:pt x="46" y="47"/>
                    <a:pt x="46" y="46"/>
                  </a:cubicBezTo>
                  <a:cubicBezTo>
                    <a:pt x="46" y="44"/>
                    <a:pt x="44" y="42"/>
                    <a:pt x="42" y="42"/>
                  </a:cubicBezTo>
                  <a:cubicBezTo>
                    <a:pt x="41" y="42"/>
                    <a:pt x="41" y="42"/>
                    <a:pt x="41" y="42"/>
                  </a:cubicBezTo>
                  <a:cubicBezTo>
                    <a:pt x="52" y="28"/>
                    <a:pt x="52" y="28"/>
                    <a:pt x="52" y="28"/>
                  </a:cubicBezTo>
                  <a:cubicBezTo>
                    <a:pt x="52" y="27"/>
                    <a:pt x="52" y="26"/>
                    <a:pt x="52" y="26"/>
                  </a:cubicBezTo>
                  <a:cubicBezTo>
                    <a:pt x="52" y="3"/>
                    <a:pt x="52" y="3"/>
                    <a:pt x="52" y="3"/>
                  </a:cubicBezTo>
                  <a:cubicBezTo>
                    <a:pt x="52" y="1"/>
                    <a:pt x="51" y="0"/>
                    <a:pt x="49" y="0"/>
                  </a:cubicBezTo>
                  <a:close/>
                  <a:moveTo>
                    <a:pt x="8" y="46"/>
                  </a:moveTo>
                  <a:cubicBezTo>
                    <a:pt x="8" y="45"/>
                    <a:pt x="9" y="44"/>
                    <a:pt x="10" y="44"/>
                  </a:cubicBezTo>
                  <a:cubicBezTo>
                    <a:pt x="23" y="44"/>
                    <a:pt x="23" y="44"/>
                    <a:pt x="23" y="44"/>
                  </a:cubicBezTo>
                  <a:cubicBezTo>
                    <a:pt x="22" y="48"/>
                    <a:pt x="22" y="48"/>
                    <a:pt x="22" y="48"/>
                  </a:cubicBezTo>
                  <a:cubicBezTo>
                    <a:pt x="10" y="48"/>
                    <a:pt x="10" y="48"/>
                    <a:pt x="10" y="48"/>
                  </a:cubicBezTo>
                  <a:cubicBezTo>
                    <a:pt x="9" y="48"/>
                    <a:pt x="8" y="47"/>
                    <a:pt x="8" y="46"/>
                  </a:cubicBezTo>
                  <a:close/>
                  <a:moveTo>
                    <a:pt x="8" y="53"/>
                  </a:moveTo>
                  <a:cubicBezTo>
                    <a:pt x="8" y="52"/>
                    <a:pt x="9" y="51"/>
                    <a:pt x="10" y="51"/>
                  </a:cubicBezTo>
                  <a:cubicBezTo>
                    <a:pt x="22" y="51"/>
                    <a:pt x="22" y="51"/>
                    <a:pt x="22" y="51"/>
                  </a:cubicBezTo>
                  <a:cubicBezTo>
                    <a:pt x="21" y="55"/>
                    <a:pt x="21" y="55"/>
                    <a:pt x="21" y="55"/>
                  </a:cubicBezTo>
                  <a:cubicBezTo>
                    <a:pt x="10" y="55"/>
                    <a:pt x="10" y="55"/>
                    <a:pt x="10" y="55"/>
                  </a:cubicBezTo>
                  <a:cubicBezTo>
                    <a:pt x="9" y="55"/>
                    <a:pt x="8" y="54"/>
                    <a:pt x="8" y="53"/>
                  </a:cubicBezTo>
                  <a:close/>
                  <a:moveTo>
                    <a:pt x="27" y="56"/>
                  </a:moveTo>
                  <a:cubicBezTo>
                    <a:pt x="27" y="57"/>
                    <a:pt x="26" y="58"/>
                    <a:pt x="25" y="58"/>
                  </a:cubicBezTo>
                  <a:cubicBezTo>
                    <a:pt x="24" y="58"/>
                    <a:pt x="24" y="57"/>
                    <a:pt x="23" y="57"/>
                  </a:cubicBezTo>
                  <a:cubicBezTo>
                    <a:pt x="23" y="57"/>
                    <a:pt x="23" y="56"/>
                    <a:pt x="23" y="56"/>
                  </a:cubicBezTo>
                  <a:cubicBezTo>
                    <a:pt x="25" y="43"/>
                    <a:pt x="25" y="43"/>
                    <a:pt x="25" y="43"/>
                  </a:cubicBezTo>
                  <a:cubicBezTo>
                    <a:pt x="25" y="42"/>
                    <a:pt x="26" y="42"/>
                    <a:pt x="27" y="42"/>
                  </a:cubicBezTo>
                  <a:cubicBezTo>
                    <a:pt x="27" y="42"/>
                    <a:pt x="27" y="42"/>
                    <a:pt x="27" y="42"/>
                  </a:cubicBezTo>
                  <a:cubicBezTo>
                    <a:pt x="29" y="42"/>
                    <a:pt x="29" y="43"/>
                    <a:pt x="29" y="44"/>
                  </a:cubicBezTo>
                  <a:lnTo>
                    <a:pt x="27" y="56"/>
                  </a:lnTo>
                  <a:close/>
                  <a:moveTo>
                    <a:pt x="44" y="53"/>
                  </a:moveTo>
                  <a:cubicBezTo>
                    <a:pt x="44" y="54"/>
                    <a:pt x="43" y="55"/>
                    <a:pt x="42" y="55"/>
                  </a:cubicBezTo>
                  <a:cubicBezTo>
                    <a:pt x="29" y="55"/>
                    <a:pt x="29" y="55"/>
                    <a:pt x="29" y="55"/>
                  </a:cubicBezTo>
                  <a:cubicBezTo>
                    <a:pt x="30" y="51"/>
                    <a:pt x="30" y="51"/>
                    <a:pt x="30" y="51"/>
                  </a:cubicBezTo>
                  <a:cubicBezTo>
                    <a:pt x="42" y="51"/>
                    <a:pt x="42" y="51"/>
                    <a:pt x="42" y="51"/>
                  </a:cubicBezTo>
                  <a:cubicBezTo>
                    <a:pt x="43" y="51"/>
                    <a:pt x="44" y="52"/>
                    <a:pt x="44" y="53"/>
                  </a:cubicBezTo>
                  <a:close/>
                  <a:moveTo>
                    <a:pt x="44" y="46"/>
                  </a:moveTo>
                  <a:cubicBezTo>
                    <a:pt x="44" y="47"/>
                    <a:pt x="43" y="48"/>
                    <a:pt x="42" y="48"/>
                  </a:cubicBezTo>
                  <a:cubicBezTo>
                    <a:pt x="30" y="48"/>
                    <a:pt x="30" y="48"/>
                    <a:pt x="30" y="48"/>
                  </a:cubicBezTo>
                  <a:cubicBezTo>
                    <a:pt x="31" y="44"/>
                    <a:pt x="31" y="44"/>
                    <a:pt x="31" y="44"/>
                  </a:cubicBezTo>
                  <a:cubicBezTo>
                    <a:pt x="31" y="44"/>
                    <a:pt x="31" y="44"/>
                    <a:pt x="31" y="44"/>
                  </a:cubicBezTo>
                  <a:cubicBezTo>
                    <a:pt x="42" y="44"/>
                    <a:pt x="42" y="44"/>
                    <a:pt x="42" y="44"/>
                  </a:cubicBezTo>
                  <a:cubicBezTo>
                    <a:pt x="43" y="44"/>
                    <a:pt x="44" y="45"/>
                    <a:pt x="44"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12491</TotalTime>
  <Words>481</Words>
  <Application>Microsoft Office PowerPoint</Application>
  <PresentationFormat>Custom</PresentationFormat>
  <Paragraphs>72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Afrique de l’Ouest et du Centre: Aperçu humanitaire hebdomadaire (27 décembre 2016 – 03 janvier 2017)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538</cp:revision>
  <cp:lastPrinted>2016-12-19T16:17:06Z</cp:lastPrinted>
  <dcterms:created xsi:type="dcterms:W3CDTF">2015-12-15T11:10:25Z</dcterms:created>
  <dcterms:modified xsi:type="dcterms:W3CDTF">2017-01-03T17:28:22Z</dcterms:modified>
</cp:coreProperties>
</file>