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90" d="100"/>
          <a:sy n="90" d="100"/>
        </p:scale>
        <p:origin x="864" y="9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09-Jan-17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5"/>
            <a:ext cx="5438140" cy="3887986"/>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9378827"/>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4" y="9378827"/>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09-Jan-17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09-Jan-17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09-Jan-17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09-Jan-17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png"/><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(3 - 9 January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9</a:t>
            </a:r>
            <a:r>
              <a:rPr lang="en-GB" sz="800" dirty="0" smtClean="0">
                <a:solidFill>
                  <a:schemeClr val="bg1">
                    <a:lumMod val="50000"/>
                  </a:schemeClr>
                </a:solidFill>
                <a:latin typeface="Arial" panose="020B0604020202020204" pitchFamily="34" charset="0"/>
                <a:cs typeface="Arial" panose="020B0604020202020204" pitchFamily="34" charset="0"/>
              </a:rPr>
              <a:t> Jan 2017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800" dirty="0" smtClean="0">
              <a:latin typeface="Arial"/>
            </a:endParaRPr>
          </a:p>
          <a:p>
            <a:endParaRPr lang="en-GB" sz="800" dirty="0" smtClean="0">
              <a:latin typeface="Arial"/>
            </a:endParaRPr>
          </a:p>
          <a:p>
            <a:endParaRPr lang="en-GB" sz="800" dirty="0" smtClean="0">
              <a:latin typeface="Arial" panose="020B0604020202020204" pitchFamily="34" charset="0"/>
              <a:cs typeface="Arial" panose="020B0604020202020204" pitchFamily="34" charset="0"/>
            </a:endParaRPr>
          </a:p>
          <a:p>
            <a:pPr lvl="0"/>
            <a:r>
              <a:rPr lang="en-US" sz="800" dirty="0">
                <a:latin typeface="Arial"/>
              </a:rPr>
              <a:t>The security situation remains alarming in </a:t>
            </a:r>
            <a:r>
              <a:rPr lang="en-US" sz="800" dirty="0" err="1">
                <a:latin typeface="Arial"/>
              </a:rPr>
              <a:t>Kaga</a:t>
            </a:r>
            <a:r>
              <a:rPr lang="en-US" sz="800" dirty="0">
                <a:latin typeface="Arial"/>
              </a:rPr>
              <a:t> </a:t>
            </a:r>
            <a:r>
              <a:rPr lang="en-US" sz="800" dirty="0" err="1">
                <a:latin typeface="Arial"/>
              </a:rPr>
              <a:t>Bandoro</a:t>
            </a:r>
            <a:r>
              <a:rPr lang="en-US" sz="800" dirty="0">
                <a:latin typeface="Arial"/>
              </a:rPr>
              <a:t>, </a:t>
            </a:r>
            <a:r>
              <a:rPr lang="en-US" sz="800" dirty="0" smtClean="0">
                <a:latin typeface="Arial"/>
              </a:rPr>
              <a:t>in the Central Nana-</a:t>
            </a:r>
            <a:r>
              <a:rPr lang="en-US" sz="800" dirty="0" err="1" smtClean="0">
                <a:latin typeface="Arial"/>
              </a:rPr>
              <a:t>Gribizi</a:t>
            </a:r>
            <a:r>
              <a:rPr lang="en-US" sz="800" dirty="0" smtClean="0">
                <a:latin typeface="Arial"/>
              </a:rPr>
              <a:t> province, with </a:t>
            </a:r>
            <a:r>
              <a:rPr lang="en-US" sz="800" dirty="0">
                <a:latin typeface="Arial"/>
              </a:rPr>
              <a:t>reports of burglaries, hindrance to freedom of movement for people and goods both in the city and surrounding roads. Humanitarian partners are still assessing the </a:t>
            </a:r>
            <a:r>
              <a:rPr lang="en-US" sz="800" dirty="0" smtClean="0">
                <a:latin typeface="Arial"/>
              </a:rPr>
              <a:t>situation </a:t>
            </a:r>
            <a:r>
              <a:rPr lang="en-US" sz="800" dirty="0">
                <a:latin typeface="Arial"/>
              </a:rPr>
              <a:t>to determine potential redeployment </a:t>
            </a:r>
            <a:r>
              <a:rPr lang="en-US" sz="800" dirty="0" smtClean="0">
                <a:latin typeface="Arial"/>
              </a:rPr>
              <a:t>and </a:t>
            </a:r>
            <a:r>
              <a:rPr lang="en-US" sz="800" dirty="0">
                <a:latin typeface="Arial"/>
              </a:rPr>
              <a:t>full resumption of their activities in the region. On the </a:t>
            </a:r>
            <a:r>
              <a:rPr lang="en-US" sz="800" dirty="0" err="1">
                <a:latin typeface="Arial"/>
              </a:rPr>
              <a:t>Lazare</a:t>
            </a:r>
            <a:r>
              <a:rPr lang="en-US" sz="800" dirty="0">
                <a:latin typeface="Arial"/>
              </a:rPr>
              <a:t> relocation site, 4 of the 12 community shelters were vandalized. </a:t>
            </a:r>
            <a:r>
              <a:rPr lang="en-US" sz="800" dirty="0" smtClean="0">
                <a:latin typeface="Arial"/>
              </a:rPr>
              <a:t>Efforts </a:t>
            </a:r>
            <a:r>
              <a:rPr lang="en-US" sz="800" dirty="0">
                <a:latin typeface="Arial"/>
              </a:rPr>
              <a:t>to rebuild the return areas are ongoing. </a:t>
            </a:r>
            <a:r>
              <a:rPr lang="en-US" sz="800" dirty="0" smtClean="0">
                <a:latin typeface="Arial"/>
              </a:rPr>
              <a:t>Since September 2016, an upsurge of violence has affected the population of </a:t>
            </a:r>
            <a:r>
              <a:rPr lang="en-US" sz="800" dirty="0" err="1" smtClean="0">
                <a:latin typeface="Arial"/>
              </a:rPr>
              <a:t>Kaga</a:t>
            </a:r>
            <a:r>
              <a:rPr lang="en-US" sz="800" dirty="0" smtClean="0">
                <a:latin typeface="Arial"/>
              </a:rPr>
              <a:t> </a:t>
            </a:r>
            <a:r>
              <a:rPr lang="en-US" sz="800" dirty="0" err="1" smtClean="0">
                <a:latin typeface="Arial"/>
              </a:rPr>
              <a:t>Bandoro</a:t>
            </a:r>
            <a:r>
              <a:rPr lang="en-US" sz="800" dirty="0" smtClean="0">
                <a:latin typeface="Arial"/>
              </a:rPr>
              <a:t>. </a:t>
            </a:r>
          </a:p>
          <a:p>
            <a:endParaRPr lang="en-US" sz="800" dirty="0" smtClean="0">
              <a:latin typeface="Arial"/>
            </a:endParaRPr>
          </a:p>
          <a:p>
            <a:endParaRPr lang="en-US" sz="800" dirty="0" smtClean="0">
              <a:latin typeface="Arial"/>
            </a:endParaRPr>
          </a:p>
          <a:p>
            <a:endParaRPr lang="en-US" sz="800" dirty="0">
              <a:latin typeface="Arial"/>
            </a:endParaRPr>
          </a:p>
          <a:p>
            <a:r>
              <a:rPr lang="en-US" sz="800" dirty="0">
                <a:latin typeface="Arial"/>
              </a:rPr>
              <a:t>The aviation site, hosting about 5,223 IDPs, reopened as of 2 January. WHO has provided support with donations of medical kits and medicine, covering the needs of 1,000 people over a 3 month period. A trauma treatment unit has been established as well as a health center aimed at treating minor injuries and stabilizing serious cases. </a:t>
            </a:r>
            <a:endParaRPr lang="en-GB" sz="800" dirty="0">
              <a:latin typeface="Arial"/>
            </a:endParaRPr>
          </a:p>
          <a:p>
            <a:endParaRPr lang="en-US" sz="1000" dirty="0" smtClean="0">
              <a:latin typeface="Arial"/>
            </a:endParaRPr>
          </a:p>
          <a:p>
            <a:r>
              <a:rPr lang="en-US" sz="1000" dirty="0" smtClean="0">
                <a:latin typeface="Arial"/>
              </a:rPr>
              <a:t>THE GAMBIA</a:t>
            </a:r>
            <a:endParaRPr lang="en-US" sz="1000" dirty="0">
              <a:latin typeface="Arial"/>
            </a:endParaRPr>
          </a:p>
          <a:p>
            <a:endParaRPr lang="en-GB" sz="800" dirty="0" smtClean="0">
              <a:latin typeface="Arial"/>
            </a:endParaRPr>
          </a:p>
          <a:p>
            <a:endParaRPr lang="en-US" sz="800" dirty="0">
              <a:latin typeface="Arial"/>
            </a:endParaRPr>
          </a:p>
          <a:p>
            <a:endParaRPr lang="en-US" sz="800" dirty="0" smtClean="0">
              <a:latin typeface="Arial"/>
            </a:endParaRPr>
          </a:p>
          <a:p>
            <a:r>
              <a:rPr lang="en-US" sz="800" dirty="0" smtClean="0">
                <a:latin typeface="Arial"/>
              </a:rPr>
              <a:t>Nigerian </a:t>
            </a:r>
            <a:r>
              <a:rPr lang="en-US" sz="800" dirty="0">
                <a:latin typeface="Arial"/>
              </a:rPr>
              <a:t>President Muhammadu </a:t>
            </a:r>
            <a:r>
              <a:rPr lang="en-US" sz="800" dirty="0" err="1">
                <a:latin typeface="Arial"/>
              </a:rPr>
              <a:t>Buhari</a:t>
            </a:r>
            <a:r>
              <a:rPr lang="en-US" sz="800" dirty="0">
                <a:latin typeface="Arial"/>
              </a:rPr>
              <a:t> hosted on 9 January a meeting with the Heads of state of Liberia, Ghana and Senegal aiming at avoiding violence and preserving democracy in The Gambia. The Chairman of the ECOWAS and Liberian President Johnson </a:t>
            </a:r>
            <a:r>
              <a:rPr lang="en-US" sz="800" dirty="0" err="1">
                <a:latin typeface="Arial"/>
              </a:rPr>
              <a:t>Sirleaf</a:t>
            </a:r>
            <a:r>
              <a:rPr lang="en-US" sz="800" dirty="0">
                <a:latin typeface="Arial"/>
              </a:rPr>
              <a:t> said that ECOWAS will use a peaceful and diplomatic solution for the transfer of power in The Gambia. </a:t>
            </a:r>
            <a:r>
              <a:rPr lang="en-US" sz="800" dirty="0" smtClean="0">
                <a:latin typeface="Arial"/>
              </a:rPr>
              <a:t> </a:t>
            </a:r>
            <a:r>
              <a:rPr lang="en-US" sz="800" dirty="0">
                <a:latin typeface="Arial"/>
              </a:rPr>
              <a:t>Humanitarian partners are currently working on </a:t>
            </a:r>
            <a:r>
              <a:rPr lang="en-US" sz="800" dirty="0" smtClean="0">
                <a:latin typeface="Arial"/>
              </a:rPr>
              <a:t>a </a:t>
            </a:r>
            <a:r>
              <a:rPr lang="en-US" sz="800" dirty="0">
                <a:latin typeface="Arial"/>
              </a:rPr>
              <a:t>contingency plan and </a:t>
            </a:r>
            <a:r>
              <a:rPr lang="en-US" sz="800" dirty="0" smtClean="0">
                <a:latin typeface="Arial"/>
              </a:rPr>
              <a:t>have deployed </a:t>
            </a:r>
            <a:r>
              <a:rPr lang="en-US" sz="800" dirty="0">
                <a:latin typeface="Arial"/>
              </a:rPr>
              <a:t>staff to assess the situation on the ground and identify possible sites for IDPs. </a:t>
            </a:r>
          </a:p>
        </p:txBody>
      </p:sp>
      <p:cxnSp>
        <p:nvCxnSpPr>
          <p:cNvPr id="76" name="Connecteur droit 75"/>
          <p:cNvCxnSpPr/>
          <p:nvPr/>
        </p:nvCxnSpPr>
        <p:spPr>
          <a:xfrm flipV="1">
            <a:off x="238134" y="865409"/>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44161" y="871896"/>
            <a:ext cx="1918560"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PERSISTING INSECURITY </a:t>
            </a:r>
          </a:p>
          <a:p>
            <a:r>
              <a:rPr lang="en-US" sz="800" i="1" dirty="0" smtClean="0">
                <a:solidFill>
                  <a:srgbClr val="026CB6"/>
                </a:solidFill>
                <a:latin typeface="Arial" panose="020B0604020202020204" pitchFamily="34" charset="0"/>
                <a:cs typeface="Arial" panose="020B0604020202020204" pitchFamily="34" charset="0"/>
              </a:rPr>
              <a:t>IN KAGA BANDORO</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NIGER </a:t>
            </a: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According to the results of the agro-pastoral production, Niger has recorded a fodder deficit of 12 million tons, representing 48 per cent of the country’s global need for 2017. Even in 2012, considered a year of crisis, the fodder deficit was estimated at 8 million tons. The government of Niger is developing an emergency plan to address the issue.</a:t>
            </a:r>
          </a:p>
          <a:p>
            <a:endParaRPr lang="en-US" sz="1000" dirty="0" smtClean="0">
              <a:latin typeface="Arial"/>
            </a:endParaRPr>
          </a:p>
          <a:p>
            <a:r>
              <a:rPr lang="en-US" sz="1000" dirty="0" smtClean="0">
                <a:latin typeface="Arial"/>
              </a:rPr>
              <a:t>NIGERIA</a:t>
            </a:r>
            <a:endParaRPr lang="en-US" sz="1000" dirty="0">
              <a:latin typeface="Arial"/>
            </a:endParaRPr>
          </a:p>
          <a:p>
            <a:endParaRPr lang="en-US" sz="800" dirty="0">
              <a:latin typeface="Arial"/>
            </a:endParaRPr>
          </a:p>
          <a:p>
            <a:endParaRPr lang="en-US" sz="800" dirty="0" smtClean="0">
              <a:latin typeface="Arial"/>
            </a:endParaRPr>
          </a:p>
          <a:p>
            <a:endParaRPr lang="en-US" sz="800" dirty="0">
              <a:latin typeface="Arial"/>
            </a:endParaRPr>
          </a:p>
          <a:p>
            <a:r>
              <a:rPr lang="en-US" sz="800" dirty="0" smtClean="0">
                <a:latin typeface="Arial" panose="020B0604020202020204" pitchFamily="34" charset="0"/>
                <a:cs typeface="Arial" panose="020B0604020202020204" pitchFamily="34" charset="0"/>
              </a:rPr>
              <a:t>Between </a:t>
            </a:r>
            <a:r>
              <a:rPr lang="en-US" sz="800" dirty="0">
                <a:latin typeface="Arial" panose="020B0604020202020204" pitchFamily="34" charset="0"/>
                <a:cs typeface="Arial" panose="020B0604020202020204" pitchFamily="34" charset="0"/>
              </a:rPr>
              <a:t>5 and 8 January, Boko Haram attacks killed 20 people across the Local Government Area (LGA) of </a:t>
            </a:r>
            <a:r>
              <a:rPr lang="en-US" sz="800" dirty="0" err="1">
                <a:latin typeface="Arial" panose="020B0604020202020204" pitchFamily="34" charset="0"/>
                <a:cs typeface="Arial" panose="020B0604020202020204" pitchFamily="34" charset="0"/>
              </a:rPr>
              <a:t>Gubio</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Damboa</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Mobbar</a:t>
            </a:r>
            <a:r>
              <a:rPr lang="en-US" sz="800" dirty="0">
                <a:latin typeface="Arial" panose="020B0604020202020204" pitchFamily="34" charset="0"/>
                <a:cs typeface="Arial" panose="020B0604020202020204" pitchFamily="34" charset="0"/>
              </a:rPr>
              <a:t> and the capital, Maiduguri, hosting nearly one million IDPs. On 7 January, Boko Haram fighters launched a major attack on a military brigade in </a:t>
            </a:r>
            <a:r>
              <a:rPr lang="en-US" sz="800" dirty="0" err="1">
                <a:latin typeface="Arial" panose="020B0604020202020204" pitchFamily="34" charset="0"/>
                <a:cs typeface="Arial" panose="020B0604020202020204" pitchFamily="34" charset="0"/>
              </a:rPr>
              <a:t>Buni</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Yadi</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Gujba</a:t>
            </a:r>
            <a:r>
              <a:rPr lang="en-US" sz="800" dirty="0">
                <a:latin typeface="Arial" panose="020B0604020202020204" pitchFamily="34" charset="0"/>
                <a:cs typeface="Arial" panose="020B0604020202020204" pitchFamily="34" charset="0"/>
              </a:rPr>
              <a:t> LGA, engaging soldiers in a shootout. With the return of more than 30,000 IDPs to the LGA since June 2016, the attack raises security concerns as humanitarian partners continue to scale up support to the populations. </a:t>
            </a:r>
            <a:endParaRPr lang="en-US"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en-US" sz="800" dirty="0" smtClean="0">
              <a:latin typeface="Arial"/>
            </a:endParaRPr>
          </a:p>
          <a:p>
            <a:endParaRPr lang="en-US" sz="800" dirty="0">
              <a:latin typeface="Arial"/>
            </a:endParaRPr>
          </a:p>
          <a:p>
            <a:endParaRPr lang="en-US" sz="800" dirty="0" smtClean="0">
              <a:latin typeface="Arial"/>
            </a:endParaRPr>
          </a:p>
          <a:p>
            <a:r>
              <a:rPr lang="en-US" sz="800" dirty="0" smtClean="0">
                <a:latin typeface="Arial"/>
              </a:rPr>
              <a:t>On 7 January, a three-phase </a:t>
            </a:r>
            <a:r>
              <a:rPr lang="en-US" sz="800" dirty="0">
                <a:latin typeface="Arial"/>
              </a:rPr>
              <a:t>reconstruction and rehabilitation plan for the region was unveiled by the Presidential Committee on Northeast Initiatives (</a:t>
            </a:r>
            <a:r>
              <a:rPr lang="en-US" sz="800" dirty="0" smtClean="0">
                <a:latin typeface="Arial"/>
              </a:rPr>
              <a:t>PCNI), </a:t>
            </a:r>
            <a:r>
              <a:rPr lang="en-US" sz="800" dirty="0">
                <a:latin typeface="Arial"/>
              </a:rPr>
              <a:t>with an immediate focus on comprehensive relief efforts, social stabilization and early recovery to address the needs of seven million people in the next 12 months. The second phase will prioritize voluntary relocation, rehabilitation and resettlement of 2.4 million displaced people over the next 24 </a:t>
            </a:r>
            <a:r>
              <a:rPr lang="en-US" sz="800" dirty="0" smtClean="0">
                <a:latin typeface="Arial"/>
              </a:rPr>
              <a:t>months. The </a:t>
            </a:r>
            <a:r>
              <a:rPr lang="en-US" sz="800" dirty="0">
                <a:latin typeface="Arial"/>
              </a:rPr>
              <a:t>third phase will focus on economic revitalization and development of the region within 5 years</a:t>
            </a:r>
            <a:r>
              <a:rPr lang="en-US" sz="800" dirty="0" smtClean="0">
                <a:latin typeface="Arial"/>
              </a:rPr>
              <a:t>.</a:t>
            </a:r>
          </a:p>
          <a:p>
            <a:endParaRPr lang="en-US" sz="800" dirty="0">
              <a:latin typeface="Arial"/>
            </a:endParaRPr>
          </a:p>
          <a:p>
            <a:r>
              <a:rPr lang="en-US" sz="800" dirty="0" smtClean="0">
                <a:latin typeface="Arial"/>
              </a:rPr>
              <a:t> </a:t>
            </a:r>
          </a:p>
          <a:p>
            <a:endParaRPr lang="en-US"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6249419" y="5564897"/>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15444"/>
          </a:xfrm>
          <a:prstGeom prst="rect">
            <a:avLst/>
          </a:prstGeom>
          <a:noFill/>
        </p:spPr>
        <p:txBody>
          <a:bodyPr wrap="square" rtlCol="0">
            <a:spAutoFit/>
          </a:bodyPr>
          <a:lstStyle/>
          <a:p>
            <a:pPr algn="ctr"/>
            <a:r>
              <a:rPr lang="fr-FR" sz="800" dirty="0">
                <a:latin typeface="Bookman Old Style" panose="02050604050505020204" pitchFamily="18" charset="0"/>
              </a:rPr>
              <a:t>GAMBIA</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34675" y="898884"/>
            <a:ext cx="1977464" cy="21544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RECORD FODDER DEFICIT</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593163" y="4434848"/>
            <a:ext cx="1980237" cy="461665"/>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GOVERNMENT UNVEILS CONSTRUCTION PLANS IN THE NORTHEAST </a:t>
            </a:r>
            <a:endParaRPr lang="en-US" sz="800" i="1" dirty="0">
              <a:solidFill>
                <a:srgbClr val="026CB6"/>
              </a:solidFill>
              <a:latin typeface="Arial" panose="020B0604020202020204" pitchFamily="34" charset="0"/>
              <a:cs typeface="Arial" panose="020B0604020202020204" pitchFamily="34" charset="0"/>
            </a:endParaRPr>
          </a:p>
        </p:txBody>
      </p:sp>
      <p:sp>
        <p:nvSpPr>
          <p:cNvPr id="221" name="ZoneTexte 2175"/>
          <p:cNvSpPr txBox="1"/>
          <p:nvPr/>
        </p:nvSpPr>
        <p:spPr>
          <a:xfrm>
            <a:off x="485499" y="3003743"/>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AVIATION IDP SITE REOPENS IN BAMBARI </a:t>
            </a:r>
            <a:endParaRPr lang="en-US" sz="800" i="1" dirty="0">
              <a:solidFill>
                <a:srgbClr val="026CB6"/>
              </a:solidFill>
              <a:latin typeface="Arial" panose="020B0604020202020204" pitchFamily="34" charset="0"/>
              <a:cs typeface="Arial" panose="020B0604020202020204" pitchFamily="34" charset="0"/>
            </a:endParaRPr>
          </a:p>
        </p:txBody>
      </p:sp>
      <p:cxnSp>
        <p:nvCxnSpPr>
          <p:cNvPr id="182" name="Connecteur droit 90"/>
          <p:cNvCxnSpPr/>
          <p:nvPr/>
        </p:nvCxnSpPr>
        <p:spPr>
          <a:xfrm>
            <a:off x="228333" y="4591854"/>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90" name="Connecteur droit 90"/>
          <p:cNvCxnSpPr/>
          <p:nvPr/>
        </p:nvCxnSpPr>
        <p:spPr>
          <a:xfrm>
            <a:off x="8402496" y="253334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180" name="ZoneTexte 2175"/>
          <p:cNvSpPr txBox="1"/>
          <p:nvPr/>
        </p:nvSpPr>
        <p:spPr>
          <a:xfrm>
            <a:off x="443885" y="4603454"/>
            <a:ext cx="1918559"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POST ELECTION CRISIS CONTINUES</a:t>
            </a:r>
            <a:endParaRPr lang="en-US" sz="800" i="1" dirty="0">
              <a:solidFill>
                <a:srgbClr val="026CB6"/>
              </a:solidFill>
              <a:latin typeface="Arial" panose="020B0604020202020204" pitchFamily="34" charset="0"/>
              <a:cs typeface="Arial" panose="020B0604020202020204" pitchFamily="34" charset="0"/>
            </a:endParaRPr>
          </a:p>
        </p:txBody>
      </p:sp>
      <p:grpSp>
        <p:nvGrpSpPr>
          <p:cNvPr id="205" name="Group 204"/>
          <p:cNvGrpSpPr/>
          <p:nvPr/>
        </p:nvGrpSpPr>
        <p:grpSpPr>
          <a:xfrm>
            <a:off x="5335645" y="2870621"/>
            <a:ext cx="225000" cy="328204"/>
            <a:chOff x="4499508" y="1144203"/>
            <a:chExt cx="225000" cy="328204"/>
          </a:xfrm>
        </p:grpSpPr>
        <p:pic>
          <p:nvPicPr>
            <p:cNvPr id="206" name="Image 377"/>
            <p:cNvPicPr>
              <a:picLocks noChangeAspect="1"/>
            </p:cNvPicPr>
            <p:nvPr/>
          </p:nvPicPr>
          <p:blipFill>
            <a:blip r:embed="rId13"/>
            <a:stretch>
              <a:fillRect/>
            </a:stretch>
          </p:blipFill>
          <p:spPr>
            <a:xfrm>
              <a:off x="4499508" y="1146157"/>
              <a:ext cx="225000" cy="326250"/>
            </a:xfrm>
            <a:prstGeom prst="rect">
              <a:avLst/>
            </a:prstGeom>
          </p:spPr>
        </p:pic>
        <p:pic>
          <p:nvPicPr>
            <p:cNvPr id="209" name="Image 19"/>
            <p:cNvPicPr>
              <a:picLocks noChangeAspect="1"/>
            </p:cNvPicPr>
            <p:nvPr/>
          </p:nvPicPr>
          <p:blipFill>
            <a:blip r:embed="rId14"/>
            <a:stretch>
              <a:fillRect/>
            </a:stretch>
          </p:blipFill>
          <p:spPr>
            <a:xfrm>
              <a:off x="4502719" y="1144203"/>
              <a:ext cx="201600" cy="201600"/>
            </a:xfrm>
            <a:prstGeom prst="rect">
              <a:avLst/>
            </a:prstGeom>
          </p:spPr>
        </p:pic>
      </p:grpSp>
      <p:sp>
        <p:nvSpPr>
          <p:cNvPr id="187" name="ZoneTexte 2237"/>
          <p:cNvSpPr txBox="1"/>
          <p:nvPr/>
        </p:nvSpPr>
        <p:spPr>
          <a:xfrm>
            <a:off x="8593163" y="2568997"/>
            <a:ext cx="1980237"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MORE THAN 20 KILLED IN ATTACKS </a:t>
            </a:r>
            <a:endParaRPr lang="en-US" sz="800" i="1" dirty="0">
              <a:solidFill>
                <a:srgbClr val="026CB6"/>
              </a:solidFill>
              <a:latin typeface="Arial" panose="020B0604020202020204" pitchFamily="34" charset="0"/>
              <a:cs typeface="Arial" panose="020B0604020202020204" pitchFamily="34" charset="0"/>
            </a:endParaRPr>
          </a:p>
        </p:txBody>
      </p:sp>
      <p:grpSp>
        <p:nvGrpSpPr>
          <p:cNvPr id="188" name="Group 187"/>
          <p:cNvGrpSpPr/>
          <p:nvPr/>
        </p:nvGrpSpPr>
        <p:grpSpPr>
          <a:xfrm>
            <a:off x="8417984" y="2592453"/>
            <a:ext cx="225000" cy="328204"/>
            <a:chOff x="4499508" y="1144203"/>
            <a:chExt cx="225000" cy="328204"/>
          </a:xfrm>
        </p:grpSpPr>
        <p:pic>
          <p:nvPicPr>
            <p:cNvPr id="189" name="Image 377"/>
            <p:cNvPicPr>
              <a:picLocks noChangeAspect="1"/>
            </p:cNvPicPr>
            <p:nvPr/>
          </p:nvPicPr>
          <p:blipFill>
            <a:blip r:embed="rId13"/>
            <a:stretch>
              <a:fillRect/>
            </a:stretch>
          </p:blipFill>
          <p:spPr>
            <a:xfrm>
              <a:off x="4499508" y="1146157"/>
              <a:ext cx="225000" cy="326250"/>
            </a:xfrm>
            <a:prstGeom prst="rect">
              <a:avLst/>
            </a:prstGeom>
          </p:spPr>
        </p:pic>
        <p:pic>
          <p:nvPicPr>
            <p:cNvPr id="191"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4" name="Group 193"/>
          <p:cNvGrpSpPr/>
          <p:nvPr/>
        </p:nvGrpSpPr>
        <p:grpSpPr>
          <a:xfrm>
            <a:off x="268668" y="4646322"/>
            <a:ext cx="225000" cy="326250"/>
            <a:chOff x="5399317" y="1443305"/>
            <a:chExt cx="225000" cy="326250"/>
          </a:xfrm>
        </p:grpSpPr>
        <p:pic>
          <p:nvPicPr>
            <p:cNvPr id="195"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196" name="Picture 225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01" name="Group 200"/>
          <p:cNvGrpSpPr/>
          <p:nvPr/>
        </p:nvGrpSpPr>
        <p:grpSpPr>
          <a:xfrm>
            <a:off x="2646434" y="2490813"/>
            <a:ext cx="225000" cy="326250"/>
            <a:chOff x="5399317" y="1443305"/>
            <a:chExt cx="225000" cy="326250"/>
          </a:xfrm>
        </p:grpSpPr>
        <p:pic>
          <p:nvPicPr>
            <p:cNvPr id="202"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03" name="Picture 225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pic>
        <p:nvPicPr>
          <p:cNvPr id="204" name="Image 2226"/>
          <p:cNvPicPr>
            <a:picLocks noChangeAspect="1"/>
          </p:cNvPicPr>
          <p:nvPr/>
        </p:nvPicPr>
        <p:blipFill>
          <a:blip r:embed="rId13">
            <a:duotone>
              <a:prstClr val="black"/>
              <a:schemeClr val="tx2">
                <a:tint val="45000"/>
                <a:satMod val="400000"/>
              </a:schemeClr>
            </a:duotone>
          </a:blip>
          <a:stretch>
            <a:fillRect/>
          </a:stretch>
        </p:blipFill>
        <p:spPr>
          <a:xfrm>
            <a:off x="8399161" y="4515877"/>
            <a:ext cx="225000" cy="326250"/>
          </a:xfrm>
          <a:prstGeom prst="rect">
            <a:avLst/>
          </a:prstGeom>
        </p:spPr>
      </p:pic>
      <p:grpSp>
        <p:nvGrpSpPr>
          <p:cNvPr id="218" name="Group 217"/>
          <p:cNvGrpSpPr/>
          <p:nvPr/>
        </p:nvGrpSpPr>
        <p:grpSpPr>
          <a:xfrm>
            <a:off x="268944" y="917538"/>
            <a:ext cx="225000" cy="326250"/>
            <a:chOff x="260489" y="910901"/>
            <a:chExt cx="225000" cy="326250"/>
          </a:xfrm>
        </p:grpSpPr>
        <p:pic>
          <p:nvPicPr>
            <p:cNvPr id="220" name="Image 377"/>
            <p:cNvPicPr>
              <a:picLocks noChangeAspect="1"/>
            </p:cNvPicPr>
            <p:nvPr/>
          </p:nvPicPr>
          <p:blipFill>
            <a:blip r:embed="rId13"/>
            <a:stretch>
              <a:fillRect/>
            </a:stretch>
          </p:blipFill>
          <p:spPr>
            <a:xfrm>
              <a:off x="260489" y="910901"/>
              <a:ext cx="225000" cy="326250"/>
            </a:xfrm>
            <a:prstGeom prst="rect">
              <a:avLst/>
            </a:prstGeom>
          </p:spPr>
        </p:pic>
        <p:pic>
          <p:nvPicPr>
            <p:cNvPr id="225" name="Image 22"/>
            <p:cNvPicPr>
              <a:picLocks noChangeAspect="1"/>
            </p:cNvPicPr>
            <p:nvPr/>
          </p:nvPicPr>
          <p:blipFill>
            <a:blip r:embed="rId12"/>
            <a:stretch>
              <a:fillRect/>
            </a:stretch>
          </p:blipFill>
          <p:spPr>
            <a:xfrm>
              <a:off x="268255" y="937737"/>
              <a:ext cx="204033" cy="174885"/>
            </a:xfrm>
            <a:prstGeom prst="rect">
              <a:avLst/>
            </a:prstGeom>
          </p:spPr>
        </p:pic>
      </p:grpSp>
      <p:grpSp>
        <p:nvGrpSpPr>
          <p:cNvPr id="226" name="Group 225"/>
          <p:cNvGrpSpPr/>
          <p:nvPr/>
        </p:nvGrpSpPr>
        <p:grpSpPr>
          <a:xfrm>
            <a:off x="6273719" y="3407430"/>
            <a:ext cx="225000" cy="326250"/>
            <a:chOff x="260489" y="910901"/>
            <a:chExt cx="225000" cy="326250"/>
          </a:xfrm>
        </p:grpSpPr>
        <p:pic>
          <p:nvPicPr>
            <p:cNvPr id="227" name="Image 377"/>
            <p:cNvPicPr>
              <a:picLocks noChangeAspect="1"/>
            </p:cNvPicPr>
            <p:nvPr/>
          </p:nvPicPr>
          <p:blipFill>
            <a:blip r:embed="rId13"/>
            <a:stretch>
              <a:fillRect/>
            </a:stretch>
          </p:blipFill>
          <p:spPr>
            <a:xfrm>
              <a:off x="260489" y="910901"/>
              <a:ext cx="225000" cy="326250"/>
            </a:xfrm>
            <a:prstGeom prst="rect">
              <a:avLst/>
            </a:prstGeom>
          </p:spPr>
        </p:pic>
        <p:pic>
          <p:nvPicPr>
            <p:cNvPr id="228" name="Image 22"/>
            <p:cNvPicPr>
              <a:picLocks noChangeAspect="1"/>
            </p:cNvPicPr>
            <p:nvPr/>
          </p:nvPicPr>
          <p:blipFill>
            <a:blip r:embed="rId12"/>
            <a:stretch>
              <a:fillRect/>
            </a:stretch>
          </p:blipFill>
          <p:spPr>
            <a:xfrm>
              <a:off x="268255" y="937737"/>
              <a:ext cx="204033" cy="174885"/>
            </a:xfrm>
            <a:prstGeom prst="rect">
              <a:avLst/>
            </a:prstGeom>
          </p:spPr>
        </p:pic>
      </p:grpSp>
      <p:grpSp>
        <p:nvGrpSpPr>
          <p:cNvPr id="229" name="Group 228"/>
          <p:cNvGrpSpPr/>
          <p:nvPr/>
        </p:nvGrpSpPr>
        <p:grpSpPr>
          <a:xfrm>
            <a:off x="268668" y="2992157"/>
            <a:ext cx="225000" cy="326250"/>
            <a:chOff x="5176538" y="1337838"/>
            <a:chExt cx="225000" cy="326250"/>
          </a:xfrm>
        </p:grpSpPr>
        <p:pic>
          <p:nvPicPr>
            <p:cNvPr id="230" name="Image 377"/>
            <p:cNvPicPr>
              <a:picLocks noChangeAspect="1"/>
            </p:cNvPicPr>
            <p:nvPr/>
          </p:nvPicPr>
          <p:blipFill>
            <a:blip r:embed="rId13"/>
            <a:stretch>
              <a:fillRect/>
            </a:stretch>
          </p:blipFill>
          <p:spPr>
            <a:xfrm>
              <a:off x="5176538" y="1337838"/>
              <a:ext cx="225000" cy="326250"/>
            </a:xfrm>
            <a:prstGeom prst="rect">
              <a:avLst/>
            </a:prstGeom>
          </p:spPr>
        </p:pic>
        <p:pic>
          <p:nvPicPr>
            <p:cNvPr id="231" name="Image 20"/>
            <p:cNvPicPr>
              <a:picLocks noChangeAspect="1"/>
            </p:cNvPicPr>
            <p:nvPr/>
          </p:nvPicPr>
          <p:blipFill>
            <a:blip r:embed="rId16"/>
            <a:stretch>
              <a:fillRect/>
            </a:stretch>
          </p:blipFill>
          <p:spPr>
            <a:xfrm>
              <a:off x="5194232" y="1348304"/>
              <a:ext cx="201600" cy="192436"/>
            </a:xfrm>
            <a:prstGeom prst="rect">
              <a:avLst/>
            </a:prstGeom>
          </p:spPr>
        </p:pic>
      </p:grpSp>
      <p:grpSp>
        <p:nvGrpSpPr>
          <p:cNvPr id="239" name="Group 238"/>
          <p:cNvGrpSpPr/>
          <p:nvPr/>
        </p:nvGrpSpPr>
        <p:grpSpPr>
          <a:xfrm>
            <a:off x="5744425" y="2147322"/>
            <a:ext cx="236349" cy="353145"/>
            <a:chOff x="5333239" y="1075094"/>
            <a:chExt cx="236349" cy="353145"/>
          </a:xfrm>
        </p:grpSpPr>
        <p:pic>
          <p:nvPicPr>
            <p:cNvPr id="240" name="Image 377"/>
            <p:cNvPicPr>
              <a:picLocks noChangeAspect="1"/>
            </p:cNvPicPr>
            <p:nvPr/>
          </p:nvPicPr>
          <p:blipFill>
            <a:blip r:embed="rId13"/>
            <a:stretch>
              <a:fillRect/>
            </a:stretch>
          </p:blipFill>
          <p:spPr>
            <a:xfrm>
              <a:off x="5344588" y="1101989"/>
              <a:ext cx="225000" cy="326250"/>
            </a:xfrm>
            <a:prstGeom prst="rect">
              <a:avLst/>
            </a:prstGeom>
          </p:spPr>
        </p:pic>
        <p:pic>
          <p:nvPicPr>
            <p:cNvPr id="241" name="Image 16"/>
            <p:cNvPicPr>
              <a:picLocks noChangeAspect="1"/>
            </p:cNvPicPr>
            <p:nvPr/>
          </p:nvPicPr>
          <p:blipFill>
            <a:blip r:embed="rId17"/>
            <a:stretch>
              <a:fillRect/>
            </a:stretch>
          </p:blipFill>
          <p:spPr>
            <a:xfrm>
              <a:off x="5333239" y="1075094"/>
              <a:ext cx="208800" cy="208800"/>
            </a:xfrm>
            <a:prstGeom prst="rect">
              <a:avLst/>
            </a:prstGeom>
          </p:spPr>
        </p:pic>
      </p:grpSp>
      <p:grpSp>
        <p:nvGrpSpPr>
          <p:cNvPr id="242" name="Group 241"/>
          <p:cNvGrpSpPr/>
          <p:nvPr/>
        </p:nvGrpSpPr>
        <p:grpSpPr>
          <a:xfrm>
            <a:off x="8438231" y="904090"/>
            <a:ext cx="236349" cy="353145"/>
            <a:chOff x="5333239" y="1075094"/>
            <a:chExt cx="236349" cy="353145"/>
          </a:xfrm>
        </p:grpSpPr>
        <p:pic>
          <p:nvPicPr>
            <p:cNvPr id="243" name="Image 377"/>
            <p:cNvPicPr>
              <a:picLocks noChangeAspect="1"/>
            </p:cNvPicPr>
            <p:nvPr/>
          </p:nvPicPr>
          <p:blipFill>
            <a:blip r:embed="rId13"/>
            <a:stretch>
              <a:fillRect/>
            </a:stretch>
          </p:blipFill>
          <p:spPr>
            <a:xfrm>
              <a:off x="5344588" y="1101989"/>
              <a:ext cx="225000" cy="326250"/>
            </a:xfrm>
            <a:prstGeom prst="rect">
              <a:avLst/>
            </a:prstGeom>
          </p:spPr>
        </p:pic>
        <p:pic>
          <p:nvPicPr>
            <p:cNvPr id="244" name="Image 16"/>
            <p:cNvPicPr>
              <a:picLocks noChangeAspect="1"/>
            </p:cNvPicPr>
            <p:nvPr/>
          </p:nvPicPr>
          <p:blipFill>
            <a:blip r:embed="rId17"/>
            <a:stretch>
              <a:fillRect/>
            </a:stretch>
          </p:blipFill>
          <p:spPr>
            <a:xfrm>
              <a:off x="5333239" y="1075094"/>
              <a:ext cx="208800" cy="2088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8826</TotalTime>
  <Words>651</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(3 - 9 January 2017)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479</cp:revision>
  <cp:lastPrinted>2017-01-09T17:10:06Z</cp:lastPrinted>
  <dcterms:created xsi:type="dcterms:W3CDTF">2015-12-15T11:10:25Z</dcterms:created>
  <dcterms:modified xsi:type="dcterms:W3CDTF">2017-01-09T17:37:02Z</dcterms:modified>
</cp:coreProperties>
</file>