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110" d="100"/>
          <a:sy n="110" d="100"/>
        </p:scale>
        <p:origin x="1134" y="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43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8829975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43" y="8829975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– 9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janvier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REPUBLIQUE 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situation sécuritaire reste inquiétante à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Kaga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Bandoro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dans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préfecture centrale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Nana-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Gribizi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avec des rapports de cambriolages, d'entraves à la liberté de circulation des personnes et des biens, tant dans la ville 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routes environnantes. Les partenaires humanitaires évaluent toujours la situation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déterminer le redéploiement éventuel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reprise complète de leurs activités dans la région. Sur le site de réinstallation de Lazare, 4 des 12 refuges communautaires ont été vandalisés.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efforts pour reconstruire les zones de retour sont en cours. Depuis septembre 2016, une recrudescence de la violence a touché la population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Kaga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Bandoro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sz="500" dirty="0" smtClean="0">
              <a:solidFill>
                <a:prstClr val="black"/>
              </a:solidFill>
              <a:latin typeface="Arial"/>
            </a:endParaRPr>
          </a:p>
          <a:p>
            <a:endParaRPr lang="fr-CA" sz="8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centre de santé du site de déplacés de l‘aviation, accueillant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environ 5 223 personnes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déplacées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Bambari, dans la préfecture de la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Ouaka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rouvert ses portes le 2 janvier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Le centre avait fermé suite à la résurgence de la violence dans la ville de Bria, préfecture de la Haute-Kotto, en novembre dernier. Les partenaires humanitaires avaient alors temporairement suspendu leurs activités.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L'OMS a apporté son soutien à travers des dons de kits médicaux et de médicaments, couvrant les besoins de 1 000 personnes sur une période de 3 mois. </a:t>
            </a:r>
            <a:endParaRPr lang="fr-CA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500" dirty="0" smtClean="0">
              <a:solidFill>
                <a:prstClr val="black"/>
              </a:solidFill>
              <a:latin typeface="Arial"/>
            </a:endParaRPr>
          </a:p>
          <a:p>
            <a:r>
              <a:rPr lang="fr-CA" sz="1000" dirty="0" smtClean="0">
                <a:solidFill>
                  <a:prstClr val="black"/>
                </a:solidFill>
                <a:latin typeface="Arial"/>
              </a:rPr>
              <a:t>THE GAMBIA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endParaRPr lang="fr-CA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crise post-électorale en Gambie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poursuit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prévision de l'audience du 10 janvier devant la Cour suprême.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Président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Jammeh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rejette sa défaite contre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candidat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l'opposition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Adama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Barrow au scrutin du 1er décembre.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Président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nigérian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Buhari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a accueilli le 9 janvier une réunion d'urgence avec les chefs d'État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Liberia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du Ghana et du Sénégal. La Présidente libérienne et Présidente en exercice de la CEDEAO Ellen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Sirleaf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déclaré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que l'organisation utiliserait une solution pacifique et diplomatique pour le transfert du pouvoir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Gambie.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0128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6962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293524" y="2581909"/>
                <a:ext cx="6123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BURKINA FASO</a:t>
                </a:r>
                <a:endParaRPr lang="en-US" dirty="0"/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3013731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91" y="3211494"/>
                <a:ext cx="200651" cy="48549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Selon les résultats de la production agro-pastorale, le Niger a enregistré un déficit fourrager de 12 millions de tonnes, représentant 48% des besoins globaux du pays pour 2017. Même en 2012, considérée comme une année de crise, le déficit fourrager était estimé à 8 millions de tonnes. Le gouvernement du Niger élabore actuellement un plan d'urgence pour y remédier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latin typeface="Arial"/>
                <a:cs typeface="Arial" panose="020B0604020202020204" pitchFamily="34" charset="0"/>
              </a:rPr>
              <a:t>NIGERIA</a:t>
            </a:r>
            <a:endParaRPr lang="fr-CA" sz="1000" dirty="0" smtClean="0">
              <a:latin typeface="Arial"/>
              <a:cs typeface="Arial" panose="020B0604020202020204" pitchFamily="34" charset="0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Entre le 5 et le 8 janvier, les attaques de Boko Haram ont tué 20 personnes à travers les zones de gouvernement local (LGA)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Gubio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Damboa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Mobbar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Maiduguri, la capitale de l’État de Borno, accueillant près d'un million de personnes déplacées. Le 7 janvier, les combattants de Boko Haram ont lancé une attaque majeure contre une brigade militaire à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Buni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Yadi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LGA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Gujba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engageant des soldats dans une fusillade. Avec le retour de plus de 30 000 personnes déplacées à la LGA depuis juin 2016, l'attaque suscite des inquiétudes en matière de sécurité, les partenaires humanitaires continuent de renforcer leur soutien aux populations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plan triennal de reconstruction et de réhabilitation de la région a été présenté le 7 janvier par le Comité présidentiel sur les initiatives du nord-est (PCNI), avec une attention immédiate aux efforts de secours globaux, à la stabilisation sociale et au relèvement précoce pour répondre aux besoins de sept millions de personnes au cours des 12 prochains mois. La deuxième phase accordera la priorité à la relocalisation volontaire, à la réhabilitation et à la réinstallation de 2,4 millions de personnes déplacées au cours des 24 prochains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mois.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troisième phase portera sur la revitalisation économique et le développement de la région d'ici cinq ans.</a:t>
            </a: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414931" y="5678129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9" y="879973"/>
            <a:ext cx="1977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DE DÉFICIT FOURRAGER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9626" y="2650147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382085" y="2824412"/>
            <a:ext cx="681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Bookman Old Style" panose="02050604050505020204" pitchFamily="18" charset="0"/>
              </a:rPr>
              <a:t>GAMBIE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ZoneTexte 84"/>
          <p:cNvSpPr txBox="1"/>
          <p:nvPr/>
        </p:nvSpPr>
        <p:spPr>
          <a:xfrm>
            <a:off x="505438" y="817136"/>
            <a:ext cx="216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INSÉCURITÉ PERSISTANTE À KAGA BANDORO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72843" y="3146792"/>
            <a:ext cx="193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CENTRE DE SANTÉ DU SITE DE L’AVIATON ROUVRE À BAMBARI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ZoneTexte 2237"/>
          <p:cNvSpPr txBox="1"/>
          <p:nvPr/>
        </p:nvSpPr>
        <p:spPr>
          <a:xfrm>
            <a:off x="8615079" y="2688807"/>
            <a:ext cx="178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20 PERSONNES TUÉES DANS DES ATTAQUES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Connecteur droit 90"/>
          <p:cNvCxnSpPr/>
          <p:nvPr/>
        </p:nvCxnSpPr>
        <p:spPr>
          <a:xfrm>
            <a:off x="8422125" y="2677671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 droit 75"/>
          <p:cNvCxnSpPr/>
          <p:nvPr/>
        </p:nvCxnSpPr>
        <p:spPr>
          <a:xfrm flipV="1">
            <a:off x="245785" y="541224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ZoneTexte 2175"/>
          <p:cNvSpPr txBox="1"/>
          <p:nvPr/>
        </p:nvSpPr>
        <p:spPr>
          <a:xfrm>
            <a:off x="461908" y="5435547"/>
            <a:ext cx="2030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CRISE POST ÉLECTORALE CONTINUE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8420504" y="2734123"/>
            <a:ext cx="225000" cy="328204"/>
            <a:chOff x="4499508" y="1144203"/>
            <a:chExt cx="225000" cy="328204"/>
          </a:xfrm>
        </p:grpSpPr>
        <p:pic>
          <p:nvPicPr>
            <p:cNvPr id="19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5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43" name="Group 242"/>
          <p:cNvGrpSpPr/>
          <p:nvPr/>
        </p:nvGrpSpPr>
        <p:grpSpPr>
          <a:xfrm>
            <a:off x="5713261" y="2978689"/>
            <a:ext cx="225000" cy="328204"/>
            <a:chOff x="4499508" y="1144203"/>
            <a:chExt cx="225000" cy="328204"/>
          </a:xfrm>
        </p:grpSpPr>
        <p:pic>
          <p:nvPicPr>
            <p:cNvPr id="244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5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267738" y="853037"/>
            <a:ext cx="225000" cy="326250"/>
            <a:chOff x="260489" y="910901"/>
            <a:chExt cx="225000" cy="326250"/>
          </a:xfrm>
        </p:grpSpPr>
        <p:pic>
          <p:nvPicPr>
            <p:cNvPr id="19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0489" y="910901"/>
              <a:ext cx="225000" cy="326250"/>
            </a:xfrm>
            <a:prstGeom prst="rect">
              <a:avLst/>
            </a:prstGeom>
          </p:spPr>
        </p:pic>
        <p:pic>
          <p:nvPicPr>
            <p:cNvPr id="192" name="Imag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8255" y="937737"/>
              <a:ext cx="204033" cy="174885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249273" y="3186618"/>
            <a:ext cx="225000" cy="326250"/>
            <a:chOff x="5176538" y="1337838"/>
            <a:chExt cx="225000" cy="326250"/>
          </a:xfrm>
        </p:grpSpPr>
        <p:pic>
          <p:nvPicPr>
            <p:cNvPr id="194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199" name="Imag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00" name="Group 199"/>
          <p:cNvGrpSpPr/>
          <p:nvPr/>
        </p:nvGrpSpPr>
        <p:grpSpPr>
          <a:xfrm>
            <a:off x="261943" y="5459668"/>
            <a:ext cx="225000" cy="326250"/>
            <a:chOff x="5399317" y="1443305"/>
            <a:chExt cx="225000" cy="326250"/>
          </a:xfrm>
        </p:grpSpPr>
        <p:pic>
          <p:nvPicPr>
            <p:cNvPr id="202" name="Image 2226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99317" y="1443305"/>
              <a:ext cx="225000" cy="326250"/>
            </a:xfrm>
            <a:prstGeom prst="rect">
              <a:avLst/>
            </a:prstGeom>
          </p:spPr>
        </p:pic>
        <p:pic>
          <p:nvPicPr>
            <p:cNvPr id="204" name="Picture 225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521" y="1453338"/>
              <a:ext cx="163252" cy="154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roup 204"/>
          <p:cNvGrpSpPr/>
          <p:nvPr/>
        </p:nvGrpSpPr>
        <p:grpSpPr>
          <a:xfrm>
            <a:off x="2597110" y="2525500"/>
            <a:ext cx="225000" cy="326250"/>
            <a:chOff x="5399317" y="1443305"/>
            <a:chExt cx="225000" cy="326250"/>
          </a:xfrm>
        </p:grpSpPr>
        <p:pic>
          <p:nvPicPr>
            <p:cNvPr id="211" name="Image 2226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99317" y="1443305"/>
              <a:ext cx="225000" cy="326250"/>
            </a:xfrm>
            <a:prstGeom prst="rect">
              <a:avLst/>
            </a:prstGeom>
          </p:spPr>
        </p:pic>
        <p:pic>
          <p:nvPicPr>
            <p:cNvPr id="214" name="Picture 225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521" y="1453338"/>
              <a:ext cx="163252" cy="154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roup 220"/>
          <p:cNvGrpSpPr/>
          <p:nvPr/>
        </p:nvGrpSpPr>
        <p:grpSpPr>
          <a:xfrm>
            <a:off x="6681610" y="3378241"/>
            <a:ext cx="225000" cy="326250"/>
            <a:chOff x="260489" y="910901"/>
            <a:chExt cx="225000" cy="326250"/>
          </a:xfrm>
        </p:grpSpPr>
        <p:pic>
          <p:nvPicPr>
            <p:cNvPr id="222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0489" y="910901"/>
              <a:ext cx="225000" cy="326250"/>
            </a:xfrm>
            <a:prstGeom prst="rect">
              <a:avLst/>
            </a:prstGeom>
          </p:spPr>
        </p:pic>
        <p:pic>
          <p:nvPicPr>
            <p:cNvPr id="223" name="Imag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8255" y="937737"/>
              <a:ext cx="204033" cy="174885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8438231" y="863146"/>
            <a:ext cx="236349" cy="353145"/>
            <a:chOff x="5333239" y="1075094"/>
            <a:chExt cx="236349" cy="353145"/>
          </a:xfrm>
        </p:grpSpPr>
        <p:pic>
          <p:nvPicPr>
            <p:cNvPr id="22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44588" y="1101989"/>
              <a:ext cx="225000" cy="326250"/>
            </a:xfrm>
            <a:prstGeom prst="rect">
              <a:avLst/>
            </a:prstGeom>
          </p:spPr>
        </p:pic>
        <p:pic>
          <p:nvPicPr>
            <p:cNvPr id="230" name="Image 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333239" y="1075094"/>
              <a:ext cx="208800" cy="208800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5837254" y="2044412"/>
            <a:ext cx="236349" cy="353145"/>
            <a:chOff x="5333239" y="1075094"/>
            <a:chExt cx="236349" cy="353145"/>
          </a:xfrm>
        </p:grpSpPr>
        <p:pic>
          <p:nvPicPr>
            <p:cNvPr id="239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44588" y="1101989"/>
              <a:ext cx="225000" cy="326250"/>
            </a:xfrm>
            <a:prstGeom prst="rect">
              <a:avLst/>
            </a:prstGeom>
          </p:spPr>
        </p:pic>
        <p:pic>
          <p:nvPicPr>
            <p:cNvPr id="246" name="Image 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333239" y="1075094"/>
              <a:ext cx="208800" cy="208800"/>
            </a:xfrm>
            <a:prstGeom prst="rect">
              <a:avLst/>
            </a:prstGeom>
          </p:spPr>
        </p:pic>
      </p:grpSp>
      <p:sp>
        <p:nvSpPr>
          <p:cNvPr id="247" name="ZoneTexte 2237"/>
          <p:cNvSpPr txBox="1"/>
          <p:nvPr/>
        </p:nvSpPr>
        <p:spPr>
          <a:xfrm>
            <a:off x="8711542" y="5080404"/>
            <a:ext cx="17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GOUVERNEMENT DÉVOILE DES PLANS DE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</a:t>
            </a: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 NORD-EST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8" name="Image 22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92849" y="5145643"/>
            <a:ext cx="225000" cy="3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12578</TotalTime>
  <Words>765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(3 – 9 janvier 2017)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548</cp:revision>
  <cp:lastPrinted>2016-12-19T16:17:06Z</cp:lastPrinted>
  <dcterms:created xsi:type="dcterms:W3CDTF">2015-12-15T11:10:25Z</dcterms:created>
  <dcterms:modified xsi:type="dcterms:W3CDTF">2017-01-09T18:39:06Z</dcterms:modified>
</cp:coreProperties>
</file>