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124" d="100"/>
          <a:sy n="124" d="100"/>
        </p:scale>
        <p:origin x="90" y="-3006"/>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2945659" cy="495427"/>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4" y="0"/>
            <a:ext cx="2945659" cy="495427"/>
          </a:xfrm>
          <a:prstGeom prst="rect">
            <a:avLst/>
          </a:prstGeom>
        </p:spPr>
        <p:txBody>
          <a:bodyPr vert="horz" lIns="93177" tIns="46589" rIns="93177" bIns="46589" rtlCol="0"/>
          <a:lstStyle>
            <a:lvl1pPr algn="r">
              <a:defRPr sz="1200"/>
            </a:lvl1pPr>
          </a:lstStyle>
          <a:p>
            <a:fld id="{6D22D471-A6F8-40EF-8223-1DCA8FA618BE}" type="datetimeFigureOut">
              <a:rPr lang="en-US" smtClean="0"/>
              <a:t>17-Jan-17</a:t>
            </a:fld>
            <a:endParaRPr lang="en-US"/>
          </a:p>
        </p:txBody>
      </p:sp>
      <p:sp>
        <p:nvSpPr>
          <p:cNvPr id="4" name="Espace réservé de l'image des diapositives 3"/>
          <p:cNvSpPr>
            <a:spLocks noGrp="1" noRot="1" noChangeAspect="1"/>
          </p:cNvSpPr>
          <p:nvPr>
            <p:ph type="sldImg" idx="2"/>
          </p:nvPr>
        </p:nvSpPr>
        <p:spPr>
          <a:xfrm>
            <a:off x="1042988" y="1233488"/>
            <a:ext cx="4711700" cy="3332162"/>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51985"/>
            <a:ext cx="5438140" cy="3887986"/>
          </a:xfrm>
          <a:prstGeom prst="rect">
            <a:avLst/>
          </a:prstGeom>
        </p:spPr>
        <p:txBody>
          <a:bodyPr vert="horz" lIns="93177" tIns="46589" rIns="93177" bIns="46589"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1" y="9378827"/>
            <a:ext cx="2945659" cy="495426"/>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4" y="9378827"/>
            <a:ext cx="2945659" cy="495426"/>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17-Jan-17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17-Jan-17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17-Jan-17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17-Jan-17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17-Jan-17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17-Jan-17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17-Jan-17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17-Jan-17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17-Jan-17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17-Jan-17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17-Jan-17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17-Jan-17</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a:solidFill>
                  <a:schemeClr val="bg1"/>
                </a:solidFill>
                <a:latin typeface="Arial" panose="020B0604020202020204" pitchFamily="34" charset="0"/>
                <a:cs typeface="Arial" panose="020B0604020202020204" pitchFamily="34" charset="0"/>
              </a:rPr>
              <a:t>(10 - 16 January 2017)</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75796" y="6812097"/>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17 Jan 2017  </a:t>
            </a:r>
            <a:r>
              <a:rPr lang="fr-FR" sz="800" b="1" dirty="0" err="1">
                <a:solidFill>
                  <a:schemeClr val="bg1">
                    <a:lumMod val="50000"/>
                  </a:schemeClr>
                </a:solidFill>
                <a:latin typeface="Arial" panose="020B0604020202020204" pitchFamily="34" charset="0"/>
                <a:cs typeface="Arial" panose="020B0604020202020204" pitchFamily="34" charset="0"/>
              </a:rPr>
              <a:t>Map</a:t>
            </a:r>
            <a:r>
              <a:rPr lang="fr-FR" sz="800" b="1" dirty="0">
                <a:solidFill>
                  <a:schemeClr val="bg1">
                    <a:lumMod val="50000"/>
                  </a:schemeClr>
                </a:solidFill>
                <a:latin typeface="Arial" panose="020B0604020202020204" pitchFamily="34" charset="0"/>
                <a:cs typeface="Arial" panose="020B0604020202020204" pitchFamily="34" charset="0"/>
              </a:rPr>
              <a:t> 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prstClr val="white">
                  <a:lumMod val="50000"/>
                </a:prstClr>
              </a:solidFill>
              <a:latin typeface="Arial" panose="020B0604020202020204" pitchFamily="34" charset="0"/>
              <a:cs typeface="Arial" panose="020B0604020202020204" pitchFamily="34" charset="0"/>
            </a:endParaRPr>
          </a:p>
          <a:p>
            <a:pPr lvl="0"/>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58779"/>
            <a:ext cx="2092202" cy="6769359"/>
          </a:xfrm>
          <a:prstGeom prst="rect">
            <a:avLst/>
          </a:prstGeom>
          <a:noFill/>
        </p:spPr>
        <p:txBody>
          <a:bodyPr wrap="square" lIns="0" tIns="49785" rIns="0" bIns="49785" rtlCol="0">
            <a:noAutofit/>
          </a:bodyPr>
          <a:lstStyle/>
          <a:p>
            <a:pPr>
              <a:spcBef>
                <a:spcPts val="600"/>
              </a:spcBef>
            </a:pPr>
            <a:r>
              <a:rPr lang="en-GB" sz="1000" dirty="0">
                <a:latin typeface="Arial"/>
              </a:rPr>
              <a:t>CENTRAL AFRICAN REPUBLIC</a:t>
            </a:r>
          </a:p>
          <a:p>
            <a:endParaRPr lang="en-GB" sz="800" dirty="0">
              <a:latin typeface="Arial"/>
            </a:endParaRPr>
          </a:p>
          <a:p>
            <a:endParaRPr lang="en-GB" sz="800" dirty="0">
              <a:latin typeface="Arial"/>
            </a:endParaRPr>
          </a:p>
          <a:p>
            <a:endParaRPr lang="en-GB" sz="800" dirty="0">
              <a:latin typeface="Arial" panose="020B0604020202020204" pitchFamily="34" charset="0"/>
              <a:cs typeface="Arial" panose="020B0604020202020204" pitchFamily="34" charset="0"/>
            </a:endParaRPr>
          </a:p>
          <a:p>
            <a:pPr lvl="0"/>
            <a:r>
              <a:rPr lang="en-US" sz="800" dirty="0">
                <a:latin typeface="Arial"/>
              </a:rPr>
              <a:t>More than 70,000 people have been displaced since the resurgence of violence in parts of the country in September 2016, President </a:t>
            </a:r>
            <a:r>
              <a:rPr lang="en-US" sz="800" dirty="0" err="1">
                <a:latin typeface="Arial"/>
              </a:rPr>
              <a:t>Faustin-Archange</a:t>
            </a:r>
            <a:r>
              <a:rPr lang="en-US" sz="800" dirty="0">
                <a:latin typeface="Arial"/>
              </a:rPr>
              <a:t> </a:t>
            </a:r>
            <a:r>
              <a:rPr lang="en-US" sz="800" dirty="0" err="1">
                <a:latin typeface="Arial"/>
              </a:rPr>
              <a:t>Touadéra</a:t>
            </a:r>
            <a:r>
              <a:rPr lang="en-US" sz="800" dirty="0">
                <a:latin typeface="Arial"/>
              </a:rPr>
              <a:t> said on 12 January. The attacks and fighting between armed groups have caused further devastation to people already struck by recurrent conflict, which also impede humanitarian access. The president also voiced concern over insufficient funding that risks halting WFP’s food assistance by the end of this month. More than 400,000 people, including 140,000 displaced and 9,900 refugees, are likely to be affected by the shortfall to the agency’s US$21.5 million budget. Many of the 70,000 were displaced several times. </a:t>
            </a:r>
          </a:p>
          <a:p>
            <a:endParaRPr lang="en-US" sz="800" dirty="0">
              <a:latin typeface="Arial"/>
            </a:endParaRPr>
          </a:p>
          <a:p>
            <a:endParaRPr lang="en-US" sz="800" dirty="0">
              <a:latin typeface="Arial"/>
            </a:endParaRPr>
          </a:p>
          <a:p>
            <a:endParaRPr lang="en-US" sz="800" dirty="0">
              <a:latin typeface="Arial"/>
            </a:endParaRPr>
          </a:p>
          <a:p>
            <a:r>
              <a:rPr lang="en-US" sz="800" dirty="0">
                <a:latin typeface="Arial"/>
              </a:rPr>
              <a:t>Around 3,000 of the 15,000 people who sought refuge at the base of the UN peacekeeping mission, MINUSMA, in the northern </a:t>
            </a:r>
            <a:r>
              <a:rPr lang="en-US" sz="800" dirty="0" err="1">
                <a:latin typeface="Arial"/>
              </a:rPr>
              <a:t>Kaga-Bandoro</a:t>
            </a:r>
            <a:r>
              <a:rPr lang="en-US" sz="800" dirty="0">
                <a:latin typeface="Arial"/>
              </a:rPr>
              <a:t> town have returned home. They had been forced to flee for safety following armed violence that rocked the area in October 2016. Humanitarian organizations are providing shelter, water, health and sanitation services to the returnees. Social cohesion and community dialogue efforts are also underway.</a:t>
            </a:r>
            <a:endParaRPr lang="en-US" sz="1000" dirty="0">
              <a:latin typeface="Arial"/>
            </a:endParaRPr>
          </a:p>
          <a:p>
            <a:endParaRPr lang="en-US" sz="1000" dirty="0">
              <a:latin typeface="Arial"/>
            </a:endParaRPr>
          </a:p>
          <a:p>
            <a:r>
              <a:rPr lang="en-US" sz="1000" dirty="0">
                <a:latin typeface="Arial"/>
              </a:rPr>
              <a:t>NIGER </a:t>
            </a:r>
          </a:p>
          <a:p>
            <a:endParaRPr lang="en-GB" sz="800" dirty="0">
              <a:latin typeface="Arial"/>
            </a:endParaRPr>
          </a:p>
          <a:p>
            <a:endParaRPr lang="en-US" sz="800" dirty="0">
              <a:latin typeface="Arial"/>
            </a:endParaRPr>
          </a:p>
          <a:p>
            <a:endParaRPr lang="en-US" sz="800" dirty="0">
              <a:latin typeface="Arial"/>
            </a:endParaRPr>
          </a:p>
          <a:p>
            <a:r>
              <a:rPr lang="en-US" sz="800" dirty="0">
                <a:latin typeface="Arial"/>
              </a:rPr>
              <a:t>Since July 2016, IOM monitoring points registered a decreasing trend of migrants from the West Africa region including Niger passing through the northern region of </a:t>
            </a:r>
            <a:r>
              <a:rPr lang="en-US" sz="800" dirty="0" err="1">
                <a:latin typeface="Arial"/>
              </a:rPr>
              <a:t>Agadez</a:t>
            </a:r>
            <a:r>
              <a:rPr lang="en-US" sz="800" dirty="0">
                <a:latin typeface="Arial"/>
              </a:rPr>
              <a:t>. From 48,000 migrants registered at the borders with Libya and Algeria in July, the number dropped to 1,525 in November. According to IOM, the decrease could be attributed to the implementation of measures taken by the Government to prevent the passage of the borders by people without valid travel documents. </a:t>
            </a:r>
          </a:p>
        </p:txBody>
      </p:sp>
      <p:cxnSp>
        <p:nvCxnSpPr>
          <p:cNvPr id="76" name="Connecteur droit 75"/>
          <p:cNvCxnSpPr/>
          <p:nvPr/>
        </p:nvCxnSpPr>
        <p:spPr>
          <a:xfrm flipV="1">
            <a:off x="238134" y="865409"/>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444161" y="871896"/>
            <a:ext cx="1918560"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OVER 70,000 DISPLACED BY FRESH UNREST </a:t>
            </a: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759571"/>
            <a:ext cx="5740924" cy="5890075"/>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497156" y="760309"/>
            <a:ext cx="5750655" cy="5898493"/>
            <a:chOff x="2534864" y="837663"/>
            <a:chExt cx="5750655" cy="5898493"/>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45630"/>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9" name="ZoneTexte 348"/>
            <p:cNvSpPr txBox="1"/>
            <p:nvPr/>
          </p:nvSpPr>
          <p:spPr>
            <a:xfrm>
              <a:off x="6001867" y="4092042"/>
              <a:ext cx="5968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293304"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3" y="2186144"/>
              <a:ext cx="86693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64950"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69027" y="4197809"/>
              <a:ext cx="66256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23168" y="2686900"/>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213620" y="2853298"/>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282576"/>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11252" y="3447854"/>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816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AND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258763" y="3053808"/>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30029" y="687354"/>
            <a:ext cx="2039235" cy="6681399"/>
          </a:xfrm>
          <a:prstGeom prst="rect">
            <a:avLst/>
          </a:prstGeom>
          <a:noFill/>
        </p:spPr>
        <p:txBody>
          <a:bodyPr wrap="square" lIns="0" tIns="49785" rIns="0" bIns="49785" rtlCol="0">
            <a:noAutofit/>
          </a:bodyPr>
          <a:lstStyle/>
          <a:p>
            <a:r>
              <a:rPr lang="en-GB" sz="1000" dirty="0">
                <a:latin typeface="Arial"/>
              </a:rPr>
              <a:t>NIGERIA</a:t>
            </a:r>
          </a:p>
          <a:p>
            <a:endParaRPr lang="en-GB" sz="800" dirty="0">
              <a:latin typeface="Arial"/>
            </a:endParaRPr>
          </a:p>
          <a:p>
            <a:r>
              <a:rPr lang="en-GB" sz="800" i="1" dirty="0">
                <a:solidFill>
                  <a:schemeClr val="bg1">
                    <a:lumMod val="50000"/>
                  </a:schemeClr>
                </a:solidFill>
                <a:latin typeface="Arial" panose="020B0604020202020204" pitchFamily="34" charset="0"/>
                <a:cs typeface="Arial" panose="020B0604020202020204" pitchFamily="34" charset="0"/>
              </a:rPr>
              <a:t>       </a:t>
            </a:r>
          </a:p>
          <a:p>
            <a:endParaRPr lang="en-GB" sz="800" dirty="0">
              <a:solidFill>
                <a:schemeClr val="bg1">
                  <a:lumMod val="50000"/>
                </a:schemeClr>
              </a:solidFill>
              <a:latin typeface="Arial" panose="020B0604020202020204" pitchFamily="34" charset="0"/>
              <a:cs typeface="Arial" panose="020B0604020202020204" pitchFamily="34" charset="0"/>
            </a:endParaRPr>
          </a:p>
          <a:p>
            <a:r>
              <a:rPr lang="en-US" sz="800" dirty="0">
                <a:latin typeface="Arial"/>
              </a:rPr>
              <a:t>From 12 to 18 January, Resident and Humanitarian Coordinator Edward </a:t>
            </a:r>
            <a:r>
              <a:rPr lang="en-US" sz="800" dirty="0" err="1">
                <a:latin typeface="Arial"/>
              </a:rPr>
              <a:t>Kallon</a:t>
            </a:r>
            <a:r>
              <a:rPr lang="en-US" sz="800" dirty="0">
                <a:latin typeface="Arial"/>
              </a:rPr>
              <a:t> is visiting Adamawa, </a:t>
            </a:r>
            <a:r>
              <a:rPr lang="en-US" sz="800" dirty="0" err="1">
                <a:latin typeface="Arial"/>
              </a:rPr>
              <a:t>Borno</a:t>
            </a:r>
            <a:r>
              <a:rPr lang="en-US" sz="800" dirty="0">
                <a:latin typeface="Arial"/>
              </a:rPr>
              <a:t> and </a:t>
            </a:r>
            <a:r>
              <a:rPr lang="en-US" sz="800" dirty="0" err="1">
                <a:latin typeface="Arial"/>
              </a:rPr>
              <a:t>Yobe</a:t>
            </a:r>
            <a:r>
              <a:rPr lang="en-US" sz="800" dirty="0">
                <a:latin typeface="Arial"/>
              </a:rPr>
              <a:t> states. In Maiduguri, he met with </a:t>
            </a:r>
            <a:r>
              <a:rPr lang="en-US" sz="800" dirty="0" err="1">
                <a:latin typeface="Arial"/>
              </a:rPr>
              <a:t>Borno</a:t>
            </a:r>
            <a:r>
              <a:rPr lang="en-US" sz="800" dirty="0">
                <a:latin typeface="Arial"/>
              </a:rPr>
              <a:t> Governor </a:t>
            </a:r>
            <a:r>
              <a:rPr lang="en-US" sz="800" dirty="0" err="1">
                <a:latin typeface="Arial"/>
              </a:rPr>
              <a:t>Kashim</a:t>
            </a:r>
            <a:r>
              <a:rPr lang="en-US" sz="800" dirty="0">
                <a:latin typeface="Arial"/>
              </a:rPr>
              <a:t> </a:t>
            </a:r>
            <a:r>
              <a:rPr lang="en-US" sz="800" dirty="0" err="1">
                <a:latin typeface="Arial"/>
              </a:rPr>
              <a:t>Shettima</a:t>
            </a:r>
            <a:r>
              <a:rPr lang="en-US" sz="800" dirty="0">
                <a:latin typeface="Arial"/>
              </a:rPr>
              <a:t> who thanked the humanitarian community for its work. RC </a:t>
            </a:r>
            <a:r>
              <a:rPr lang="en-US" sz="800" dirty="0" err="1">
                <a:latin typeface="Arial"/>
              </a:rPr>
              <a:t>Kallon</a:t>
            </a:r>
            <a:r>
              <a:rPr lang="en-US" sz="800" dirty="0">
                <a:latin typeface="Arial"/>
              </a:rPr>
              <a:t> stressed that while the immediate humanitarian needs of the people were being met, efforts had to be made to provide support to people and communities to recover and rebuild in the long term. He also explained that the region was grappling with a protection and food security crisis compounded by the depletion of livelihood opportunities and destruction and devastation of economic infrastructure in the region. </a:t>
            </a:r>
            <a:endParaRPr lang="en-US" sz="1000" dirty="0">
              <a:latin typeface="Arial"/>
            </a:endParaRPr>
          </a:p>
          <a:p>
            <a:endParaRPr lang="en-US" sz="1000" dirty="0">
              <a:latin typeface="Arial"/>
            </a:endParaRPr>
          </a:p>
          <a:p>
            <a:r>
              <a:rPr lang="en-US" sz="1000" dirty="0">
                <a:latin typeface="Arial"/>
              </a:rPr>
              <a:t>THE GAMBIA </a:t>
            </a:r>
            <a:endParaRPr lang="en-US" sz="800" dirty="0">
              <a:latin typeface="Arial"/>
            </a:endParaRPr>
          </a:p>
          <a:p>
            <a:endParaRPr lang="en-US" sz="800" dirty="0">
              <a:latin typeface="Arial"/>
            </a:endParaRPr>
          </a:p>
          <a:p>
            <a:endParaRPr lang="en-US" sz="800" dirty="0">
              <a:latin typeface="Arial"/>
            </a:endParaRPr>
          </a:p>
          <a:p>
            <a:endParaRPr lang="en-US" sz="800" dirty="0">
              <a:latin typeface="Arial"/>
            </a:endParaRPr>
          </a:p>
          <a:p>
            <a:r>
              <a:rPr lang="en-US" sz="800" dirty="0">
                <a:latin typeface="Arial"/>
              </a:rPr>
              <a:t>The latest efforts from ECOWAS on 13 January by West African leaders to convince President </a:t>
            </a:r>
            <a:r>
              <a:rPr lang="en-US" sz="800" dirty="0" err="1">
                <a:latin typeface="Arial"/>
              </a:rPr>
              <a:t>Yahya</a:t>
            </a:r>
            <a:r>
              <a:rPr lang="en-US" sz="800" dirty="0">
                <a:latin typeface="Arial"/>
              </a:rPr>
              <a:t> </a:t>
            </a:r>
            <a:r>
              <a:rPr lang="en-US" sz="800" dirty="0" err="1">
                <a:latin typeface="Arial"/>
              </a:rPr>
              <a:t>Jammeh</a:t>
            </a:r>
            <a:r>
              <a:rPr lang="en-US" sz="800" dirty="0">
                <a:latin typeface="Arial"/>
              </a:rPr>
              <a:t> to step down bore no fruit. After attending the France-Africa summit in Bamako, President-elect Barrow arrived in Dakar on 15 January. The African Union said it will cease to recognize </a:t>
            </a:r>
            <a:r>
              <a:rPr lang="en-US" sz="800" dirty="0" err="1">
                <a:latin typeface="Arial"/>
              </a:rPr>
              <a:t>Jammeh</a:t>
            </a:r>
            <a:r>
              <a:rPr lang="en-US" sz="800" dirty="0">
                <a:latin typeface="Arial"/>
              </a:rPr>
              <a:t> as the legitimate President as of 19 January, the date he is due to hand over power. Many civilians have reportedly moved from the greater Banjul area to villages up-country, and UNHCR reports several thousands of people, mainly children, crossing into </a:t>
            </a:r>
            <a:r>
              <a:rPr lang="en-US" sz="800" dirty="0" err="1">
                <a:latin typeface="Arial"/>
              </a:rPr>
              <a:t>neighbouring</a:t>
            </a:r>
            <a:r>
              <a:rPr lang="en-US" sz="800" dirty="0">
                <a:latin typeface="Arial"/>
              </a:rPr>
              <a:t> Senegal. Schools throughout the country remain closed.</a:t>
            </a:r>
          </a:p>
          <a:p>
            <a:r>
              <a:rPr lang="en-US" sz="800" dirty="0">
                <a:latin typeface="Arial"/>
              </a:rPr>
              <a:t> </a:t>
            </a:r>
          </a:p>
          <a:p>
            <a:endParaRPr lang="en-US" sz="800" dirty="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p:txBody>
      </p:sp>
      <p:grpSp>
        <p:nvGrpSpPr>
          <p:cNvPr id="7" name="Groupe 6"/>
          <p:cNvGrpSpPr/>
          <p:nvPr/>
        </p:nvGrpSpPr>
        <p:grpSpPr>
          <a:xfrm>
            <a:off x="6249419" y="5564897"/>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Natural disaster </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Epidemic</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Conflict</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Other</a:t>
              </a: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20098" y="901435"/>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807603" y="872888"/>
            <a:ext cx="1804536" cy="215444"/>
          </a:xfrm>
          <a:prstGeom prst="rect">
            <a:avLst/>
          </a:prstGeom>
          <a:noFill/>
        </p:spPr>
        <p:txBody>
          <a:bodyPr wrap="square" rtlCol="0">
            <a:spAutoFit/>
          </a:bodyPr>
          <a:lstStyle/>
          <a:p>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2525" y="2572603"/>
            <a:ext cx="64026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62721" y="2784441"/>
            <a:ext cx="754326" cy="215444"/>
          </a:xfrm>
          <a:prstGeom prst="rect">
            <a:avLst/>
          </a:prstGeom>
          <a:noFill/>
        </p:spPr>
        <p:txBody>
          <a:bodyPr wrap="square" rtlCol="0">
            <a:spAutoFit/>
          </a:bodyPr>
          <a:lstStyle/>
          <a:p>
            <a:pPr algn="ctr"/>
            <a:r>
              <a:rPr lang="fr-FR" sz="800" dirty="0">
                <a:latin typeface="Bookman Old Style" panose="02050604050505020204" pitchFamily="18" charset="0"/>
              </a:rPr>
              <a:t>GAMBIA</a:t>
            </a:r>
            <a:endParaRPr lang="en-US" sz="800" dirty="0">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19" name="ZoneTexte 80"/>
          <p:cNvSpPr txBox="1"/>
          <p:nvPr/>
        </p:nvSpPr>
        <p:spPr>
          <a:xfrm>
            <a:off x="8634675" y="898884"/>
            <a:ext cx="1977464" cy="338554"/>
          </a:xfrm>
          <a:prstGeom prst="rect">
            <a:avLst/>
          </a:prstGeom>
          <a:noFill/>
        </p:spPr>
        <p:txBody>
          <a:bodyPr wrap="square" rtlCol="0">
            <a:spAutoFit/>
          </a:bodyPr>
          <a:lstStyle/>
          <a:p>
            <a:pPr>
              <a:spcBef>
                <a:spcPts val="600"/>
              </a:spcBef>
            </a:pPr>
            <a:r>
              <a:rPr lang="fr-FR" sz="800" i="1" dirty="0">
                <a:solidFill>
                  <a:srgbClr val="026CB6"/>
                </a:solidFill>
                <a:latin typeface="Arial" panose="020B0604020202020204" pitchFamily="34" charset="0"/>
                <a:cs typeface="Arial" panose="020B0604020202020204" pitchFamily="34" charset="0"/>
              </a:rPr>
              <a:t>VISIT OF RC/HC TO BORNO AND YOBE STATES</a:t>
            </a:r>
            <a:endParaRPr lang="en-US" sz="800" i="1" dirty="0">
              <a:solidFill>
                <a:srgbClr val="026CB6"/>
              </a:solidFill>
              <a:latin typeface="Arial" panose="020B0604020202020204" pitchFamily="34" charset="0"/>
              <a:cs typeface="Arial" panose="020B0604020202020204" pitchFamily="34" charset="0"/>
            </a:endParaRPr>
          </a:p>
        </p:txBody>
      </p:sp>
      <p:sp>
        <p:nvSpPr>
          <p:cNvPr id="271" name="ZoneTexte 2237"/>
          <p:cNvSpPr txBox="1"/>
          <p:nvPr/>
        </p:nvSpPr>
        <p:spPr>
          <a:xfrm>
            <a:off x="8692234" y="3638504"/>
            <a:ext cx="2116029"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MEDIATION FAILS TO CONVINCE PRESIDENT TO STEP DOWN </a:t>
            </a:r>
          </a:p>
        </p:txBody>
      </p:sp>
      <p:sp>
        <p:nvSpPr>
          <p:cNvPr id="221" name="ZoneTexte 2175"/>
          <p:cNvSpPr txBox="1"/>
          <p:nvPr/>
        </p:nvSpPr>
        <p:spPr>
          <a:xfrm>
            <a:off x="447675" y="3338140"/>
            <a:ext cx="1665426" cy="538609"/>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THOUSANDS RETURNING HOME AFTER VIOLENCE </a:t>
            </a:r>
          </a:p>
          <a:p>
            <a:pPr>
              <a:spcBef>
                <a:spcPts val="600"/>
              </a:spcBef>
            </a:pPr>
            <a:endParaRPr lang="en-US" sz="800" i="1" dirty="0">
              <a:solidFill>
                <a:srgbClr val="026CB6"/>
              </a:solidFill>
              <a:latin typeface="Arial" panose="020B0604020202020204" pitchFamily="34" charset="0"/>
              <a:cs typeface="Arial" panose="020B0604020202020204" pitchFamily="34" charset="0"/>
            </a:endParaRPr>
          </a:p>
        </p:txBody>
      </p:sp>
      <p:cxnSp>
        <p:nvCxnSpPr>
          <p:cNvPr id="182" name="Connecteur droit 90"/>
          <p:cNvCxnSpPr/>
          <p:nvPr/>
        </p:nvCxnSpPr>
        <p:spPr>
          <a:xfrm>
            <a:off x="228609" y="5318915"/>
            <a:ext cx="1980000" cy="2912"/>
          </a:xfrm>
          <a:prstGeom prst="line">
            <a:avLst/>
          </a:prstGeom>
        </p:spPr>
        <p:style>
          <a:lnRef idx="1">
            <a:schemeClr val="dk1"/>
          </a:lnRef>
          <a:fillRef idx="0">
            <a:schemeClr val="dk1"/>
          </a:fillRef>
          <a:effectRef idx="0">
            <a:schemeClr val="dk1"/>
          </a:effectRef>
          <a:fontRef idx="minor">
            <a:schemeClr val="tx1"/>
          </a:fontRef>
        </p:style>
      </p:cxnSp>
      <p:cxnSp>
        <p:nvCxnSpPr>
          <p:cNvPr id="190" name="Connecteur droit 90"/>
          <p:cNvCxnSpPr/>
          <p:nvPr/>
        </p:nvCxnSpPr>
        <p:spPr>
          <a:xfrm>
            <a:off x="8420098" y="3634340"/>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180" name="ZoneTexte 2175"/>
          <p:cNvSpPr txBox="1"/>
          <p:nvPr/>
        </p:nvSpPr>
        <p:spPr>
          <a:xfrm>
            <a:off x="444161" y="5337901"/>
            <a:ext cx="1918559"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DECREASE IN MIGRATION FROM WEST AFRICA</a:t>
            </a:r>
          </a:p>
        </p:txBody>
      </p:sp>
      <p:grpSp>
        <p:nvGrpSpPr>
          <p:cNvPr id="201" name="Group 200"/>
          <p:cNvGrpSpPr/>
          <p:nvPr/>
        </p:nvGrpSpPr>
        <p:grpSpPr>
          <a:xfrm>
            <a:off x="2646434" y="2490813"/>
            <a:ext cx="225000" cy="326250"/>
            <a:chOff x="5399317" y="1443305"/>
            <a:chExt cx="225000" cy="326250"/>
          </a:xfrm>
        </p:grpSpPr>
        <p:pic>
          <p:nvPicPr>
            <p:cNvPr id="202" name="Image 2226"/>
            <p:cNvPicPr>
              <a:picLocks noChangeAspect="1"/>
            </p:cNvPicPr>
            <p:nvPr/>
          </p:nvPicPr>
          <p:blipFill>
            <a:blip r:embed="rId13">
              <a:duotone>
                <a:prstClr val="black"/>
                <a:schemeClr val="tx2">
                  <a:tint val="45000"/>
                  <a:satMod val="400000"/>
                </a:schemeClr>
              </a:duotone>
            </a:blip>
            <a:stretch>
              <a:fillRect/>
            </a:stretch>
          </p:blipFill>
          <p:spPr>
            <a:xfrm>
              <a:off x="5399317" y="1443305"/>
              <a:ext cx="225000" cy="326250"/>
            </a:xfrm>
            <a:prstGeom prst="rect">
              <a:avLst/>
            </a:prstGeom>
          </p:spPr>
        </p:pic>
        <p:pic>
          <p:nvPicPr>
            <p:cNvPr id="203" name="Picture 225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417521" y="1453338"/>
              <a:ext cx="163252" cy="154591"/>
            </a:xfrm>
            <a:prstGeom prst="rect">
              <a:avLst/>
            </a:prstGeom>
            <a:noFill/>
            <a:ln>
              <a:noFill/>
            </a:ln>
          </p:spPr>
        </p:pic>
      </p:grpSp>
      <p:grpSp>
        <p:nvGrpSpPr>
          <p:cNvPr id="192" name="Group 191"/>
          <p:cNvGrpSpPr/>
          <p:nvPr/>
        </p:nvGrpSpPr>
        <p:grpSpPr>
          <a:xfrm>
            <a:off x="271371" y="935001"/>
            <a:ext cx="225000" cy="326250"/>
            <a:chOff x="5176538" y="1337838"/>
            <a:chExt cx="225000" cy="326250"/>
          </a:xfrm>
        </p:grpSpPr>
        <p:pic>
          <p:nvPicPr>
            <p:cNvPr id="193" name="Image 377"/>
            <p:cNvPicPr>
              <a:picLocks noChangeAspect="1"/>
            </p:cNvPicPr>
            <p:nvPr/>
          </p:nvPicPr>
          <p:blipFill>
            <a:blip r:embed="rId13"/>
            <a:stretch>
              <a:fillRect/>
            </a:stretch>
          </p:blipFill>
          <p:spPr>
            <a:xfrm>
              <a:off x="5176538" y="1337838"/>
              <a:ext cx="225000" cy="326250"/>
            </a:xfrm>
            <a:prstGeom prst="rect">
              <a:avLst/>
            </a:prstGeom>
          </p:spPr>
        </p:pic>
        <p:pic>
          <p:nvPicPr>
            <p:cNvPr id="197" name="Image 20"/>
            <p:cNvPicPr>
              <a:picLocks noChangeAspect="1"/>
            </p:cNvPicPr>
            <p:nvPr/>
          </p:nvPicPr>
          <p:blipFill>
            <a:blip r:embed="rId15"/>
            <a:stretch>
              <a:fillRect/>
            </a:stretch>
          </p:blipFill>
          <p:spPr>
            <a:xfrm>
              <a:off x="5194232" y="1348304"/>
              <a:ext cx="201600" cy="192436"/>
            </a:xfrm>
            <a:prstGeom prst="rect">
              <a:avLst/>
            </a:prstGeom>
          </p:spPr>
        </p:pic>
      </p:grpSp>
      <p:grpSp>
        <p:nvGrpSpPr>
          <p:cNvPr id="198" name="Group 197"/>
          <p:cNvGrpSpPr/>
          <p:nvPr/>
        </p:nvGrpSpPr>
        <p:grpSpPr>
          <a:xfrm>
            <a:off x="6747518" y="3250682"/>
            <a:ext cx="225000" cy="326250"/>
            <a:chOff x="5176538" y="1337838"/>
            <a:chExt cx="225000" cy="326250"/>
          </a:xfrm>
        </p:grpSpPr>
        <p:pic>
          <p:nvPicPr>
            <p:cNvPr id="199" name="Image 377"/>
            <p:cNvPicPr>
              <a:picLocks noChangeAspect="1"/>
            </p:cNvPicPr>
            <p:nvPr/>
          </p:nvPicPr>
          <p:blipFill>
            <a:blip r:embed="rId13"/>
            <a:stretch>
              <a:fillRect/>
            </a:stretch>
          </p:blipFill>
          <p:spPr>
            <a:xfrm>
              <a:off x="5176538" y="1337838"/>
              <a:ext cx="225000" cy="326250"/>
            </a:xfrm>
            <a:prstGeom prst="rect">
              <a:avLst/>
            </a:prstGeom>
          </p:spPr>
        </p:pic>
        <p:pic>
          <p:nvPicPr>
            <p:cNvPr id="200" name="Image 20"/>
            <p:cNvPicPr>
              <a:picLocks noChangeAspect="1"/>
            </p:cNvPicPr>
            <p:nvPr/>
          </p:nvPicPr>
          <p:blipFill>
            <a:blip r:embed="rId15"/>
            <a:stretch>
              <a:fillRect/>
            </a:stretch>
          </p:blipFill>
          <p:spPr>
            <a:xfrm>
              <a:off x="5194232" y="1348304"/>
              <a:ext cx="201600" cy="192436"/>
            </a:xfrm>
            <a:prstGeom prst="rect">
              <a:avLst/>
            </a:prstGeom>
          </p:spPr>
        </p:pic>
      </p:grpSp>
      <p:grpSp>
        <p:nvGrpSpPr>
          <p:cNvPr id="210" name="Group 209"/>
          <p:cNvGrpSpPr/>
          <p:nvPr/>
        </p:nvGrpSpPr>
        <p:grpSpPr>
          <a:xfrm>
            <a:off x="8504991" y="3676635"/>
            <a:ext cx="225000" cy="326250"/>
            <a:chOff x="5399317" y="1443305"/>
            <a:chExt cx="225000" cy="326250"/>
          </a:xfrm>
        </p:grpSpPr>
        <p:pic>
          <p:nvPicPr>
            <p:cNvPr id="211" name="Image 2226"/>
            <p:cNvPicPr>
              <a:picLocks noChangeAspect="1"/>
            </p:cNvPicPr>
            <p:nvPr/>
          </p:nvPicPr>
          <p:blipFill>
            <a:blip r:embed="rId13">
              <a:duotone>
                <a:prstClr val="black"/>
                <a:schemeClr val="tx2">
                  <a:tint val="45000"/>
                  <a:satMod val="400000"/>
                </a:schemeClr>
              </a:duotone>
            </a:blip>
            <a:stretch>
              <a:fillRect/>
            </a:stretch>
          </p:blipFill>
          <p:spPr>
            <a:xfrm>
              <a:off x="5399317" y="1443305"/>
              <a:ext cx="225000" cy="326250"/>
            </a:xfrm>
            <a:prstGeom prst="rect">
              <a:avLst/>
            </a:prstGeom>
          </p:spPr>
        </p:pic>
        <p:pic>
          <p:nvPicPr>
            <p:cNvPr id="212" name="Picture 225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417521" y="1453338"/>
              <a:ext cx="163252" cy="154591"/>
            </a:xfrm>
            <a:prstGeom prst="rect">
              <a:avLst/>
            </a:prstGeom>
            <a:noFill/>
            <a:ln>
              <a:noFill/>
            </a:ln>
          </p:spPr>
        </p:pic>
      </p:grpSp>
      <p:grpSp>
        <p:nvGrpSpPr>
          <p:cNvPr id="4" name="Group 3"/>
          <p:cNvGrpSpPr/>
          <p:nvPr/>
        </p:nvGrpSpPr>
        <p:grpSpPr>
          <a:xfrm>
            <a:off x="268944" y="3374179"/>
            <a:ext cx="226085" cy="326250"/>
            <a:chOff x="268944" y="3374179"/>
            <a:chExt cx="226085" cy="326250"/>
          </a:xfrm>
        </p:grpSpPr>
        <p:pic>
          <p:nvPicPr>
            <p:cNvPr id="230" name="Image 377"/>
            <p:cNvPicPr>
              <a:picLocks noChangeAspect="1"/>
            </p:cNvPicPr>
            <p:nvPr/>
          </p:nvPicPr>
          <p:blipFill>
            <a:blip r:embed="rId13"/>
            <a:stretch>
              <a:fillRect/>
            </a:stretch>
          </p:blipFill>
          <p:spPr>
            <a:xfrm>
              <a:off x="268944" y="3374179"/>
              <a:ext cx="225000" cy="326250"/>
            </a:xfrm>
            <a:prstGeom prst="rect">
              <a:avLst/>
            </a:prstGeom>
          </p:spPr>
        </p:pic>
        <p:pic>
          <p:nvPicPr>
            <p:cNvPr id="213" name="Image 21"/>
            <p:cNvPicPr>
              <a:picLocks noChangeAspect="1"/>
            </p:cNvPicPr>
            <p:nvPr/>
          </p:nvPicPr>
          <p:blipFill>
            <a:blip r:embed="rId3"/>
            <a:stretch>
              <a:fillRect/>
            </a:stretch>
          </p:blipFill>
          <p:spPr>
            <a:xfrm>
              <a:off x="288929" y="3380201"/>
              <a:ext cx="206100" cy="196731"/>
            </a:xfrm>
            <a:prstGeom prst="rect">
              <a:avLst/>
            </a:prstGeom>
          </p:spPr>
        </p:pic>
      </p:grpSp>
      <p:pic>
        <p:nvPicPr>
          <p:cNvPr id="224" name="Image 2226"/>
          <p:cNvPicPr>
            <a:picLocks noChangeAspect="1"/>
          </p:cNvPicPr>
          <p:nvPr/>
        </p:nvPicPr>
        <p:blipFill>
          <a:blip r:embed="rId13">
            <a:duotone>
              <a:prstClr val="black"/>
              <a:schemeClr val="tx2">
                <a:tint val="45000"/>
                <a:satMod val="400000"/>
              </a:schemeClr>
            </a:duotone>
          </a:blip>
          <a:stretch>
            <a:fillRect/>
          </a:stretch>
        </p:blipFill>
        <p:spPr>
          <a:xfrm>
            <a:off x="8467234" y="938175"/>
            <a:ext cx="225000" cy="326250"/>
          </a:xfrm>
          <a:prstGeom prst="rect">
            <a:avLst/>
          </a:prstGeom>
        </p:spPr>
      </p:pic>
      <p:pic>
        <p:nvPicPr>
          <p:cNvPr id="245" name="Image 2226"/>
          <p:cNvPicPr>
            <a:picLocks noChangeAspect="1"/>
          </p:cNvPicPr>
          <p:nvPr/>
        </p:nvPicPr>
        <p:blipFill>
          <a:blip r:embed="rId13">
            <a:duotone>
              <a:prstClr val="black"/>
              <a:schemeClr val="tx2">
                <a:tint val="45000"/>
                <a:satMod val="400000"/>
              </a:schemeClr>
            </a:duotone>
          </a:blip>
          <a:stretch>
            <a:fillRect/>
          </a:stretch>
        </p:blipFill>
        <p:spPr>
          <a:xfrm>
            <a:off x="5107771" y="2880340"/>
            <a:ext cx="225000" cy="326250"/>
          </a:xfrm>
          <a:prstGeom prst="rect">
            <a:avLst/>
          </a:prstGeom>
        </p:spPr>
      </p:pic>
      <p:grpSp>
        <p:nvGrpSpPr>
          <p:cNvPr id="5" name="Group 4"/>
          <p:cNvGrpSpPr/>
          <p:nvPr/>
        </p:nvGrpSpPr>
        <p:grpSpPr>
          <a:xfrm>
            <a:off x="288929" y="5375550"/>
            <a:ext cx="225000" cy="326250"/>
            <a:chOff x="288929" y="5375550"/>
            <a:chExt cx="225000" cy="326250"/>
          </a:xfrm>
        </p:grpSpPr>
        <p:pic>
          <p:nvPicPr>
            <p:cNvPr id="204" name="Image 2226"/>
            <p:cNvPicPr>
              <a:picLocks noChangeAspect="1"/>
            </p:cNvPicPr>
            <p:nvPr/>
          </p:nvPicPr>
          <p:blipFill>
            <a:blip r:embed="rId13">
              <a:duotone>
                <a:prstClr val="black"/>
                <a:schemeClr val="tx2">
                  <a:tint val="45000"/>
                  <a:satMod val="400000"/>
                </a:schemeClr>
              </a:duotone>
            </a:blip>
            <a:stretch>
              <a:fillRect/>
            </a:stretch>
          </p:blipFill>
          <p:spPr>
            <a:xfrm>
              <a:off x="288929" y="5375550"/>
              <a:ext cx="225000" cy="326250"/>
            </a:xfrm>
            <a:prstGeom prst="rect">
              <a:avLst/>
            </a:prstGeom>
          </p:spPr>
        </p:pic>
        <p:pic>
          <p:nvPicPr>
            <p:cNvPr id="246" name="Image 20"/>
            <p:cNvPicPr>
              <a:picLocks noChangeAspect="1"/>
            </p:cNvPicPr>
            <p:nvPr/>
          </p:nvPicPr>
          <p:blipFill>
            <a:blip r:embed="rId15"/>
            <a:stretch>
              <a:fillRect/>
            </a:stretch>
          </p:blipFill>
          <p:spPr>
            <a:xfrm>
              <a:off x="309219" y="5393471"/>
              <a:ext cx="201600" cy="192436"/>
            </a:xfrm>
            <a:prstGeom prst="rect">
              <a:avLst/>
            </a:prstGeom>
          </p:spPr>
        </p:pic>
      </p:grpSp>
      <p:grpSp>
        <p:nvGrpSpPr>
          <p:cNvPr id="247" name="Group 246"/>
          <p:cNvGrpSpPr/>
          <p:nvPr/>
        </p:nvGrpSpPr>
        <p:grpSpPr>
          <a:xfrm>
            <a:off x="5775094" y="2202989"/>
            <a:ext cx="225000" cy="326250"/>
            <a:chOff x="288929" y="5375550"/>
            <a:chExt cx="225000" cy="326250"/>
          </a:xfrm>
        </p:grpSpPr>
        <p:pic>
          <p:nvPicPr>
            <p:cNvPr id="248" name="Image 2226"/>
            <p:cNvPicPr>
              <a:picLocks noChangeAspect="1"/>
            </p:cNvPicPr>
            <p:nvPr/>
          </p:nvPicPr>
          <p:blipFill>
            <a:blip r:embed="rId13">
              <a:duotone>
                <a:prstClr val="black"/>
                <a:schemeClr val="tx2">
                  <a:tint val="45000"/>
                  <a:satMod val="400000"/>
                </a:schemeClr>
              </a:duotone>
            </a:blip>
            <a:stretch>
              <a:fillRect/>
            </a:stretch>
          </p:blipFill>
          <p:spPr>
            <a:xfrm>
              <a:off x="288929" y="5375550"/>
              <a:ext cx="225000" cy="326250"/>
            </a:xfrm>
            <a:prstGeom prst="rect">
              <a:avLst/>
            </a:prstGeom>
          </p:spPr>
        </p:pic>
        <p:pic>
          <p:nvPicPr>
            <p:cNvPr id="249" name="Image 20"/>
            <p:cNvPicPr>
              <a:picLocks noChangeAspect="1"/>
            </p:cNvPicPr>
            <p:nvPr/>
          </p:nvPicPr>
          <p:blipFill>
            <a:blip r:embed="rId15"/>
            <a:stretch>
              <a:fillRect/>
            </a:stretch>
          </p:blipFill>
          <p:spPr>
            <a:xfrm>
              <a:off x="309219" y="5393471"/>
              <a:ext cx="201600" cy="192436"/>
            </a:xfrm>
            <a:prstGeom prst="rect">
              <a:avLst/>
            </a:prstGeom>
          </p:spPr>
        </p:pic>
      </p:grpSp>
    </p:spTree>
    <p:extLst>
      <p:ext uri="{BB962C8B-B14F-4D97-AF65-F5344CB8AC3E}">
        <p14:creationId xmlns:p14="http://schemas.microsoft.com/office/powerpoint/2010/main" val="280528654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9355</TotalTime>
  <Words>633</Words>
  <Application>Microsoft Office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(10 - 16 January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494</cp:revision>
  <cp:lastPrinted>2017-01-17T14:46:21Z</cp:lastPrinted>
  <dcterms:created xsi:type="dcterms:W3CDTF">2015-12-15T11:10:25Z</dcterms:created>
  <dcterms:modified xsi:type="dcterms:W3CDTF">2017-01-17T18:13:04Z</dcterms:modified>
</cp:coreProperties>
</file>