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20" d="100"/>
          <a:sy n="120" d="100"/>
        </p:scale>
        <p:origin x="-498" y="-251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8" y="1"/>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17-Jan-17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3"/>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5" y="9378833"/>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8" y="9378833"/>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17-Jan-17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17-Jan-17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17-Jan-17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17-Jan-17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17-Jan-17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17-Jan-17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17-Jan-17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17-Jan-17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17-Jan-17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17-Jan-17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17-Jan-17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17-Jan-17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png"/><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a:t>
            </a:r>
            <a:r>
              <a:rPr lang="en-GB" sz="1600" b="1"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Aperçu</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humanitaire</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hebdomadaire</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(10 – 16 </a:t>
            </a:r>
            <a:r>
              <a:rPr lang="en-GB" sz="1000" dirty="0" err="1">
                <a:solidFill>
                  <a:schemeClr val="bg1"/>
                </a:solidFill>
                <a:latin typeface="Arial" panose="020B0604020202020204" pitchFamily="34" charset="0"/>
                <a:cs typeface="Arial" panose="020B0604020202020204" pitchFamily="34" charset="0"/>
              </a:rPr>
              <a:t>janvier</a:t>
            </a:r>
            <a:r>
              <a:rPr lang="en-GB" sz="1000" dirty="0">
                <a:solidFill>
                  <a:schemeClr val="bg1"/>
                </a:solidFill>
                <a:latin typeface="Arial" panose="020B0604020202020204" pitchFamily="34" charset="0"/>
                <a:cs typeface="Arial" panose="020B0604020202020204" pitchFamily="34" charset="0"/>
              </a:rPr>
              <a:t> 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17 </a:t>
            </a:r>
            <a:r>
              <a:rPr lang="en-GB" sz="800" dirty="0" err="1">
                <a:solidFill>
                  <a:schemeClr val="bg1">
                    <a:lumMod val="50000"/>
                  </a:schemeClr>
                </a:solidFill>
                <a:latin typeface="Arial" panose="020B0604020202020204" pitchFamily="34" charset="0"/>
                <a:cs typeface="Arial" panose="020B0604020202020204" pitchFamily="34" charset="0"/>
              </a:rPr>
              <a:t>jan</a:t>
            </a:r>
            <a:r>
              <a:rPr lang="en-GB" sz="800" dirty="0">
                <a:solidFill>
                  <a:schemeClr val="bg1">
                    <a:lumMod val="50000"/>
                  </a:schemeClr>
                </a:solidFill>
                <a:latin typeface="Arial" panose="020B0604020202020204" pitchFamily="34" charset="0"/>
                <a:cs typeface="Arial" panose="020B0604020202020204" pitchFamily="34" charset="0"/>
              </a:rPr>
              <a:t>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957194"/>
          </a:xfrm>
          <a:prstGeom prst="rect">
            <a:avLst/>
          </a:prstGeom>
          <a:noFill/>
        </p:spPr>
        <p:txBody>
          <a:bodyPr wrap="square" lIns="0" tIns="49785" rIns="0" bIns="49785" rtlCol="0">
            <a:noAutofit/>
          </a:bodyPr>
          <a:lstStyle/>
          <a:p>
            <a:pPr lvl="0"/>
            <a:r>
              <a:rPr lang="fr-CA" sz="1000" dirty="0">
                <a:solidFill>
                  <a:prstClr val="black"/>
                </a:solidFill>
                <a:latin typeface="Arial"/>
              </a:rPr>
              <a:t>RÉPUBLIQUE CENTRAFRICAINE</a:t>
            </a: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5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12 janvier, le président </a:t>
            </a:r>
            <a:r>
              <a:rPr lang="fr-FR" sz="800" dirty="0" err="1">
                <a:latin typeface="Arial" panose="020B0604020202020204" pitchFamily="34" charset="0"/>
                <a:cs typeface="Arial" panose="020B0604020202020204" pitchFamily="34" charset="0"/>
              </a:rPr>
              <a:t>Touadéra</a:t>
            </a:r>
            <a:r>
              <a:rPr lang="fr-FR" sz="800" dirty="0">
                <a:latin typeface="Arial" panose="020B0604020202020204" pitchFamily="34" charset="0"/>
                <a:cs typeface="Arial" panose="020B0604020202020204" pitchFamily="34" charset="0"/>
              </a:rPr>
              <a:t> a déclaré que plus de 70 000 personnes ont été déplacées depuis la résurgence de la violence dans certaines parties du pays en septembre 2016. Les attaques et les combats entre les groupes armés ont causé une nouvelle dévastation aux populations déjà frappées par des conflits récurrents, entravant également l'accès humanitaire. Le président a également exprimé sa préoccupation face à l'insuffisance des fonds qui risquent d'interrompre l'aide alimentaire du PAM d'ici la fin du mois. Plus de 400 000 personnes, dont 140 000 déplacés et 9 900 réfugiés, risquent d'être affectées par le manque de fonds du budget de 21,5 millions de dollars de l'agence. Plusieurs des 70 000 personnes ont été déplacées à plusieurs reprises.</a:t>
            </a:r>
            <a:endParaRPr lang="fr-CA" sz="800" dirty="0">
              <a:solidFill>
                <a:prstClr val="black"/>
              </a:solidFill>
              <a:latin typeface="Arial"/>
            </a:endParaRPr>
          </a:p>
          <a:p>
            <a:pPr lvl="0"/>
            <a:endParaRPr lang="fr-CA" sz="400" dirty="0">
              <a:latin typeface="Arial" panose="020B0604020202020204" pitchFamily="34" charset="0"/>
              <a:cs typeface="Arial" panose="020B0604020202020204" pitchFamily="34" charset="0"/>
            </a:endParaRPr>
          </a:p>
          <a:p>
            <a:pPr lvl="0"/>
            <a:endParaRPr lang="fr-CA" sz="400" dirty="0">
              <a:latin typeface="Arial" panose="020B0604020202020204" pitchFamily="34" charset="0"/>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r>
              <a:rPr lang="fr-FR" sz="800" dirty="0">
                <a:latin typeface="Arial" panose="020B0604020202020204" pitchFamily="34" charset="0"/>
                <a:cs typeface="Arial" panose="020B0604020202020204" pitchFamily="34" charset="0"/>
              </a:rPr>
              <a:t>Environ 3 000 des 15 000 personnes ayant trouvé refuge dans la base de la mission de maintien de la paix de l'ONU, la MINUSMA, dans la ville de </a:t>
            </a:r>
            <a:r>
              <a:rPr lang="fr-FR" sz="800" dirty="0" err="1">
                <a:latin typeface="Arial" panose="020B0604020202020204" pitchFamily="34" charset="0"/>
                <a:cs typeface="Arial" panose="020B0604020202020204" pitchFamily="34" charset="0"/>
              </a:rPr>
              <a:t>Kaga-Bandoro</a:t>
            </a:r>
            <a:r>
              <a:rPr lang="fr-FR" sz="800" dirty="0">
                <a:latin typeface="Arial" panose="020B0604020202020204" pitchFamily="34" charset="0"/>
                <a:cs typeface="Arial" panose="020B0604020202020204" pitchFamily="34" charset="0"/>
              </a:rPr>
              <a:t>, au nord, sont rentrées chez elles. Elles ont été forcées de fuir pour leur sécurité après la violence armée qui a secoué la région en octobre 2016. Les organisations humanitaires fournissent des services d'abris, d'eau, de santé et d'assainissement aux retournés. Des efforts de cohésion sociale et de dialogue communautaire sont également en cours.</a:t>
            </a:r>
            <a:endParaRPr lang="fr-CA" sz="500" dirty="0">
              <a:solidFill>
                <a:prstClr val="black"/>
              </a:solidFill>
              <a:latin typeface="Arial"/>
            </a:endParaRPr>
          </a:p>
          <a:p>
            <a:endParaRPr lang="fr-CA" sz="500" dirty="0">
              <a:solidFill>
                <a:prstClr val="black"/>
              </a:solidFill>
              <a:latin typeface="Arial"/>
            </a:endParaRPr>
          </a:p>
          <a:p>
            <a:r>
              <a:rPr lang="fr-CA" sz="1000" dirty="0">
                <a:solidFill>
                  <a:prstClr val="black"/>
                </a:solidFill>
                <a:latin typeface="Arial"/>
              </a:rPr>
              <a:t>NIGER</a:t>
            </a:r>
          </a:p>
          <a:p>
            <a:pPr lvl="0"/>
            <a:endParaRPr lang="fr-CA" sz="10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r>
              <a:rPr lang="fr-FR" sz="800" dirty="0">
                <a:solidFill>
                  <a:prstClr val="black"/>
                </a:solidFill>
                <a:latin typeface="Arial"/>
              </a:rPr>
              <a:t>Depuis juillet 2016, les points de contrôle de l'OIM enregistrent une tendance à la baisse des migrants de la région de l'Afrique de l‘Ouest, y compris du Niger, passant par la région d'Agadez, dans le nord. Le nombre de migrants enregistrés aux frontières avec la Libye et l'Algérie en juillet, est passé de 48 000 à 1 525 en novembre. Selon l’OIM, cette baisse pourrait être attribuée à la mise en œuvre des mesures prises par le gouvernement pour empêcher le passage aux frontières de personnes dépourvues de documents de voyage valables.</a:t>
            </a:r>
            <a:endParaRPr lang="fr-CA" sz="800" dirty="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DÉMOCRATIQUE DU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6962"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2316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a:t>
                </a:r>
                <a:r>
                  <a:rPr lang="fr-FR" dirty="0"/>
                  <a:t>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3013731"/>
                <a:ext cx="61778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91" y="3211494"/>
                <a:ext cx="200651" cy="48549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ET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r>
              <a:rPr lang="en-GB" sz="1000" dirty="0">
                <a:latin typeface="Arial"/>
              </a:rPr>
              <a:t>NIGERIA</a:t>
            </a:r>
          </a:p>
          <a:p>
            <a:pPr>
              <a:spcBef>
                <a:spcPts val="600"/>
              </a:spcBef>
            </a:pPr>
            <a:r>
              <a:rPr lang="en-GB" sz="800" i="1" dirty="0">
                <a:solidFill>
                  <a:schemeClr val="bg1">
                    <a:lumMod val="50000"/>
                  </a:schemeClr>
                </a:solidFill>
                <a:latin typeface="Arial" panose="020B0604020202020204" pitchFamily="34" charset="0"/>
                <a:cs typeface="Arial" panose="020B0604020202020204" pitchFamily="34" charset="0"/>
              </a:rPr>
              <a:t>         </a:t>
            </a: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2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Du 12 au 18 janvier, le Coordonnateur résident et Coordonnateur de l’action humanitaire, Edward </a:t>
            </a:r>
            <a:r>
              <a:rPr lang="fr-FR" sz="800" dirty="0" err="1">
                <a:latin typeface="Arial" panose="020B0604020202020204" pitchFamily="34" charset="0"/>
                <a:cs typeface="Arial" panose="020B0604020202020204" pitchFamily="34" charset="0"/>
              </a:rPr>
              <a:t>Kallon</a:t>
            </a:r>
            <a:r>
              <a:rPr lang="fr-FR" sz="800" dirty="0">
                <a:latin typeface="Arial" panose="020B0604020202020204" pitchFamily="34" charset="0"/>
                <a:cs typeface="Arial" panose="020B0604020202020204" pitchFamily="34" charset="0"/>
              </a:rPr>
              <a:t>, se rend dans les états d'Adamawa, de </a:t>
            </a:r>
            <a:r>
              <a:rPr lang="fr-FR" sz="800" dirty="0" err="1">
                <a:latin typeface="Arial" panose="020B0604020202020204" pitchFamily="34" charset="0"/>
                <a:cs typeface="Arial" panose="020B0604020202020204" pitchFamily="34" charset="0"/>
              </a:rPr>
              <a:t>Borno</a:t>
            </a:r>
            <a:r>
              <a:rPr lang="fr-FR" sz="800" dirty="0">
                <a:latin typeface="Arial" panose="020B0604020202020204" pitchFamily="34" charset="0"/>
                <a:cs typeface="Arial" panose="020B0604020202020204" pitchFamily="34" charset="0"/>
              </a:rPr>
              <a:t> et de </a:t>
            </a:r>
            <a:r>
              <a:rPr lang="fr-FR" sz="800" dirty="0" err="1">
                <a:latin typeface="Arial" panose="020B0604020202020204" pitchFamily="34" charset="0"/>
                <a:cs typeface="Arial" panose="020B0604020202020204" pitchFamily="34" charset="0"/>
              </a:rPr>
              <a:t>Yobe</a:t>
            </a:r>
            <a:r>
              <a:rPr lang="fr-FR" sz="800" dirty="0">
                <a:latin typeface="Arial" panose="020B0604020202020204" pitchFamily="34" charset="0"/>
                <a:cs typeface="Arial" panose="020B0604020202020204" pitchFamily="34" charset="0"/>
              </a:rPr>
              <a:t>. À Maiduguri, il a rencontré le gouverneur de </a:t>
            </a:r>
            <a:r>
              <a:rPr lang="fr-FR" sz="800" dirty="0" err="1">
                <a:latin typeface="Arial" panose="020B0604020202020204" pitchFamily="34" charset="0"/>
                <a:cs typeface="Arial" panose="020B0604020202020204" pitchFamily="34" charset="0"/>
              </a:rPr>
              <a:t>Borno</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Kashim</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Shettima</a:t>
            </a:r>
            <a:r>
              <a:rPr lang="fr-FR" sz="800" dirty="0">
                <a:latin typeface="Arial" panose="020B0604020202020204" pitchFamily="34" charset="0"/>
                <a:cs typeface="Arial" panose="020B0604020202020204" pitchFamily="34" charset="0"/>
              </a:rPr>
              <a:t>, qui a remercié la communauté humanitaire pour son travail.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M. </a:t>
            </a:r>
            <a:r>
              <a:rPr lang="fr-FR" sz="800" dirty="0" err="1">
                <a:latin typeface="Arial" panose="020B0604020202020204" pitchFamily="34" charset="0"/>
                <a:cs typeface="Arial" panose="020B0604020202020204" pitchFamily="34" charset="0"/>
              </a:rPr>
              <a:t>Kallon</a:t>
            </a:r>
            <a:r>
              <a:rPr lang="fr-FR" sz="800" dirty="0">
                <a:latin typeface="Arial" panose="020B0604020202020204" pitchFamily="34" charset="0"/>
                <a:cs typeface="Arial" panose="020B0604020202020204" pitchFamily="34" charset="0"/>
              </a:rPr>
              <a:t> a souligné que même si les besoins humanitaires immédiats de la population étaient satisfaits, des efforts devaient être déployés pour aider les populations et les communautés à se rétablir et à se reconstruire sur le long terme. Il a également expliqué que la région faisait face à une crise de protection et de sécurité alimentaire aggravée par l'épuisement des possibilités de subsistance et la destruction et la dévastation des infrastructures économiques dans la région.</a:t>
            </a:r>
            <a:endParaRPr lang="fr-CA" sz="500" dirty="0">
              <a:latin typeface="Arial" panose="020B0604020202020204" pitchFamily="34" charset="0"/>
              <a:cs typeface="Arial" panose="020B0604020202020204" pitchFamily="34" charset="0"/>
            </a:endParaRPr>
          </a:p>
          <a:p>
            <a:endParaRPr lang="fr-CA" sz="1000" dirty="0">
              <a:latin typeface="Arial"/>
              <a:cs typeface="Arial" panose="020B0604020202020204" pitchFamily="34" charset="0"/>
            </a:endParaRPr>
          </a:p>
          <a:p>
            <a:r>
              <a:rPr lang="fr-CA" sz="1000" dirty="0">
                <a:latin typeface="Arial"/>
                <a:cs typeface="Arial" panose="020B0604020202020204" pitchFamily="34" charset="0"/>
              </a:rPr>
              <a:t>GAMBIE </a:t>
            </a:r>
          </a:p>
          <a:p>
            <a:endParaRPr lang="fr-CA" sz="1000" dirty="0">
              <a:latin typeface="Arial"/>
              <a:cs typeface="Arial" panose="020B0604020202020204" pitchFamily="34" charset="0"/>
            </a:endParaRPr>
          </a:p>
          <a:p>
            <a:endParaRPr lang="fr-CA" sz="800" dirty="0">
              <a:latin typeface="Arial" panose="020B0604020202020204" pitchFamily="34" charset="0"/>
              <a:cs typeface="Arial" panose="020B0604020202020204" pitchFamily="34" charset="0"/>
            </a:endParaRPr>
          </a:p>
          <a:p>
            <a:endParaRPr lang="fr-CA"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Les derniers efforts déployés par la CEDEAO le 13 janvier pour convaincre le président Yahya </a:t>
            </a:r>
            <a:r>
              <a:rPr lang="fr-FR" sz="800" dirty="0" err="1">
                <a:latin typeface="Arial" panose="020B0604020202020204" pitchFamily="34" charset="0"/>
                <a:cs typeface="Arial" panose="020B0604020202020204" pitchFamily="34" charset="0"/>
              </a:rPr>
              <a:t>Jammeh</a:t>
            </a:r>
            <a:r>
              <a:rPr lang="fr-FR" sz="800" dirty="0">
                <a:latin typeface="Arial" panose="020B0604020202020204" pitchFamily="34" charset="0"/>
                <a:cs typeface="Arial" panose="020B0604020202020204" pitchFamily="34" charset="0"/>
              </a:rPr>
              <a:t> de démissionner n'ont pas abouti. Après avoir assisté au sommet Afrique-France à Bamako, </a:t>
            </a:r>
            <a:r>
              <a:rPr lang="fr-FR" sz="800">
                <a:latin typeface="Arial" panose="020B0604020202020204" pitchFamily="34" charset="0"/>
                <a:cs typeface="Arial" panose="020B0604020202020204" pitchFamily="34" charset="0"/>
              </a:rPr>
              <a:t>le président </a:t>
            </a:r>
            <a:r>
              <a:rPr lang="fr-FR" sz="800" dirty="0">
                <a:latin typeface="Arial" panose="020B0604020202020204" pitchFamily="34" charset="0"/>
                <a:cs typeface="Arial" panose="020B0604020202020204" pitchFamily="34" charset="0"/>
              </a:rPr>
              <a:t>élu Barrow est arrivé à Dakar le 15 janvier. L'Union africaine a déclaré qu'elle cesserait de reconnaître </a:t>
            </a:r>
            <a:r>
              <a:rPr lang="fr-FR" sz="800" dirty="0" err="1">
                <a:latin typeface="Arial" panose="020B0604020202020204" pitchFamily="34" charset="0"/>
                <a:cs typeface="Arial" panose="020B0604020202020204" pitchFamily="34" charset="0"/>
              </a:rPr>
              <a:t>Jammeh</a:t>
            </a:r>
            <a:r>
              <a:rPr lang="fr-FR" sz="800" dirty="0">
                <a:latin typeface="Arial" panose="020B0604020202020204" pitchFamily="34" charset="0"/>
                <a:cs typeface="Arial" panose="020B0604020202020204" pitchFamily="34" charset="0"/>
              </a:rPr>
              <a:t> comme le président légitime à compter du 19 janvier, date à laquelle la passation de pouvoirs doit avoir lieu. De nombreux civils auraient quitté la région de Banjul pour des villages dans le pays, et le HCR a signalé que plusieurs milliers de personnes, principalement des enfants, traversaient la frontière vers le Sénégal voisin. Les écoles du pays restent fermées.</a:t>
            </a:r>
            <a:endParaRPr lang="fr-CA" sz="800" dirty="0">
              <a:latin typeface="Arial" panose="020B0604020202020204" pitchFamily="34" charset="0"/>
              <a:cs typeface="Arial" panose="020B0604020202020204" pitchFamily="34" charset="0"/>
            </a:endParaRPr>
          </a:p>
        </p:txBody>
      </p:sp>
      <p:grpSp>
        <p:nvGrpSpPr>
          <p:cNvPr id="7" name="Groupe 6"/>
          <p:cNvGrpSpPr/>
          <p:nvPr/>
        </p:nvGrpSpPr>
        <p:grpSpPr>
          <a:xfrm>
            <a:off x="6414931" y="5678129"/>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Catastrophe </a:t>
              </a:r>
              <a:r>
                <a:rPr lang="en-GB" sz="800" dirty="0" err="1">
                  <a:latin typeface="Arial" panose="020B0604020202020204" pitchFamily="34" charset="0"/>
                  <a:cs typeface="Arial" panose="020B0604020202020204" pitchFamily="34" charset="0"/>
                </a:rPr>
                <a:t>naturelle</a:t>
              </a:r>
              <a:r>
                <a:rPr lang="en-GB" sz="800" dirty="0">
                  <a:latin typeface="Arial" panose="020B0604020202020204" pitchFamily="34" charset="0"/>
                  <a:cs typeface="Arial" panose="020B0604020202020204" pitchFamily="34" charset="0"/>
                </a:rPr>
                <a:t> </a:t>
              </a: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Epidémie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Conflit</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Autre</a:t>
              </a:r>
              <a:r>
                <a:rPr lang="en-GB" sz="800" dirty="0">
                  <a:latin typeface="Arial" panose="020B0604020202020204" pitchFamily="34" charset="0"/>
                  <a:cs typeface="Arial" panose="020B0604020202020204" pitchFamily="34" charset="0"/>
                </a:rPr>
                <a:t> </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32729"/>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617259" y="879973"/>
            <a:ext cx="1977854"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VISITE DU CR/COH DANS LES ETATS DE BORNO ET YOBE </a:t>
            </a:r>
          </a:p>
        </p:txBody>
      </p: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15444"/>
          </a:xfrm>
          <a:prstGeom prst="rect">
            <a:avLst/>
          </a:prstGeom>
          <a:noFill/>
        </p:spPr>
        <p:txBody>
          <a:bodyPr wrap="square" rtlCol="0">
            <a:spAutoFit/>
          </a:bodyPr>
          <a:lstStyle/>
          <a:p>
            <a:pPr algn="ctr"/>
            <a:r>
              <a:rPr lang="fr-FR" sz="800" dirty="0">
                <a:latin typeface="Bookman Old Style" panose="02050604050505020204" pitchFamily="18" charset="0"/>
              </a:rPr>
              <a:t>GAMBIE</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505438" y="817136"/>
            <a:ext cx="2164728"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PLUS DE 70 000 DEPLACES PAR DE NOUVEAUX TROUBLES </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472843" y="3414198"/>
            <a:ext cx="2019318" cy="461665"/>
          </a:xfrm>
          <a:prstGeom prst="rect">
            <a:avLst/>
          </a:prstGeom>
          <a:noFill/>
        </p:spPr>
        <p:txBody>
          <a:bodyPr wrap="square" rtlCol="0">
            <a:spAutoFit/>
          </a:bodyPr>
          <a:lstStyle/>
          <a:p>
            <a:pPr>
              <a:spcBef>
                <a:spcPts val="600"/>
              </a:spcBef>
            </a:pPr>
            <a:r>
              <a:rPr lang="fr-CA" sz="800" i="1" dirty="0">
                <a:solidFill>
                  <a:srgbClr val="026CB6"/>
                </a:solidFill>
                <a:latin typeface="Arial" panose="020B0604020202020204" pitchFamily="34" charset="0"/>
                <a:cs typeface="Arial" panose="020B0604020202020204" pitchFamily="34" charset="0"/>
              </a:rPr>
              <a:t>DES MILLIERS DE PERSONNES RETOURNENT CHEZ ELLES APRES LES VIOLENCES</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32331" y="3864839"/>
            <a:ext cx="2061069" cy="461665"/>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LA MEDIATION ECHOUE A CONVAINCRE LE PRESIDENT DE DEMISSIONNER </a:t>
            </a:r>
            <a:endParaRPr lang="en-US" sz="800" i="1" dirty="0">
              <a:solidFill>
                <a:srgbClr val="026CB6"/>
              </a:solidFill>
              <a:latin typeface="Arial" panose="020B0604020202020204" pitchFamily="34" charset="0"/>
              <a:cs typeface="Arial" panose="020B0604020202020204" pitchFamily="34" charset="0"/>
            </a:endParaRPr>
          </a:p>
        </p:txBody>
      </p:sp>
      <p:cxnSp>
        <p:nvCxnSpPr>
          <p:cNvPr id="210" name="Connecteur droit 90"/>
          <p:cNvCxnSpPr/>
          <p:nvPr/>
        </p:nvCxnSpPr>
        <p:spPr>
          <a:xfrm>
            <a:off x="8422125" y="3868059"/>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182" name="Connecteur droit 75"/>
          <p:cNvCxnSpPr/>
          <p:nvPr/>
        </p:nvCxnSpPr>
        <p:spPr>
          <a:xfrm flipV="1">
            <a:off x="229751" y="552089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87" name="ZoneTexte 2175"/>
          <p:cNvSpPr txBox="1"/>
          <p:nvPr/>
        </p:nvSpPr>
        <p:spPr>
          <a:xfrm>
            <a:off x="451432" y="5558156"/>
            <a:ext cx="2030253" cy="338554"/>
          </a:xfrm>
          <a:prstGeom prst="rect">
            <a:avLst/>
          </a:prstGeom>
          <a:noFill/>
        </p:spPr>
        <p:txBody>
          <a:bodyPr wrap="square" rtlCol="0">
            <a:spAutoFit/>
          </a:bodyPr>
          <a:lstStyle/>
          <a:p>
            <a:pPr>
              <a:spcBef>
                <a:spcPts val="600"/>
              </a:spcBef>
            </a:pPr>
            <a:r>
              <a:rPr lang="fr-CA" sz="800" i="1" dirty="0">
                <a:solidFill>
                  <a:srgbClr val="026CB6"/>
                </a:solidFill>
                <a:latin typeface="Arial" panose="020B0604020202020204" pitchFamily="34" charset="0"/>
                <a:cs typeface="Arial" panose="020B0604020202020204" pitchFamily="34" charset="0"/>
              </a:rPr>
              <a:t>BAISSE DU NOMBRE DE MIGRANTS D’AFRIQUE DE L’OUEST</a:t>
            </a:r>
            <a:endParaRPr lang="en-US" sz="800" i="1" dirty="0">
              <a:solidFill>
                <a:srgbClr val="026CB6"/>
              </a:solidFill>
              <a:latin typeface="Arial" panose="020B0604020202020204" pitchFamily="34" charset="0"/>
              <a:cs typeface="Arial" panose="020B0604020202020204" pitchFamily="34" charset="0"/>
            </a:endParaRPr>
          </a:p>
        </p:txBody>
      </p:sp>
      <p:grpSp>
        <p:nvGrpSpPr>
          <p:cNvPr id="205" name="Group 204"/>
          <p:cNvGrpSpPr/>
          <p:nvPr/>
        </p:nvGrpSpPr>
        <p:grpSpPr>
          <a:xfrm>
            <a:off x="2597110" y="2525500"/>
            <a:ext cx="225000" cy="326250"/>
            <a:chOff x="5399317" y="1443305"/>
            <a:chExt cx="225000" cy="326250"/>
          </a:xfrm>
        </p:grpSpPr>
        <p:pic>
          <p:nvPicPr>
            <p:cNvPr id="211" name="Image 2226"/>
            <p:cNvPicPr>
              <a:picLocks noChangeAspect="1"/>
            </p:cNvPicPr>
            <p:nvPr/>
          </p:nvPicPr>
          <p:blipFill>
            <a:blip r:embed="rId12">
              <a:duotone>
                <a:prstClr val="black"/>
                <a:schemeClr val="tx2">
                  <a:tint val="45000"/>
                  <a:satMod val="400000"/>
                </a:schemeClr>
              </a:duotone>
            </a:blip>
            <a:stretch>
              <a:fillRect/>
            </a:stretch>
          </p:blipFill>
          <p:spPr>
            <a:xfrm>
              <a:off x="5399317" y="1443305"/>
              <a:ext cx="225000" cy="326250"/>
            </a:xfrm>
            <a:prstGeom prst="rect">
              <a:avLst/>
            </a:prstGeom>
          </p:spPr>
        </p:pic>
        <p:pic>
          <p:nvPicPr>
            <p:cNvPr id="214" name="Picture 22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196" name="Group 195"/>
          <p:cNvGrpSpPr/>
          <p:nvPr/>
        </p:nvGrpSpPr>
        <p:grpSpPr>
          <a:xfrm>
            <a:off x="271371" y="865993"/>
            <a:ext cx="225000" cy="326250"/>
            <a:chOff x="5176538" y="1337838"/>
            <a:chExt cx="225000" cy="326250"/>
          </a:xfrm>
        </p:grpSpPr>
        <p:pic>
          <p:nvPicPr>
            <p:cNvPr id="197" name="Image 377"/>
            <p:cNvPicPr>
              <a:picLocks noChangeAspect="1"/>
            </p:cNvPicPr>
            <p:nvPr/>
          </p:nvPicPr>
          <p:blipFill>
            <a:blip r:embed="rId12"/>
            <a:stretch>
              <a:fillRect/>
            </a:stretch>
          </p:blipFill>
          <p:spPr>
            <a:xfrm>
              <a:off x="5176538" y="1337838"/>
              <a:ext cx="225000" cy="326250"/>
            </a:xfrm>
            <a:prstGeom prst="rect">
              <a:avLst/>
            </a:prstGeom>
          </p:spPr>
        </p:pic>
        <p:pic>
          <p:nvPicPr>
            <p:cNvPr id="198"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201" name="Group 200"/>
          <p:cNvGrpSpPr/>
          <p:nvPr/>
        </p:nvGrpSpPr>
        <p:grpSpPr>
          <a:xfrm>
            <a:off x="6729831" y="3378241"/>
            <a:ext cx="225000" cy="326250"/>
            <a:chOff x="5176538" y="1337838"/>
            <a:chExt cx="225000" cy="326250"/>
          </a:xfrm>
        </p:grpSpPr>
        <p:pic>
          <p:nvPicPr>
            <p:cNvPr id="203" name="Image 377"/>
            <p:cNvPicPr>
              <a:picLocks noChangeAspect="1"/>
            </p:cNvPicPr>
            <p:nvPr/>
          </p:nvPicPr>
          <p:blipFill>
            <a:blip r:embed="rId12"/>
            <a:stretch>
              <a:fillRect/>
            </a:stretch>
          </p:blipFill>
          <p:spPr>
            <a:xfrm>
              <a:off x="5176538" y="1337838"/>
              <a:ext cx="225000" cy="326250"/>
            </a:xfrm>
            <a:prstGeom prst="rect">
              <a:avLst/>
            </a:prstGeom>
          </p:spPr>
        </p:pic>
        <p:pic>
          <p:nvPicPr>
            <p:cNvPr id="206"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212" name="Group 211"/>
          <p:cNvGrpSpPr/>
          <p:nvPr/>
        </p:nvGrpSpPr>
        <p:grpSpPr>
          <a:xfrm>
            <a:off x="268944" y="3460439"/>
            <a:ext cx="226085" cy="326250"/>
            <a:chOff x="268944" y="3374179"/>
            <a:chExt cx="226085" cy="326250"/>
          </a:xfrm>
        </p:grpSpPr>
        <p:pic>
          <p:nvPicPr>
            <p:cNvPr id="213" name="Image 377"/>
            <p:cNvPicPr>
              <a:picLocks noChangeAspect="1"/>
            </p:cNvPicPr>
            <p:nvPr/>
          </p:nvPicPr>
          <p:blipFill>
            <a:blip r:embed="rId12"/>
            <a:stretch>
              <a:fillRect/>
            </a:stretch>
          </p:blipFill>
          <p:spPr>
            <a:xfrm>
              <a:off x="268944" y="3374179"/>
              <a:ext cx="225000" cy="326250"/>
            </a:xfrm>
            <a:prstGeom prst="rect">
              <a:avLst/>
            </a:prstGeom>
          </p:spPr>
        </p:pic>
        <p:pic>
          <p:nvPicPr>
            <p:cNvPr id="215"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216" name="Group 215"/>
          <p:cNvGrpSpPr/>
          <p:nvPr/>
        </p:nvGrpSpPr>
        <p:grpSpPr>
          <a:xfrm>
            <a:off x="265007" y="5579913"/>
            <a:ext cx="216510" cy="295040"/>
            <a:chOff x="288929" y="5375550"/>
            <a:chExt cx="225000" cy="326250"/>
          </a:xfrm>
        </p:grpSpPr>
        <p:pic>
          <p:nvPicPr>
            <p:cNvPr id="217" name="Image 2226"/>
            <p:cNvPicPr>
              <a:picLocks noChangeAspect="1"/>
            </p:cNvPicPr>
            <p:nvPr/>
          </p:nvPicPr>
          <p:blipFill>
            <a:blip r:embed="rId12">
              <a:duotone>
                <a:prstClr val="black"/>
                <a:schemeClr val="tx2">
                  <a:tint val="45000"/>
                  <a:satMod val="400000"/>
                </a:schemeClr>
              </a:duotone>
            </a:blip>
            <a:stretch>
              <a:fillRect/>
            </a:stretch>
          </p:blipFill>
          <p:spPr>
            <a:xfrm>
              <a:off x="288929" y="5375550"/>
              <a:ext cx="225000" cy="326250"/>
            </a:xfrm>
            <a:prstGeom prst="rect">
              <a:avLst/>
            </a:prstGeom>
          </p:spPr>
        </p:pic>
        <p:pic>
          <p:nvPicPr>
            <p:cNvPr id="218" name="Image 20"/>
            <p:cNvPicPr>
              <a:picLocks noChangeAspect="1"/>
            </p:cNvPicPr>
            <p:nvPr/>
          </p:nvPicPr>
          <p:blipFill>
            <a:blip r:embed="rId14"/>
            <a:stretch>
              <a:fillRect/>
            </a:stretch>
          </p:blipFill>
          <p:spPr>
            <a:xfrm>
              <a:off x="309219" y="5393471"/>
              <a:ext cx="201600" cy="192436"/>
            </a:xfrm>
            <a:prstGeom prst="rect">
              <a:avLst/>
            </a:prstGeom>
          </p:spPr>
        </p:pic>
      </p:grpSp>
      <p:grpSp>
        <p:nvGrpSpPr>
          <p:cNvPr id="219" name="Group 218"/>
          <p:cNvGrpSpPr/>
          <p:nvPr/>
        </p:nvGrpSpPr>
        <p:grpSpPr>
          <a:xfrm>
            <a:off x="5530055" y="2086531"/>
            <a:ext cx="225000" cy="326250"/>
            <a:chOff x="288929" y="5375550"/>
            <a:chExt cx="225000" cy="326250"/>
          </a:xfrm>
        </p:grpSpPr>
        <p:pic>
          <p:nvPicPr>
            <p:cNvPr id="220" name="Image 2226"/>
            <p:cNvPicPr>
              <a:picLocks noChangeAspect="1"/>
            </p:cNvPicPr>
            <p:nvPr/>
          </p:nvPicPr>
          <p:blipFill>
            <a:blip r:embed="rId12">
              <a:duotone>
                <a:prstClr val="black"/>
                <a:schemeClr val="tx2">
                  <a:tint val="45000"/>
                  <a:satMod val="400000"/>
                </a:schemeClr>
              </a:duotone>
            </a:blip>
            <a:stretch>
              <a:fillRect/>
            </a:stretch>
          </p:blipFill>
          <p:spPr>
            <a:xfrm>
              <a:off x="288929" y="5375550"/>
              <a:ext cx="225000" cy="326250"/>
            </a:xfrm>
            <a:prstGeom prst="rect">
              <a:avLst/>
            </a:prstGeom>
          </p:spPr>
        </p:pic>
        <p:pic>
          <p:nvPicPr>
            <p:cNvPr id="224" name="Image 20"/>
            <p:cNvPicPr>
              <a:picLocks noChangeAspect="1"/>
            </p:cNvPicPr>
            <p:nvPr/>
          </p:nvPicPr>
          <p:blipFill>
            <a:blip r:embed="rId14"/>
            <a:stretch>
              <a:fillRect/>
            </a:stretch>
          </p:blipFill>
          <p:spPr>
            <a:xfrm>
              <a:off x="309219" y="5393471"/>
              <a:ext cx="201600" cy="192436"/>
            </a:xfrm>
            <a:prstGeom prst="rect">
              <a:avLst/>
            </a:prstGeom>
          </p:spPr>
        </p:pic>
      </p:grpSp>
      <p:pic>
        <p:nvPicPr>
          <p:cNvPr id="225" name="Image 2226"/>
          <p:cNvPicPr>
            <a:picLocks noChangeAspect="1"/>
          </p:cNvPicPr>
          <p:nvPr/>
        </p:nvPicPr>
        <p:blipFill>
          <a:blip r:embed="rId12">
            <a:duotone>
              <a:prstClr val="black"/>
              <a:schemeClr val="tx2">
                <a:tint val="45000"/>
                <a:satMod val="400000"/>
              </a:schemeClr>
            </a:duotone>
          </a:blip>
          <a:stretch>
            <a:fillRect/>
          </a:stretch>
        </p:blipFill>
        <p:spPr>
          <a:xfrm>
            <a:off x="5679688" y="2993978"/>
            <a:ext cx="225000" cy="326250"/>
          </a:xfrm>
          <a:prstGeom prst="rect">
            <a:avLst/>
          </a:prstGeom>
        </p:spPr>
      </p:pic>
      <p:pic>
        <p:nvPicPr>
          <p:cNvPr id="226" name="Image 2226"/>
          <p:cNvPicPr>
            <a:picLocks noChangeAspect="1"/>
          </p:cNvPicPr>
          <p:nvPr/>
        </p:nvPicPr>
        <p:blipFill>
          <a:blip r:embed="rId12">
            <a:duotone>
              <a:prstClr val="black"/>
              <a:schemeClr val="tx2">
                <a:tint val="45000"/>
                <a:satMod val="400000"/>
              </a:schemeClr>
            </a:duotone>
          </a:blip>
          <a:stretch>
            <a:fillRect/>
          </a:stretch>
        </p:blipFill>
        <p:spPr>
          <a:xfrm>
            <a:off x="8436592" y="885788"/>
            <a:ext cx="225000" cy="326250"/>
          </a:xfrm>
          <a:prstGeom prst="rect">
            <a:avLst/>
          </a:prstGeom>
        </p:spPr>
      </p:pic>
      <p:grpSp>
        <p:nvGrpSpPr>
          <p:cNvPr id="227" name="Group 226"/>
          <p:cNvGrpSpPr/>
          <p:nvPr/>
        </p:nvGrpSpPr>
        <p:grpSpPr>
          <a:xfrm>
            <a:off x="8444609" y="3918163"/>
            <a:ext cx="225000" cy="326250"/>
            <a:chOff x="5399317" y="1443305"/>
            <a:chExt cx="225000" cy="326250"/>
          </a:xfrm>
        </p:grpSpPr>
        <p:pic>
          <p:nvPicPr>
            <p:cNvPr id="240" name="Image 2226"/>
            <p:cNvPicPr>
              <a:picLocks noChangeAspect="1"/>
            </p:cNvPicPr>
            <p:nvPr/>
          </p:nvPicPr>
          <p:blipFill>
            <a:blip r:embed="rId12">
              <a:duotone>
                <a:prstClr val="black"/>
                <a:schemeClr val="tx2">
                  <a:tint val="45000"/>
                  <a:satMod val="400000"/>
                </a:schemeClr>
              </a:duotone>
            </a:blip>
            <a:stretch>
              <a:fillRect/>
            </a:stretch>
          </p:blipFill>
          <p:spPr>
            <a:xfrm>
              <a:off x="5399317" y="1443305"/>
              <a:ext cx="225000" cy="326250"/>
            </a:xfrm>
            <a:prstGeom prst="rect">
              <a:avLst/>
            </a:prstGeom>
          </p:spPr>
        </p:pic>
        <p:pic>
          <p:nvPicPr>
            <p:cNvPr id="241" name="Picture 22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12690</TotalTime>
  <Words>540</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(10 – 16 janvier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570</cp:revision>
  <cp:lastPrinted>2017-01-17T15:27:37Z</cp:lastPrinted>
  <dcterms:created xsi:type="dcterms:W3CDTF">2015-12-15T11:10:25Z</dcterms:created>
  <dcterms:modified xsi:type="dcterms:W3CDTF">2017-01-17T18:13:47Z</dcterms:modified>
</cp:coreProperties>
</file>