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88" d="100"/>
          <a:sy n="88" d="100"/>
        </p:scale>
        <p:origin x="294" y="8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24-Jan-17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5"/>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1" y="9378827"/>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4" y="9378827"/>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24-Jan-17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24-Jan-17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24-Jan-17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24-Jan-17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24-Jan-17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24-Jan-17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24-Jan-17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(17 - 23 January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23 Jan 2017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CENTRAL AFRICAN REPUBLIC</a:t>
            </a:r>
          </a:p>
          <a:p>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Clashes between armed groups on the Bria-</a:t>
            </a:r>
            <a:r>
              <a:rPr lang="en-US" sz="800" dirty="0" err="1">
                <a:latin typeface="Arial" panose="020B0604020202020204" pitchFamily="34" charset="0"/>
                <a:cs typeface="Arial" panose="020B0604020202020204" pitchFamily="34" charset="0"/>
              </a:rPr>
              <a:t>Ippy</a:t>
            </a:r>
            <a:r>
              <a:rPr lang="en-US" sz="800" dirty="0">
                <a:latin typeface="Arial" panose="020B0604020202020204" pitchFamily="34" charset="0"/>
                <a:cs typeface="Arial" panose="020B0604020202020204" pitchFamily="34" charset="0"/>
              </a:rPr>
              <a:t> axis and in </a:t>
            </a:r>
            <a:r>
              <a:rPr lang="en-US" sz="800" dirty="0" err="1">
                <a:latin typeface="Arial" panose="020B0604020202020204" pitchFamily="34" charset="0"/>
                <a:cs typeface="Arial" panose="020B0604020202020204" pitchFamily="34" charset="0"/>
              </a:rPr>
              <a:t>Bakala</a:t>
            </a:r>
            <a:r>
              <a:rPr lang="en-US" sz="800" dirty="0">
                <a:latin typeface="Arial" panose="020B0604020202020204" pitchFamily="34" charset="0"/>
                <a:cs typeface="Arial" panose="020B0604020202020204" pitchFamily="34" charset="0"/>
              </a:rPr>
              <a:t> continue to affect the situation in Bria and </a:t>
            </a:r>
            <a:r>
              <a:rPr lang="en-US" sz="800" dirty="0" err="1">
                <a:latin typeface="Arial" panose="020B0604020202020204" pitchFamily="34" charset="0"/>
                <a:cs typeface="Arial" panose="020B0604020202020204" pitchFamily="34" charset="0"/>
              </a:rPr>
              <a:t>Bambari</a:t>
            </a:r>
            <a:r>
              <a:rPr lang="en-US" sz="800" dirty="0">
                <a:latin typeface="Arial" panose="020B0604020202020204" pitchFamily="34" charset="0"/>
                <a:cs typeface="Arial" panose="020B0604020202020204" pitchFamily="34" charset="0"/>
              </a:rPr>
              <a:t>, in the middle and eastern parts of the country. High insecurity impedes commercial and humanitarian convoys to go through this vital route. Civilians are fleeing towards Bria, where an increase in food prices is feared to further worsen the humanitarian situation. An interagency mission on 19 January established that 3,730 newly displaced persons had reached two spontaneous sites in </a:t>
            </a:r>
            <a:r>
              <a:rPr lang="en-US" sz="800" dirty="0" err="1">
                <a:latin typeface="Arial" panose="020B0604020202020204" pitchFamily="34" charset="0"/>
                <a:cs typeface="Arial" panose="020B0604020202020204" pitchFamily="34" charset="0"/>
              </a:rPr>
              <a:t>Ippy</a:t>
            </a:r>
            <a:r>
              <a:rPr lang="en-US" sz="800" dirty="0">
                <a:latin typeface="Arial" panose="020B0604020202020204" pitchFamily="34" charset="0"/>
                <a:cs typeface="Arial" panose="020B0604020202020204" pitchFamily="34" charset="0"/>
              </a:rPr>
              <a:t>. UNICEF, WHO and WFP have started providing support. In </a:t>
            </a:r>
            <a:r>
              <a:rPr lang="en-US" sz="800" dirty="0" err="1">
                <a:latin typeface="Arial" panose="020B0604020202020204" pitchFamily="34" charset="0"/>
                <a:cs typeface="Arial" panose="020B0604020202020204" pitchFamily="34" charset="0"/>
              </a:rPr>
              <a:t>Bambari</a:t>
            </a:r>
            <a:r>
              <a:rPr lang="en-US" sz="800" dirty="0">
                <a:latin typeface="Arial" panose="020B0604020202020204" pitchFamily="34" charset="0"/>
                <a:cs typeface="Arial" panose="020B0604020202020204" pitchFamily="34" charset="0"/>
              </a:rPr>
              <a:t>, the situation is likely to deteriorate as elements of armed groups continue to gather in anticipation of a possible return of violence. </a:t>
            </a:r>
            <a:endParaRPr lang="fr-FR"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a:latin typeface="Arial"/>
            </a:endParaRPr>
          </a:p>
          <a:p>
            <a:r>
              <a:rPr lang="en-US" sz="800" dirty="0">
                <a:latin typeface="Arial"/>
              </a:rPr>
              <a:t>The criminal activities of a newly-formed armed group in the 3rd district of Bangui are hampering the returns of IDPs from </a:t>
            </a:r>
            <a:r>
              <a:rPr lang="en-US" sz="800" dirty="0" err="1">
                <a:latin typeface="Arial"/>
              </a:rPr>
              <a:t>M’Poko</a:t>
            </a:r>
            <a:r>
              <a:rPr lang="en-US" sz="800" dirty="0">
                <a:latin typeface="Arial"/>
              </a:rPr>
              <a:t> IDP site. More than 14,000 IDPs are currently living at the site which was to be closed by the end of January 2017, according to the Government. </a:t>
            </a:r>
          </a:p>
          <a:p>
            <a:endParaRPr lang="en-US" sz="1000" dirty="0">
              <a:latin typeface="Arial"/>
            </a:endParaRPr>
          </a:p>
          <a:p>
            <a:r>
              <a:rPr lang="en-US" sz="1000" dirty="0">
                <a:latin typeface="Arial"/>
              </a:rPr>
              <a:t>NIGER</a:t>
            </a:r>
          </a:p>
          <a:p>
            <a:endParaRPr lang="en-GB" sz="800" dirty="0">
              <a:latin typeface="Arial"/>
            </a:endParaRPr>
          </a:p>
          <a:p>
            <a:endParaRPr lang="en-US" sz="800" dirty="0">
              <a:latin typeface="Arial"/>
            </a:endParaRPr>
          </a:p>
          <a:p>
            <a:endParaRPr lang="en-US" sz="800" dirty="0">
              <a:latin typeface="Arial"/>
            </a:endParaRPr>
          </a:p>
          <a:p>
            <a:r>
              <a:rPr lang="en-US" sz="800" dirty="0">
                <a:latin typeface="Arial"/>
              </a:rPr>
              <a:t>On 22 January, two Nigerien soldiers were killed and seven injured by suspected Boko Haram elements in the village of </a:t>
            </a:r>
            <a:r>
              <a:rPr lang="en-US" sz="800" dirty="0" err="1">
                <a:latin typeface="Arial"/>
              </a:rPr>
              <a:t>Gueskerou</a:t>
            </a:r>
            <a:r>
              <a:rPr lang="en-US" sz="800" dirty="0">
                <a:latin typeface="Arial"/>
              </a:rPr>
              <a:t>, in the </a:t>
            </a:r>
            <a:r>
              <a:rPr lang="en-US" sz="800" dirty="0" err="1">
                <a:latin typeface="Arial"/>
              </a:rPr>
              <a:t>Diffa</a:t>
            </a:r>
            <a:r>
              <a:rPr lang="en-US" sz="800" dirty="0">
                <a:latin typeface="Arial"/>
              </a:rPr>
              <a:t> region. The attack did not result in new population displacement or the suspension of humanitarian activities. The region of </a:t>
            </a:r>
            <a:r>
              <a:rPr lang="en-US" sz="800" dirty="0" err="1">
                <a:latin typeface="Arial"/>
              </a:rPr>
              <a:t>Diffa</a:t>
            </a:r>
            <a:r>
              <a:rPr lang="en-US" sz="800" dirty="0">
                <a:latin typeface="Arial"/>
              </a:rPr>
              <a:t> has recorded over 440 civilians killed, injured or abducted in the departments of </a:t>
            </a:r>
            <a:r>
              <a:rPr lang="en-US" sz="800" dirty="0" err="1">
                <a:latin typeface="Arial"/>
              </a:rPr>
              <a:t>Bosso</a:t>
            </a:r>
            <a:r>
              <a:rPr lang="en-US" sz="800" dirty="0">
                <a:latin typeface="Arial"/>
              </a:rPr>
              <a:t>, </a:t>
            </a:r>
            <a:r>
              <a:rPr lang="en-US" sz="800" dirty="0" err="1">
                <a:latin typeface="Arial"/>
              </a:rPr>
              <a:t>Diffa</a:t>
            </a:r>
            <a:r>
              <a:rPr lang="en-US" sz="800" dirty="0">
                <a:latin typeface="Arial"/>
              </a:rPr>
              <a:t>, </a:t>
            </a:r>
            <a:r>
              <a:rPr lang="en-US" sz="800" dirty="0" err="1">
                <a:latin typeface="Arial"/>
              </a:rPr>
              <a:t>Goudoumaria</a:t>
            </a:r>
            <a:r>
              <a:rPr lang="en-US" sz="800" dirty="0">
                <a:latin typeface="Arial"/>
              </a:rPr>
              <a:t>, </a:t>
            </a:r>
            <a:r>
              <a:rPr lang="en-US" sz="800" dirty="0" err="1">
                <a:latin typeface="Arial"/>
              </a:rPr>
              <a:t>Mainé</a:t>
            </a:r>
            <a:r>
              <a:rPr lang="en-US" sz="800" dirty="0">
                <a:latin typeface="Arial"/>
              </a:rPr>
              <a:t> </a:t>
            </a:r>
            <a:r>
              <a:rPr lang="en-US" sz="800" dirty="0" err="1">
                <a:latin typeface="Arial"/>
              </a:rPr>
              <a:t>Soroa</a:t>
            </a:r>
            <a:r>
              <a:rPr lang="en-US" sz="800" dirty="0">
                <a:latin typeface="Arial"/>
              </a:rPr>
              <a:t> and </a:t>
            </a:r>
            <a:r>
              <a:rPr lang="en-US" sz="800" dirty="0" err="1">
                <a:latin typeface="Arial"/>
              </a:rPr>
              <a:t>Nguigmi</a:t>
            </a:r>
            <a:r>
              <a:rPr lang="en-US" sz="800" dirty="0">
                <a:latin typeface="Arial"/>
              </a:rPr>
              <a:t>, since the first Boko Haram attacks on Nigerien soil in February 2015. </a:t>
            </a:r>
          </a:p>
        </p:txBody>
      </p:sp>
      <p:cxnSp>
        <p:nvCxnSpPr>
          <p:cNvPr id="76" name="Connecteur droit 75"/>
          <p:cNvCxnSpPr/>
          <p:nvPr/>
        </p:nvCxnSpPr>
        <p:spPr>
          <a:xfrm flipV="1">
            <a:off x="238134" y="865409"/>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4161" y="871896"/>
            <a:ext cx="191856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VIOLENT CLASHES IN BRIA AND BAMBARI  </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7" name="Groupe 6"/>
          <p:cNvGrpSpPr/>
          <p:nvPr/>
        </p:nvGrpSpPr>
        <p:grpSpPr>
          <a:xfrm>
            <a:off x="8489177" y="5707879"/>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90143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GAMBIA</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5" y="898884"/>
            <a:ext cx="1977464"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DOZENS KILLED IN ACCIDENTAL BOMBING BY NIGERIAN FORCES</a:t>
            </a:r>
          </a:p>
        </p:txBody>
      </p:sp>
      <p:sp>
        <p:nvSpPr>
          <p:cNvPr id="271" name="ZoneTexte 2237"/>
          <p:cNvSpPr txBox="1"/>
          <p:nvPr/>
        </p:nvSpPr>
        <p:spPr>
          <a:xfrm>
            <a:off x="8604209" y="2938009"/>
            <a:ext cx="2116029"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RETURNS AFTER POLITICAL CRISIS ENDS</a:t>
            </a:r>
          </a:p>
        </p:txBody>
      </p:sp>
      <p:sp>
        <p:nvSpPr>
          <p:cNvPr id="221" name="ZoneTexte 2175"/>
          <p:cNvSpPr txBox="1"/>
          <p:nvPr/>
        </p:nvSpPr>
        <p:spPr>
          <a:xfrm>
            <a:off x="447675" y="3338140"/>
            <a:ext cx="1880578"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IDP RETURNS THREATENED BY NEW ARMED GROUP IN BANGUI  </a:t>
            </a:r>
          </a:p>
        </p:txBody>
      </p:sp>
      <p:cxnSp>
        <p:nvCxnSpPr>
          <p:cNvPr id="182" name="Connecteur droit 90"/>
          <p:cNvCxnSpPr/>
          <p:nvPr/>
        </p:nvCxnSpPr>
        <p:spPr>
          <a:xfrm>
            <a:off x="205751" y="4849122"/>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90" name="Connecteur droit 90"/>
          <p:cNvCxnSpPr/>
          <p:nvPr/>
        </p:nvCxnSpPr>
        <p:spPr>
          <a:xfrm>
            <a:off x="8420098" y="291390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180" name="ZoneTexte 2175"/>
          <p:cNvSpPr txBox="1"/>
          <p:nvPr/>
        </p:nvSpPr>
        <p:spPr>
          <a:xfrm>
            <a:off x="383493" y="4915568"/>
            <a:ext cx="1918559" cy="21544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2 KILLED IN BOKO HARAM ATTACK</a:t>
            </a:r>
          </a:p>
        </p:txBody>
      </p:sp>
      <p:grpSp>
        <p:nvGrpSpPr>
          <p:cNvPr id="201" name="Group 200"/>
          <p:cNvGrpSpPr/>
          <p:nvPr/>
        </p:nvGrpSpPr>
        <p:grpSpPr>
          <a:xfrm>
            <a:off x="2646434" y="2490813"/>
            <a:ext cx="225000" cy="326250"/>
            <a:chOff x="5399317" y="1443305"/>
            <a:chExt cx="225000" cy="326250"/>
          </a:xfrm>
        </p:grpSpPr>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03"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10" name="Group 209"/>
          <p:cNvGrpSpPr/>
          <p:nvPr/>
        </p:nvGrpSpPr>
        <p:grpSpPr>
          <a:xfrm>
            <a:off x="8431306" y="2964414"/>
            <a:ext cx="225000" cy="326250"/>
            <a:chOff x="5399317" y="1443305"/>
            <a:chExt cx="225000" cy="326250"/>
          </a:xfrm>
        </p:grpSpPr>
        <p:pic>
          <p:nvPicPr>
            <p:cNvPr id="211"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12"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4" name="Group 3"/>
          <p:cNvGrpSpPr/>
          <p:nvPr/>
        </p:nvGrpSpPr>
        <p:grpSpPr>
          <a:xfrm>
            <a:off x="268944" y="3374179"/>
            <a:ext cx="226085" cy="326250"/>
            <a:chOff x="268944" y="3374179"/>
            <a:chExt cx="226085" cy="326250"/>
          </a:xfrm>
        </p:grpSpPr>
        <p:pic>
          <p:nvPicPr>
            <p:cNvPr id="230" name="Image 377"/>
            <p:cNvPicPr>
              <a:picLocks noChangeAspect="1"/>
            </p:cNvPicPr>
            <p:nvPr/>
          </p:nvPicPr>
          <p:blipFill>
            <a:blip r:embed="rId13"/>
            <a:stretch>
              <a:fillRect/>
            </a:stretch>
          </p:blipFill>
          <p:spPr>
            <a:xfrm>
              <a:off x="268944" y="3374179"/>
              <a:ext cx="225000" cy="326250"/>
            </a:xfrm>
            <a:prstGeom prst="rect">
              <a:avLst/>
            </a:prstGeom>
          </p:spPr>
        </p:pic>
        <p:pic>
          <p:nvPicPr>
            <p:cNvPr id="213"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178" name="Group 187"/>
          <p:cNvGrpSpPr/>
          <p:nvPr/>
        </p:nvGrpSpPr>
        <p:grpSpPr>
          <a:xfrm>
            <a:off x="6722981" y="3269341"/>
            <a:ext cx="225000" cy="328204"/>
            <a:chOff x="4499508" y="1144203"/>
            <a:chExt cx="225000" cy="328204"/>
          </a:xfrm>
        </p:grpSpPr>
        <p:pic>
          <p:nvPicPr>
            <p:cNvPr id="181" name="Image 377"/>
            <p:cNvPicPr>
              <a:picLocks noChangeAspect="1"/>
            </p:cNvPicPr>
            <p:nvPr/>
          </p:nvPicPr>
          <p:blipFill>
            <a:blip r:embed="rId13"/>
            <a:stretch>
              <a:fillRect/>
            </a:stretch>
          </p:blipFill>
          <p:spPr>
            <a:xfrm>
              <a:off x="4499508" y="1146157"/>
              <a:ext cx="225000" cy="326250"/>
            </a:xfrm>
            <a:prstGeom prst="rect">
              <a:avLst/>
            </a:prstGeom>
          </p:spPr>
        </p:pic>
        <p:pic>
          <p:nvPicPr>
            <p:cNvPr id="187"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188" name="Group 187"/>
          <p:cNvGrpSpPr/>
          <p:nvPr/>
        </p:nvGrpSpPr>
        <p:grpSpPr>
          <a:xfrm>
            <a:off x="299117" y="918757"/>
            <a:ext cx="225000" cy="328204"/>
            <a:chOff x="4499508" y="1144203"/>
            <a:chExt cx="225000" cy="328204"/>
          </a:xfrm>
        </p:grpSpPr>
        <p:pic>
          <p:nvPicPr>
            <p:cNvPr id="189" name="Image 377"/>
            <p:cNvPicPr>
              <a:picLocks noChangeAspect="1"/>
            </p:cNvPicPr>
            <p:nvPr/>
          </p:nvPicPr>
          <p:blipFill>
            <a:blip r:embed="rId13"/>
            <a:stretch>
              <a:fillRect/>
            </a:stretch>
          </p:blipFill>
          <p:spPr>
            <a:xfrm>
              <a:off x="4499508" y="1146157"/>
              <a:ext cx="225000" cy="326250"/>
            </a:xfrm>
            <a:prstGeom prst="rect">
              <a:avLst/>
            </a:prstGeom>
          </p:spPr>
        </p:pic>
        <p:pic>
          <p:nvPicPr>
            <p:cNvPr id="191"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6" name="Groupe 5"/>
          <p:cNvGrpSpPr/>
          <p:nvPr/>
        </p:nvGrpSpPr>
        <p:grpSpPr>
          <a:xfrm>
            <a:off x="8439029" y="693620"/>
            <a:ext cx="2039235" cy="6681399"/>
            <a:chOff x="6368786" y="1111956"/>
            <a:chExt cx="2039235" cy="6681399"/>
          </a:xfrm>
        </p:grpSpPr>
        <p:sp>
          <p:nvSpPr>
            <p:cNvPr id="9" name="TextBox 52"/>
            <p:cNvSpPr txBox="1"/>
            <p:nvPr/>
          </p:nvSpPr>
          <p:spPr>
            <a:xfrm>
              <a:off x="6368786" y="1111956"/>
              <a:ext cx="2039235" cy="6681399"/>
            </a:xfrm>
            <a:prstGeom prst="rect">
              <a:avLst/>
            </a:prstGeom>
            <a:noFill/>
          </p:spPr>
          <p:txBody>
            <a:bodyPr wrap="square" lIns="0" tIns="49785" rIns="0" bIns="49785" rtlCol="0">
              <a:noAutofit/>
            </a:bodyPr>
            <a:lstStyle/>
            <a:p>
              <a:r>
                <a:rPr lang="en-GB" sz="1000" dirty="0">
                  <a:latin typeface="Arial"/>
                </a:rPr>
                <a:t>NIGERIA</a:t>
              </a: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800" dirty="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On 17 January, a Nigerian military jet accidentally bombed a site in </a:t>
              </a:r>
              <a:r>
                <a:rPr lang="en-US" sz="800" dirty="0" err="1">
                  <a:latin typeface="Arial"/>
                </a:rPr>
                <a:t>Rann</a:t>
              </a:r>
              <a:r>
                <a:rPr lang="en-US" sz="800" dirty="0">
                  <a:latin typeface="Arial"/>
                </a:rPr>
                <a:t> locality, </a:t>
              </a:r>
              <a:r>
                <a:rPr lang="en-US" sz="800" dirty="0" err="1">
                  <a:latin typeface="Arial"/>
                </a:rPr>
                <a:t>Borno</a:t>
              </a:r>
              <a:r>
                <a:rPr lang="en-US" sz="800" dirty="0">
                  <a:latin typeface="Arial"/>
                </a:rPr>
                <a:t> state. The site hosts more than 43,000 internally displaced people. At least 90</a:t>
              </a:r>
              <a:r>
                <a:rPr lang="en-US" sz="800" dirty="0">
                  <a:solidFill>
                    <a:srgbClr val="FF0000"/>
                  </a:solidFill>
                  <a:latin typeface="Arial"/>
                </a:rPr>
                <a:t> </a:t>
              </a:r>
              <a:r>
                <a:rPr lang="en-US" sz="800" dirty="0">
                  <a:latin typeface="Arial"/>
                </a:rPr>
                <a:t>civilians, including six Nigerian Red Cross workers, were killed and more than 100 others injured. UNHAS helicopters were immediately deployed to evacuate victims to Maiduguri, the state capital, and transport medical supplies and doctors to </a:t>
              </a:r>
              <a:r>
                <a:rPr lang="en-US" sz="800" dirty="0" err="1">
                  <a:latin typeface="Arial"/>
                </a:rPr>
                <a:t>Rann</a:t>
              </a:r>
              <a:r>
                <a:rPr lang="en-US" sz="800" dirty="0">
                  <a:latin typeface="Arial"/>
                </a:rPr>
                <a:t>. The emergency response continues. </a:t>
              </a:r>
              <a:endParaRPr lang="en-US" sz="1000" dirty="0">
                <a:latin typeface="Arial"/>
              </a:endParaRPr>
            </a:p>
            <a:p>
              <a:endParaRPr lang="en-US" sz="1000" dirty="0">
                <a:latin typeface="Arial"/>
              </a:endParaRPr>
            </a:p>
            <a:p>
              <a:r>
                <a:rPr lang="en-US" sz="1000" dirty="0">
                  <a:latin typeface="Arial"/>
                </a:rPr>
                <a:t>THE GAMBIA </a:t>
              </a:r>
              <a:endParaRPr lang="en-US" sz="800" dirty="0">
                <a:latin typeface="Arial"/>
              </a:endParaRPr>
            </a:p>
            <a:p>
              <a:endParaRPr lang="en-US" sz="800" dirty="0">
                <a:latin typeface="Arial"/>
              </a:endParaRPr>
            </a:p>
            <a:p>
              <a:endParaRPr lang="en-US" sz="800" dirty="0">
                <a:latin typeface="Arial"/>
              </a:endParaRPr>
            </a:p>
            <a:p>
              <a:endParaRPr lang="en-US" sz="800" dirty="0">
                <a:latin typeface="Arial"/>
              </a:endParaRPr>
            </a:p>
            <a:p>
              <a:r>
                <a:rPr lang="en-US" sz="800" dirty="0">
                  <a:latin typeface="Arial" panose="020B0604020202020204" pitchFamily="34" charset="0"/>
                  <a:cs typeface="Arial" panose="020B0604020202020204" pitchFamily="34" charset="0"/>
                </a:rPr>
                <a:t>The political crisis in The Gambia came to an end on 21 January as former President Yahya </a:t>
              </a:r>
              <a:r>
                <a:rPr lang="en-US" sz="800" dirty="0" err="1">
                  <a:latin typeface="Arial" panose="020B0604020202020204" pitchFamily="34" charset="0"/>
                  <a:cs typeface="Arial" panose="020B0604020202020204" pitchFamily="34" charset="0"/>
                </a:rPr>
                <a:t>Jammeh</a:t>
              </a:r>
              <a:r>
                <a:rPr lang="en-US" sz="800" dirty="0">
                  <a:latin typeface="Arial" panose="020B0604020202020204" pitchFamily="34" charset="0"/>
                  <a:cs typeface="Arial" panose="020B0604020202020204" pitchFamily="34" charset="0"/>
                </a:rPr>
                <a:t> left the country. The winner of the December election, </a:t>
              </a:r>
              <a:r>
                <a:rPr lang="en-US" sz="800" dirty="0" err="1">
                  <a:latin typeface="Arial" panose="020B0604020202020204" pitchFamily="34" charset="0"/>
                  <a:cs typeface="Arial" panose="020B0604020202020204" pitchFamily="34" charset="0"/>
                </a:rPr>
                <a:t>Adama</a:t>
              </a:r>
              <a:r>
                <a:rPr lang="en-US" sz="800" dirty="0">
                  <a:latin typeface="Arial" panose="020B0604020202020204" pitchFamily="34" charset="0"/>
                  <a:cs typeface="Arial" panose="020B0604020202020204" pitchFamily="34" charset="0"/>
                </a:rPr>
                <a:t> Barrow, was sworn in on 19 January at the Gambian Embassy in Dakar. He is expected to return to The Gambia in the coming days.  Since the end of the crisis, Gambians are returning from </a:t>
              </a:r>
              <a:r>
                <a:rPr lang="en-US" sz="800" dirty="0" err="1">
                  <a:latin typeface="Arial" panose="020B0604020202020204" pitchFamily="34" charset="0"/>
                  <a:cs typeface="Arial" panose="020B0604020202020204" pitchFamily="34" charset="0"/>
                </a:rPr>
                <a:t>neighbouring</a:t>
              </a:r>
              <a:r>
                <a:rPr lang="en-US" sz="800" dirty="0">
                  <a:latin typeface="Arial" panose="020B0604020202020204" pitchFamily="34" charset="0"/>
                  <a:cs typeface="Arial" panose="020B0604020202020204" pitchFamily="34" charset="0"/>
                </a:rPr>
                <a:t> Senegal from both the North and South bank border crossings. Free buses have been dispatched by the Gambian Immigration Services and National Disaster Management Agency. More than 45,000 persons had fled to Senegal, according to the authorities. Food assistance has been provided, and humanitarian partners continue to monitor the situation close to the border. </a:t>
              </a:r>
              <a:endParaRPr lang="en-GB" sz="800" dirty="0">
                <a:latin typeface="Arial" panose="020B0604020202020204" pitchFamily="34" charset="0"/>
                <a:cs typeface="Arial" panose="020B0604020202020204" pitchFamily="34" charset="0"/>
              </a:endParaRPr>
            </a:p>
          </p:txBody>
        </p:sp>
        <p:pic>
          <p:nvPicPr>
            <p:cNvPr id="224" name="Image 2226"/>
            <p:cNvPicPr>
              <a:picLocks noChangeAspect="1"/>
            </p:cNvPicPr>
            <p:nvPr/>
          </p:nvPicPr>
          <p:blipFill>
            <a:blip r:embed="rId13">
              <a:duotone>
                <a:prstClr val="black"/>
                <a:schemeClr val="tx2">
                  <a:tint val="45000"/>
                  <a:satMod val="400000"/>
                </a:schemeClr>
              </a:duotone>
            </a:blip>
            <a:stretch>
              <a:fillRect/>
            </a:stretch>
          </p:blipFill>
          <p:spPr>
            <a:xfrm>
              <a:off x="6398844" y="1381934"/>
              <a:ext cx="225000" cy="326250"/>
            </a:xfrm>
            <a:prstGeom prst="rect">
              <a:avLst/>
            </a:prstGeom>
          </p:spPr>
        </p:pic>
        <p:pic>
          <p:nvPicPr>
            <p:cNvPr id="205" name="Image 19"/>
            <p:cNvPicPr>
              <a:picLocks noChangeAspect="1"/>
            </p:cNvPicPr>
            <p:nvPr/>
          </p:nvPicPr>
          <p:blipFill>
            <a:blip r:embed="rId15"/>
            <a:stretch>
              <a:fillRect/>
            </a:stretch>
          </p:blipFill>
          <p:spPr>
            <a:xfrm>
              <a:off x="6403437" y="1392550"/>
              <a:ext cx="201600" cy="201600"/>
            </a:xfrm>
            <a:prstGeom prst="rect">
              <a:avLst/>
            </a:prstGeom>
          </p:spPr>
        </p:pic>
      </p:grpSp>
      <p:pic>
        <p:nvPicPr>
          <p:cNvPr id="214" name="Image 2226"/>
          <p:cNvPicPr>
            <a:picLocks noChangeAspect="1"/>
          </p:cNvPicPr>
          <p:nvPr/>
        </p:nvPicPr>
        <p:blipFill>
          <a:blip r:embed="rId13">
            <a:duotone>
              <a:prstClr val="black"/>
              <a:schemeClr val="tx2">
                <a:tint val="45000"/>
                <a:satMod val="400000"/>
              </a:schemeClr>
            </a:duotone>
          </a:blip>
          <a:stretch>
            <a:fillRect/>
          </a:stretch>
        </p:blipFill>
        <p:spPr>
          <a:xfrm>
            <a:off x="5119695" y="2919168"/>
            <a:ext cx="225000" cy="326250"/>
          </a:xfrm>
          <a:prstGeom prst="rect">
            <a:avLst/>
          </a:prstGeom>
        </p:spPr>
      </p:pic>
      <p:pic>
        <p:nvPicPr>
          <p:cNvPr id="215" name="Image 19"/>
          <p:cNvPicPr>
            <a:picLocks noChangeAspect="1"/>
          </p:cNvPicPr>
          <p:nvPr/>
        </p:nvPicPr>
        <p:blipFill>
          <a:blip r:embed="rId15"/>
          <a:stretch>
            <a:fillRect/>
          </a:stretch>
        </p:blipFill>
        <p:spPr>
          <a:xfrm>
            <a:off x="5115022" y="2922938"/>
            <a:ext cx="201600" cy="201600"/>
          </a:xfrm>
          <a:prstGeom prst="rect">
            <a:avLst/>
          </a:prstGeom>
        </p:spPr>
      </p:pic>
      <p:grpSp>
        <p:nvGrpSpPr>
          <p:cNvPr id="217" name="Group 187"/>
          <p:cNvGrpSpPr/>
          <p:nvPr/>
        </p:nvGrpSpPr>
        <p:grpSpPr>
          <a:xfrm>
            <a:off x="5833674" y="2109040"/>
            <a:ext cx="225000" cy="328204"/>
            <a:chOff x="4499508" y="1144203"/>
            <a:chExt cx="225000" cy="328204"/>
          </a:xfrm>
        </p:grpSpPr>
        <p:pic>
          <p:nvPicPr>
            <p:cNvPr id="218" name="Image 377"/>
            <p:cNvPicPr>
              <a:picLocks noChangeAspect="1"/>
            </p:cNvPicPr>
            <p:nvPr/>
          </p:nvPicPr>
          <p:blipFill>
            <a:blip r:embed="rId13"/>
            <a:stretch>
              <a:fillRect/>
            </a:stretch>
          </p:blipFill>
          <p:spPr>
            <a:xfrm>
              <a:off x="4499508" y="1146157"/>
              <a:ext cx="225000" cy="326250"/>
            </a:xfrm>
            <a:prstGeom prst="rect">
              <a:avLst/>
            </a:prstGeom>
          </p:spPr>
        </p:pic>
        <p:pic>
          <p:nvPicPr>
            <p:cNvPr id="220"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23" name="Group 187"/>
          <p:cNvGrpSpPr/>
          <p:nvPr/>
        </p:nvGrpSpPr>
        <p:grpSpPr>
          <a:xfrm>
            <a:off x="219112" y="4919612"/>
            <a:ext cx="225000" cy="328204"/>
            <a:chOff x="4499508" y="1144203"/>
            <a:chExt cx="225000" cy="328204"/>
          </a:xfrm>
        </p:grpSpPr>
        <p:pic>
          <p:nvPicPr>
            <p:cNvPr id="225" name="Image 377"/>
            <p:cNvPicPr>
              <a:picLocks noChangeAspect="1"/>
            </p:cNvPicPr>
            <p:nvPr/>
          </p:nvPicPr>
          <p:blipFill>
            <a:blip r:embed="rId13"/>
            <a:stretch>
              <a:fillRect/>
            </a:stretch>
          </p:blipFill>
          <p:spPr>
            <a:xfrm>
              <a:off x="4499508" y="1146157"/>
              <a:ext cx="225000" cy="326250"/>
            </a:xfrm>
            <a:prstGeom prst="rect">
              <a:avLst/>
            </a:prstGeom>
          </p:spPr>
        </p:pic>
        <p:pic>
          <p:nvPicPr>
            <p:cNvPr id="226" name="Image 19"/>
            <p:cNvPicPr>
              <a:picLocks noChangeAspect="1"/>
            </p:cNvPicPr>
            <p:nvPr/>
          </p:nvPicPr>
          <p:blipFill>
            <a:blip r:embed="rId15"/>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10507</TotalTime>
  <Words>618</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(17 - 23 January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507</cp:revision>
  <cp:lastPrinted>2017-01-24T10:39:13Z</cp:lastPrinted>
  <dcterms:created xsi:type="dcterms:W3CDTF">2015-12-15T11:10:25Z</dcterms:created>
  <dcterms:modified xsi:type="dcterms:W3CDTF">2017-01-24T12:46:56Z</dcterms:modified>
</cp:coreProperties>
</file>