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varScale="1">
        <p:scale>
          <a:sx n="88" d="100"/>
          <a:sy n="88" d="100"/>
        </p:scale>
        <p:origin x="294" y="8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8" y="1"/>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24-Jan-17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3"/>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9378833"/>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8" y="9378833"/>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24-Jan-17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24-Jan-17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24-Jan-17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24-Jan-17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24-Jan-17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24-Jan-17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24-Jan-17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24-Jan-17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(17 – 23 </a:t>
            </a:r>
            <a:r>
              <a:rPr lang="en-GB" sz="1000" dirty="0" err="1">
                <a:solidFill>
                  <a:schemeClr val="bg1"/>
                </a:solidFill>
                <a:latin typeface="Arial" panose="020B0604020202020204" pitchFamily="34" charset="0"/>
                <a:cs typeface="Arial" panose="020B0604020202020204" pitchFamily="34" charset="0"/>
              </a:rPr>
              <a:t>janvier</a:t>
            </a:r>
            <a:r>
              <a:rPr lang="en-GB" sz="1000" dirty="0">
                <a:solidFill>
                  <a:schemeClr val="bg1"/>
                </a:solidFill>
                <a:latin typeface="Arial" panose="020B0604020202020204" pitchFamily="34" charset="0"/>
                <a:cs typeface="Arial" panose="020B0604020202020204" pitchFamily="34" charset="0"/>
              </a:rPr>
              <a:t>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24 </a:t>
            </a:r>
            <a:r>
              <a:rPr lang="en-GB" sz="800" dirty="0" err="1">
                <a:solidFill>
                  <a:schemeClr val="bg1">
                    <a:lumMod val="50000"/>
                  </a:schemeClr>
                </a:solidFill>
                <a:latin typeface="Arial" panose="020B0604020202020204" pitchFamily="34" charset="0"/>
                <a:cs typeface="Arial" panose="020B0604020202020204" pitchFamily="34" charset="0"/>
              </a:rPr>
              <a:t>jan</a:t>
            </a:r>
            <a:r>
              <a:rPr lang="en-GB" sz="800" dirty="0">
                <a:solidFill>
                  <a:schemeClr val="bg1">
                    <a:lumMod val="50000"/>
                  </a:schemeClr>
                </a:solidFill>
                <a:latin typeface="Arial" panose="020B0604020202020204" pitchFamily="34" charset="0"/>
                <a:cs typeface="Arial" panose="020B0604020202020204" pitchFamily="34" charset="0"/>
              </a:rPr>
              <a:t>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RÉPUBLIQUE CENTRAFRICAINE</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5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Les affrontements entre groupes armés sur l'axe Bria-</a:t>
            </a:r>
            <a:r>
              <a:rPr lang="fr-FR" sz="800" dirty="0" err="1">
                <a:latin typeface="Arial" panose="020B0604020202020204" pitchFamily="34" charset="0"/>
                <a:cs typeface="Arial" panose="020B0604020202020204" pitchFamily="34" charset="0"/>
              </a:rPr>
              <a:t>Ippy</a:t>
            </a:r>
            <a:r>
              <a:rPr lang="fr-FR" sz="800" dirty="0">
                <a:latin typeface="Arial" panose="020B0604020202020204" pitchFamily="34" charset="0"/>
                <a:cs typeface="Arial" panose="020B0604020202020204" pitchFamily="34" charset="0"/>
              </a:rPr>
              <a:t> et à </a:t>
            </a:r>
            <a:r>
              <a:rPr lang="fr-FR" sz="800" dirty="0" err="1">
                <a:latin typeface="Arial" panose="020B0604020202020204" pitchFamily="34" charset="0"/>
                <a:cs typeface="Arial" panose="020B0604020202020204" pitchFamily="34" charset="0"/>
              </a:rPr>
              <a:t>Bakala</a:t>
            </a:r>
            <a:r>
              <a:rPr lang="fr-FR" sz="800" dirty="0">
                <a:latin typeface="Arial" panose="020B0604020202020204" pitchFamily="34" charset="0"/>
                <a:cs typeface="Arial" panose="020B0604020202020204" pitchFamily="34" charset="0"/>
              </a:rPr>
              <a:t> continuent d'affecter la situation à Bria et Bambari, dans le centre et l'est du pays. Une forte insécurité empêche les convois commerciaux et humanitaires de traverser cette route vitale. Les civils fuient vers Bria, où l'on craint qu’une hausse des prix des produits alimentaires n’aggrave davantage la situation humanitaire. Le 19 janvier, une mission inter institutions a établi que 3 730 personnes nouvellement déplacées avaient atteint deux sites spontanés à </a:t>
            </a:r>
            <a:r>
              <a:rPr lang="fr-FR" sz="800" dirty="0" err="1">
                <a:latin typeface="Arial" panose="020B0604020202020204" pitchFamily="34" charset="0"/>
                <a:cs typeface="Arial" panose="020B0604020202020204" pitchFamily="34" charset="0"/>
              </a:rPr>
              <a:t>Ippy</a:t>
            </a:r>
            <a:r>
              <a:rPr lang="fr-FR" sz="800" dirty="0">
                <a:latin typeface="Arial" panose="020B0604020202020204" pitchFamily="34" charset="0"/>
                <a:cs typeface="Arial" panose="020B0604020202020204" pitchFamily="34" charset="0"/>
              </a:rPr>
              <a:t>. L'UNICEF, l'OMS et le PAM ont commencé à apporter leur soutien. À Bambari, la situation risque de se détériorer à mesure que des éléments des groupes armés continueront de se rassembler en prévision d'un possible retour de la violence.</a:t>
            </a:r>
            <a:endParaRPr lang="fr-CA" sz="400" dirty="0">
              <a:latin typeface="Arial" panose="020B0604020202020204" pitchFamily="34" charset="0"/>
              <a:cs typeface="Arial" panose="020B0604020202020204" pitchFamily="34" charset="0"/>
            </a:endParaRPr>
          </a:p>
          <a:p>
            <a:pPr lvl="0"/>
            <a:endParaRPr lang="fr-CA" sz="400" dirty="0">
              <a:latin typeface="Arial" panose="020B0604020202020204" pitchFamily="34" charset="0"/>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r>
              <a:rPr lang="fr-FR" sz="800" dirty="0">
                <a:latin typeface="Arial" panose="020B0604020202020204" pitchFamily="34" charset="0"/>
                <a:cs typeface="Arial" panose="020B0604020202020204" pitchFamily="34" charset="0"/>
              </a:rPr>
              <a:t>Les activités criminelles d'un groupe armé nouvellement formé dans le 3ème district de Bangui entravent le retour des personnes déplacées au site de M'</a:t>
            </a:r>
            <a:r>
              <a:rPr lang="fr-FR" sz="800" dirty="0" err="1">
                <a:latin typeface="Arial" panose="020B0604020202020204" pitchFamily="34" charset="0"/>
                <a:cs typeface="Arial" panose="020B0604020202020204" pitchFamily="34" charset="0"/>
              </a:rPr>
              <a:t>Poko</a:t>
            </a:r>
            <a:r>
              <a:rPr lang="fr-FR" sz="800" dirty="0">
                <a:latin typeface="Arial" panose="020B0604020202020204" pitchFamily="34" charset="0"/>
                <a:cs typeface="Arial" panose="020B0604020202020204" pitchFamily="34" charset="0"/>
              </a:rPr>
              <a:t>. Plus de 14 000 personnes déplacées vivent actuellement sur le site qui devrait être fermé d'ici la fin janvier 2017, selon le gouvernement.</a:t>
            </a:r>
          </a:p>
          <a:p>
            <a:pPr lvl="0"/>
            <a:endParaRPr lang="fr-FR" sz="800" dirty="0">
              <a:solidFill>
                <a:prstClr val="black"/>
              </a:solidFill>
              <a:latin typeface="Arial" panose="020B0604020202020204" pitchFamily="34" charset="0"/>
              <a:cs typeface="Arial" panose="020B0604020202020204" pitchFamily="34" charset="0"/>
            </a:endParaRPr>
          </a:p>
          <a:p>
            <a:pPr lvl="0"/>
            <a:endParaRPr lang="fr-CA" sz="500" dirty="0">
              <a:solidFill>
                <a:prstClr val="black"/>
              </a:solidFill>
              <a:latin typeface="Arial"/>
            </a:endParaRPr>
          </a:p>
          <a:p>
            <a:r>
              <a:rPr lang="fr-CA" sz="1000" dirty="0">
                <a:solidFill>
                  <a:prstClr val="black"/>
                </a:solidFill>
                <a:latin typeface="Arial"/>
              </a:rPr>
              <a:t>NIGER</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r>
              <a:rPr lang="fr-FR" sz="800" dirty="0">
                <a:solidFill>
                  <a:prstClr val="black"/>
                </a:solidFill>
                <a:latin typeface="Arial"/>
              </a:rPr>
              <a:t>Le 22 janvier, deux soldats nigériens ont été tués et sept blessés par des éléments présumés de </a:t>
            </a:r>
            <a:r>
              <a:rPr lang="fr-FR" sz="800" dirty="0" err="1">
                <a:solidFill>
                  <a:prstClr val="black"/>
                </a:solidFill>
                <a:latin typeface="Arial"/>
              </a:rPr>
              <a:t>Boko</a:t>
            </a:r>
            <a:r>
              <a:rPr lang="fr-FR" sz="800" dirty="0">
                <a:solidFill>
                  <a:prstClr val="black"/>
                </a:solidFill>
                <a:latin typeface="Arial"/>
              </a:rPr>
              <a:t> </a:t>
            </a:r>
            <a:r>
              <a:rPr lang="fr-FR" sz="800" dirty="0" err="1">
                <a:solidFill>
                  <a:prstClr val="black"/>
                </a:solidFill>
                <a:latin typeface="Arial"/>
              </a:rPr>
              <a:t>Haram</a:t>
            </a:r>
            <a:r>
              <a:rPr lang="fr-FR" sz="800" dirty="0">
                <a:solidFill>
                  <a:prstClr val="black"/>
                </a:solidFill>
                <a:latin typeface="Arial"/>
              </a:rPr>
              <a:t> dans le village de </a:t>
            </a:r>
            <a:r>
              <a:rPr lang="fr-FR" sz="800" dirty="0" err="1">
                <a:solidFill>
                  <a:prstClr val="black"/>
                </a:solidFill>
                <a:latin typeface="Arial"/>
              </a:rPr>
              <a:t>Gueskerou</a:t>
            </a:r>
            <a:r>
              <a:rPr lang="fr-FR" sz="800" dirty="0">
                <a:solidFill>
                  <a:prstClr val="black"/>
                </a:solidFill>
                <a:latin typeface="Arial"/>
              </a:rPr>
              <a:t>, dans la région de Diffa. L'attaque n'a pas entraîné de nouveaux déplacements de population ni la suspension des activités humanitaires. La région de Diffa a enregistré de nombreuses victimes civiles dans les départements de </a:t>
            </a:r>
            <a:r>
              <a:rPr lang="fr-FR" sz="800" dirty="0" err="1">
                <a:solidFill>
                  <a:prstClr val="black"/>
                </a:solidFill>
                <a:latin typeface="Arial"/>
              </a:rPr>
              <a:t>Bosso</a:t>
            </a:r>
            <a:r>
              <a:rPr lang="fr-FR" sz="800" dirty="0">
                <a:solidFill>
                  <a:prstClr val="black"/>
                </a:solidFill>
                <a:latin typeface="Arial"/>
              </a:rPr>
              <a:t>, Diffa, </a:t>
            </a:r>
            <a:r>
              <a:rPr lang="fr-FR" sz="800" dirty="0" err="1">
                <a:solidFill>
                  <a:prstClr val="black"/>
                </a:solidFill>
                <a:latin typeface="Arial"/>
              </a:rPr>
              <a:t>Goudoumaria</a:t>
            </a:r>
            <a:r>
              <a:rPr lang="fr-FR" sz="800" dirty="0">
                <a:solidFill>
                  <a:prstClr val="black"/>
                </a:solidFill>
                <a:latin typeface="Arial"/>
              </a:rPr>
              <a:t>, </a:t>
            </a:r>
            <a:r>
              <a:rPr lang="fr-FR" sz="800" dirty="0" err="1">
                <a:solidFill>
                  <a:prstClr val="black"/>
                </a:solidFill>
                <a:latin typeface="Arial"/>
              </a:rPr>
              <a:t>Mainé</a:t>
            </a:r>
            <a:r>
              <a:rPr lang="fr-FR" sz="800" dirty="0">
                <a:solidFill>
                  <a:prstClr val="black"/>
                </a:solidFill>
                <a:latin typeface="Arial"/>
              </a:rPr>
              <a:t> </a:t>
            </a:r>
            <a:r>
              <a:rPr lang="fr-FR" sz="800" dirty="0" err="1">
                <a:solidFill>
                  <a:prstClr val="black"/>
                </a:solidFill>
                <a:latin typeface="Arial"/>
              </a:rPr>
              <a:t>Soroa</a:t>
            </a:r>
            <a:r>
              <a:rPr lang="fr-FR" sz="800" dirty="0">
                <a:solidFill>
                  <a:prstClr val="black"/>
                </a:solidFill>
                <a:latin typeface="Arial"/>
              </a:rPr>
              <a:t> et Nguigmi. Plus de 440 personnes auraient été tuées, blessées ou enlevées depuis les premières attaques de </a:t>
            </a:r>
            <a:r>
              <a:rPr lang="fr-FR" sz="800" dirty="0" err="1">
                <a:solidFill>
                  <a:prstClr val="black"/>
                </a:solidFill>
                <a:latin typeface="Arial"/>
              </a:rPr>
              <a:t>Boko</a:t>
            </a:r>
            <a:r>
              <a:rPr lang="fr-FR" sz="800" dirty="0">
                <a:solidFill>
                  <a:prstClr val="black"/>
                </a:solidFill>
                <a:latin typeface="Arial"/>
              </a:rPr>
              <a:t> </a:t>
            </a:r>
            <a:r>
              <a:rPr lang="fr-FR" sz="800" dirty="0" err="1">
                <a:solidFill>
                  <a:prstClr val="black"/>
                </a:solidFill>
                <a:latin typeface="Arial"/>
              </a:rPr>
              <a:t>Haram</a:t>
            </a:r>
            <a:r>
              <a:rPr lang="fr-FR" sz="800" dirty="0">
                <a:solidFill>
                  <a:prstClr val="black"/>
                </a:solidFill>
                <a:latin typeface="Arial"/>
              </a:rPr>
              <a:t> sur le sol nigérien en février 2015.</a:t>
            </a:r>
            <a:endParaRPr lang="fr-CA" sz="800" dirty="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6962"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1" y="3211494"/>
                <a:ext cx="200651" cy="48549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a:latin typeface="Arial"/>
              </a:rPr>
              <a:t>NIGERIA</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17 janvier, un avion militaire nigérian en mission pour combattre </a:t>
            </a:r>
            <a:r>
              <a:rPr lang="fr-FR" sz="800" dirty="0" err="1">
                <a:latin typeface="Arial" panose="020B0604020202020204" pitchFamily="34" charset="0"/>
                <a:cs typeface="Arial" panose="020B0604020202020204" pitchFamily="34" charset="0"/>
              </a:rPr>
              <a:t>Boko</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Haram</a:t>
            </a:r>
            <a:r>
              <a:rPr lang="fr-FR" sz="800" dirty="0">
                <a:latin typeface="Arial" panose="020B0604020202020204" pitchFamily="34" charset="0"/>
                <a:cs typeface="Arial" panose="020B0604020202020204" pitchFamily="34" charset="0"/>
              </a:rPr>
              <a:t> a accidentellement bombardé la localité de </a:t>
            </a:r>
            <a:r>
              <a:rPr lang="fr-FR" sz="800" dirty="0" err="1">
                <a:latin typeface="Arial" panose="020B0604020202020204" pitchFamily="34" charset="0"/>
                <a:cs typeface="Arial" panose="020B0604020202020204" pitchFamily="34" charset="0"/>
              </a:rPr>
              <a:t>Rann</a:t>
            </a:r>
            <a:r>
              <a:rPr lang="fr-FR" sz="800" dirty="0">
                <a:latin typeface="Arial" panose="020B0604020202020204" pitchFamily="34" charset="0"/>
                <a:cs typeface="Arial" panose="020B0604020202020204" pitchFamily="34" charset="0"/>
              </a:rPr>
              <a:t>, dans l'état de </a:t>
            </a:r>
            <a:r>
              <a:rPr lang="fr-FR" sz="800" dirty="0" err="1">
                <a:latin typeface="Arial" panose="020B0604020202020204" pitchFamily="34" charset="0"/>
                <a:cs typeface="Arial" panose="020B0604020202020204" pitchFamily="34" charset="0"/>
              </a:rPr>
              <a:t>Borno</a:t>
            </a:r>
            <a:r>
              <a:rPr lang="fr-FR" sz="800" dirty="0">
                <a:latin typeface="Arial" panose="020B0604020202020204" pitchFamily="34" charset="0"/>
                <a:cs typeface="Arial" panose="020B0604020202020204" pitchFamily="34" charset="0"/>
              </a:rPr>
              <a:t>. Le site accueille plus de 43 000 personnes déplacées. Au moins 90 personnes, dont six travailleurs de la Croix-Rouge nigériane, ont été tuées et plus de 100 autres blessées. Des hélicoptères UNHAS ont été immédiatement déployés pour évacuer les victimes vers Maiduguri, la capitale de l'État, et transporter des fournitures médicales et des médecins à </a:t>
            </a:r>
            <a:r>
              <a:rPr lang="fr-FR" sz="800" dirty="0" err="1">
                <a:latin typeface="Arial" panose="020B0604020202020204" pitchFamily="34" charset="0"/>
                <a:cs typeface="Arial" panose="020B0604020202020204" pitchFamily="34" charset="0"/>
              </a:rPr>
              <a:t>Rann</a:t>
            </a:r>
            <a:r>
              <a:rPr lang="fr-FR" sz="800" dirty="0">
                <a:latin typeface="Arial" panose="020B0604020202020204" pitchFamily="34" charset="0"/>
                <a:cs typeface="Arial" panose="020B0604020202020204" pitchFamily="34" charset="0"/>
              </a:rPr>
              <a:t>. La réponse d'urgence continue.</a:t>
            </a:r>
          </a:p>
          <a:p>
            <a:endParaRPr lang="fr-CA" sz="1000" dirty="0">
              <a:latin typeface="Arial"/>
              <a:cs typeface="Arial" panose="020B0604020202020204" pitchFamily="34" charset="0"/>
            </a:endParaRPr>
          </a:p>
          <a:p>
            <a:r>
              <a:rPr lang="fr-CA" sz="1000" dirty="0">
                <a:latin typeface="Arial"/>
                <a:cs typeface="Arial" panose="020B0604020202020204" pitchFamily="34" charset="0"/>
              </a:rPr>
              <a:t>GAMBIE </a:t>
            </a:r>
          </a:p>
          <a:p>
            <a:endParaRPr lang="fr-CA" sz="1000" dirty="0">
              <a:latin typeface="Arial"/>
              <a:cs typeface="Arial" panose="020B0604020202020204" pitchFamily="34" charset="0"/>
            </a:endParaRPr>
          </a:p>
          <a:p>
            <a:endParaRPr lang="fr-CA" sz="800" dirty="0">
              <a:latin typeface="Arial" panose="020B0604020202020204" pitchFamily="34" charset="0"/>
              <a:cs typeface="Arial" panose="020B0604020202020204" pitchFamily="34" charset="0"/>
            </a:endParaRPr>
          </a:p>
          <a:p>
            <a:endParaRPr lang="fr-CA"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La crise politique en Gambie a pris fin le 21 janvier avec le départ en exil de l'ancien président Yahya </a:t>
            </a:r>
            <a:r>
              <a:rPr lang="fr-FR" sz="800" dirty="0" err="1">
                <a:latin typeface="Arial" panose="020B0604020202020204" pitchFamily="34" charset="0"/>
                <a:cs typeface="Arial" panose="020B0604020202020204" pitchFamily="34" charset="0"/>
              </a:rPr>
              <a:t>Jammeh</a:t>
            </a:r>
            <a:r>
              <a:rPr lang="fr-FR" sz="800" dirty="0">
                <a:latin typeface="Arial" panose="020B0604020202020204" pitchFamily="34" charset="0"/>
                <a:cs typeface="Arial" panose="020B0604020202020204" pitchFamily="34" charset="0"/>
              </a:rPr>
              <a:t>. Le gagnant de l'élection présidentielle de décembre, </a:t>
            </a:r>
            <a:r>
              <a:rPr lang="fr-FR" sz="800" dirty="0" err="1">
                <a:latin typeface="Arial" panose="020B0604020202020204" pitchFamily="34" charset="0"/>
                <a:cs typeface="Arial" panose="020B0604020202020204" pitchFamily="34" charset="0"/>
              </a:rPr>
              <a:t>Adama</a:t>
            </a:r>
            <a:r>
              <a:rPr lang="fr-FR" sz="800" dirty="0">
                <a:latin typeface="Arial" panose="020B0604020202020204" pitchFamily="34" charset="0"/>
                <a:cs typeface="Arial" panose="020B0604020202020204" pitchFamily="34" charset="0"/>
              </a:rPr>
              <a:t> Barrow, a prêté serment le 19 janvier à l'ambassade de Gambie à Dakar, au Sénégal. Il devrait rentrer en Gambie dans les prochains jours. Depuis la fin de la crise, les Gambiens reviennent du Sénégal voisin en passant par les frontières nord et sud. Des autocars gratuits ont été expédiés par les Services d'immigration de la Gambie et l'Agence nationale de gestion des catastrophes. Plus de 45 000 personnes ont fui au Sénégal, selon les autorités. L'aide alimentaire a été fournie dans les zones accueillant la plupart des déplacés et les partenaires humanitaires continuent de surveiller la situation à proximité de la frontière.</a:t>
            </a:r>
            <a:endParaRPr lang="fr-CA" sz="800" dirty="0">
              <a:latin typeface="Arial" panose="020B0604020202020204" pitchFamily="34" charset="0"/>
              <a:cs typeface="Arial" panose="020B0604020202020204" pitchFamily="34" charset="0"/>
            </a:endParaRPr>
          </a:p>
        </p:txBody>
      </p:sp>
      <p:grpSp>
        <p:nvGrpSpPr>
          <p:cNvPr id="7" name="Groupe 6"/>
          <p:cNvGrpSpPr/>
          <p:nvPr/>
        </p:nvGrpSpPr>
        <p:grpSpPr>
          <a:xfrm>
            <a:off x="8467471" y="6264112"/>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8" y="879973"/>
            <a:ext cx="2076633"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DES DIZAINES DE PERSONNES TUÉES DANS DES BOMBARDEMENTS ACCIDENTELS</a:t>
            </a:r>
          </a:p>
        </p:txBody>
      </p: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15444"/>
          </a:xfrm>
          <a:prstGeom prst="rect">
            <a:avLst/>
          </a:prstGeom>
          <a:noFill/>
        </p:spPr>
        <p:txBody>
          <a:bodyPr wrap="square" rtlCol="0">
            <a:spAutoFit/>
          </a:bodyPr>
          <a:lstStyle/>
          <a:p>
            <a:pPr algn="ctr"/>
            <a:r>
              <a:rPr lang="fr-FR" sz="800" dirty="0">
                <a:latin typeface="Bookman Old Style" panose="02050604050505020204" pitchFamily="18" charset="0"/>
              </a:rPr>
              <a:t>GAMBIE</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505438" y="817136"/>
            <a:ext cx="2164728"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VIOLENTS AFFRONTEMENTS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À BRIA ET BAMBARI</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417383" y="3399593"/>
            <a:ext cx="2019318" cy="461665"/>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LES DÉPLACÉS SONT MENACÉS PAR UN NOUVEAU GROUPE ARMÉ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À BANGUI</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10906" y="3288357"/>
            <a:ext cx="2061069"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RETOURS DE PERSONNES DÉPLACÉES APRÈS LA FIN DE LA CRISE POLITIQUE</a:t>
            </a:r>
            <a:endParaRPr lang="en-US" sz="800" i="1" dirty="0">
              <a:solidFill>
                <a:srgbClr val="026CB6"/>
              </a:solidFill>
              <a:latin typeface="Arial" panose="020B0604020202020204" pitchFamily="34" charset="0"/>
              <a:cs typeface="Arial" panose="020B0604020202020204" pitchFamily="34" charset="0"/>
            </a:endParaRPr>
          </a:p>
        </p:txBody>
      </p:sp>
      <p:cxnSp>
        <p:nvCxnSpPr>
          <p:cNvPr id="210" name="Connecteur droit 90"/>
          <p:cNvCxnSpPr/>
          <p:nvPr/>
        </p:nvCxnSpPr>
        <p:spPr>
          <a:xfrm>
            <a:off x="8421241" y="3247891"/>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82" name="Connecteur droit 75"/>
          <p:cNvCxnSpPr/>
          <p:nvPr/>
        </p:nvCxnSpPr>
        <p:spPr>
          <a:xfrm flipV="1">
            <a:off x="229751" y="5106754"/>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509020" y="5135422"/>
            <a:ext cx="2030253"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2 TUÉS DANS UNE ATTAQUE DE BOKO HARAM</a:t>
            </a:r>
            <a:endParaRPr lang="en-US" sz="800" i="1" dirty="0">
              <a:solidFill>
                <a:srgbClr val="026CB6"/>
              </a:solidFill>
              <a:latin typeface="Arial" panose="020B0604020202020204" pitchFamily="34" charset="0"/>
              <a:cs typeface="Arial" panose="020B0604020202020204" pitchFamily="34" charset="0"/>
            </a:endParaRPr>
          </a:p>
        </p:txBody>
      </p:sp>
      <p:grpSp>
        <p:nvGrpSpPr>
          <p:cNvPr id="205" name="Group 204"/>
          <p:cNvGrpSpPr/>
          <p:nvPr/>
        </p:nvGrpSpPr>
        <p:grpSpPr>
          <a:xfrm>
            <a:off x="2597110" y="2525500"/>
            <a:ext cx="225000" cy="326250"/>
            <a:chOff x="5399317" y="1443305"/>
            <a:chExt cx="225000" cy="326250"/>
          </a:xfrm>
        </p:grpSpPr>
        <p:pic>
          <p:nvPicPr>
            <p:cNvPr id="211" name="Image 2226"/>
            <p:cNvPicPr>
              <a:picLocks noChangeAspect="1"/>
            </p:cNvPicPr>
            <p:nvPr/>
          </p:nvPicPr>
          <p:blipFill>
            <a:blip r:embed="rId12">
              <a:duotone>
                <a:prstClr val="black"/>
                <a:schemeClr val="tx2">
                  <a:tint val="45000"/>
                  <a:satMod val="400000"/>
                </a:schemeClr>
              </a:duotone>
            </a:blip>
            <a:stretch>
              <a:fillRect/>
            </a:stretch>
          </p:blipFill>
          <p:spPr>
            <a:xfrm>
              <a:off x="5399317" y="1443305"/>
              <a:ext cx="225000" cy="326250"/>
            </a:xfrm>
            <a:prstGeom prst="rect">
              <a:avLst/>
            </a:prstGeom>
          </p:spPr>
        </p:pic>
        <p:pic>
          <p:nvPicPr>
            <p:cNvPr id="214"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12" name="Group 211"/>
          <p:cNvGrpSpPr/>
          <p:nvPr/>
        </p:nvGrpSpPr>
        <p:grpSpPr>
          <a:xfrm>
            <a:off x="268944" y="3460439"/>
            <a:ext cx="226085" cy="326250"/>
            <a:chOff x="268944" y="3374179"/>
            <a:chExt cx="226085" cy="326250"/>
          </a:xfrm>
        </p:grpSpPr>
        <p:pic>
          <p:nvPicPr>
            <p:cNvPr id="213" name="Image 377"/>
            <p:cNvPicPr>
              <a:picLocks noChangeAspect="1"/>
            </p:cNvPicPr>
            <p:nvPr/>
          </p:nvPicPr>
          <p:blipFill>
            <a:blip r:embed="rId12"/>
            <a:stretch>
              <a:fillRect/>
            </a:stretch>
          </p:blipFill>
          <p:spPr>
            <a:xfrm>
              <a:off x="268944" y="3374179"/>
              <a:ext cx="225000" cy="326250"/>
            </a:xfrm>
            <a:prstGeom prst="rect">
              <a:avLst/>
            </a:prstGeom>
          </p:spPr>
        </p:pic>
        <p:pic>
          <p:nvPicPr>
            <p:cNvPr id="215" name="Image 21"/>
            <p:cNvPicPr>
              <a:picLocks noChangeAspect="1"/>
            </p:cNvPicPr>
            <p:nvPr/>
          </p:nvPicPr>
          <p:blipFill>
            <a:blip r:embed="rId3"/>
            <a:stretch>
              <a:fillRect/>
            </a:stretch>
          </p:blipFill>
          <p:spPr>
            <a:xfrm>
              <a:off x="288929" y="3380201"/>
              <a:ext cx="206100" cy="196731"/>
            </a:xfrm>
            <a:prstGeom prst="rect">
              <a:avLst/>
            </a:prstGeom>
          </p:spPr>
        </p:pic>
      </p:grpSp>
      <p:pic>
        <p:nvPicPr>
          <p:cNvPr id="225" name="Image 2226"/>
          <p:cNvPicPr>
            <a:picLocks noChangeAspect="1"/>
          </p:cNvPicPr>
          <p:nvPr/>
        </p:nvPicPr>
        <p:blipFill>
          <a:blip r:embed="rId12">
            <a:duotone>
              <a:prstClr val="black"/>
              <a:schemeClr val="tx2">
                <a:tint val="45000"/>
                <a:satMod val="400000"/>
              </a:schemeClr>
            </a:duotone>
          </a:blip>
          <a:stretch>
            <a:fillRect/>
          </a:stretch>
        </p:blipFill>
        <p:spPr>
          <a:xfrm>
            <a:off x="5679688" y="2993978"/>
            <a:ext cx="225000" cy="326250"/>
          </a:xfrm>
          <a:prstGeom prst="rect">
            <a:avLst/>
          </a:prstGeom>
        </p:spPr>
      </p:pic>
      <p:pic>
        <p:nvPicPr>
          <p:cNvPr id="226" name="Image 2226"/>
          <p:cNvPicPr>
            <a:picLocks noChangeAspect="1"/>
          </p:cNvPicPr>
          <p:nvPr/>
        </p:nvPicPr>
        <p:blipFill>
          <a:blip r:embed="rId12">
            <a:duotone>
              <a:prstClr val="black"/>
              <a:schemeClr val="tx2">
                <a:tint val="45000"/>
                <a:satMod val="400000"/>
              </a:schemeClr>
            </a:duotone>
          </a:blip>
          <a:stretch>
            <a:fillRect/>
          </a:stretch>
        </p:blipFill>
        <p:spPr>
          <a:xfrm>
            <a:off x="8436592" y="885788"/>
            <a:ext cx="225000" cy="326250"/>
          </a:xfrm>
          <a:prstGeom prst="rect">
            <a:avLst/>
          </a:prstGeom>
        </p:spPr>
      </p:pic>
      <p:grpSp>
        <p:nvGrpSpPr>
          <p:cNvPr id="227" name="Group 226"/>
          <p:cNvGrpSpPr/>
          <p:nvPr/>
        </p:nvGrpSpPr>
        <p:grpSpPr>
          <a:xfrm>
            <a:off x="8409382" y="3341118"/>
            <a:ext cx="225000" cy="326250"/>
            <a:chOff x="5399317" y="1443305"/>
            <a:chExt cx="225000" cy="326250"/>
          </a:xfrm>
        </p:grpSpPr>
        <p:pic>
          <p:nvPicPr>
            <p:cNvPr id="240" name="Image 2226"/>
            <p:cNvPicPr>
              <a:picLocks noChangeAspect="1"/>
            </p:cNvPicPr>
            <p:nvPr/>
          </p:nvPicPr>
          <p:blipFill>
            <a:blip r:embed="rId12">
              <a:duotone>
                <a:prstClr val="black"/>
                <a:schemeClr val="tx2">
                  <a:tint val="45000"/>
                  <a:satMod val="400000"/>
                </a:schemeClr>
              </a:duotone>
            </a:blip>
            <a:stretch>
              <a:fillRect/>
            </a:stretch>
          </p:blipFill>
          <p:spPr>
            <a:xfrm>
              <a:off x="5399317" y="1443305"/>
              <a:ext cx="225000" cy="326250"/>
            </a:xfrm>
            <a:prstGeom prst="rect">
              <a:avLst/>
            </a:prstGeom>
          </p:spPr>
        </p:pic>
        <p:pic>
          <p:nvPicPr>
            <p:cNvPr id="241"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178" name="Group 177"/>
          <p:cNvGrpSpPr/>
          <p:nvPr/>
        </p:nvGrpSpPr>
        <p:grpSpPr>
          <a:xfrm>
            <a:off x="266151" y="863785"/>
            <a:ext cx="225000" cy="328204"/>
            <a:chOff x="4499508" y="1144203"/>
            <a:chExt cx="225000" cy="328204"/>
          </a:xfrm>
        </p:grpSpPr>
        <p:pic>
          <p:nvPicPr>
            <p:cNvPr id="180" name="Image 377"/>
            <p:cNvPicPr>
              <a:picLocks noChangeAspect="1"/>
            </p:cNvPicPr>
            <p:nvPr/>
          </p:nvPicPr>
          <p:blipFill>
            <a:blip r:embed="rId12"/>
            <a:stretch>
              <a:fillRect/>
            </a:stretch>
          </p:blipFill>
          <p:spPr>
            <a:xfrm>
              <a:off x="4499508" y="1146157"/>
              <a:ext cx="225000" cy="326250"/>
            </a:xfrm>
            <a:prstGeom prst="rect">
              <a:avLst/>
            </a:prstGeom>
          </p:spPr>
        </p:pic>
        <p:pic>
          <p:nvPicPr>
            <p:cNvPr id="181"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88" name="Group 187"/>
          <p:cNvGrpSpPr/>
          <p:nvPr/>
        </p:nvGrpSpPr>
        <p:grpSpPr>
          <a:xfrm>
            <a:off x="6709915" y="3355222"/>
            <a:ext cx="225000" cy="328204"/>
            <a:chOff x="4499508" y="1144203"/>
            <a:chExt cx="225000" cy="328204"/>
          </a:xfrm>
        </p:grpSpPr>
        <p:pic>
          <p:nvPicPr>
            <p:cNvPr id="189" name="Image 377"/>
            <p:cNvPicPr>
              <a:picLocks noChangeAspect="1"/>
            </p:cNvPicPr>
            <p:nvPr/>
          </p:nvPicPr>
          <p:blipFill>
            <a:blip r:embed="rId12"/>
            <a:stretch>
              <a:fillRect/>
            </a:stretch>
          </p:blipFill>
          <p:spPr>
            <a:xfrm>
              <a:off x="4499508" y="1146157"/>
              <a:ext cx="225000" cy="326250"/>
            </a:xfrm>
            <a:prstGeom prst="rect">
              <a:avLst/>
            </a:prstGeom>
          </p:spPr>
        </p:pic>
        <p:pic>
          <p:nvPicPr>
            <p:cNvPr id="190"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1" name="Group 190"/>
          <p:cNvGrpSpPr/>
          <p:nvPr/>
        </p:nvGrpSpPr>
        <p:grpSpPr>
          <a:xfrm>
            <a:off x="5565033" y="2118738"/>
            <a:ext cx="225000" cy="328204"/>
            <a:chOff x="4499508" y="1144203"/>
            <a:chExt cx="225000" cy="328204"/>
          </a:xfrm>
        </p:grpSpPr>
        <p:pic>
          <p:nvPicPr>
            <p:cNvPr id="192" name="Image 377"/>
            <p:cNvPicPr>
              <a:picLocks noChangeAspect="1"/>
            </p:cNvPicPr>
            <p:nvPr/>
          </p:nvPicPr>
          <p:blipFill>
            <a:blip r:embed="rId12"/>
            <a:stretch>
              <a:fillRect/>
            </a:stretch>
          </p:blipFill>
          <p:spPr>
            <a:xfrm>
              <a:off x="4499508" y="1146157"/>
              <a:ext cx="225000" cy="326250"/>
            </a:xfrm>
            <a:prstGeom prst="rect">
              <a:avLst/>
            </a:prstGeom>
          </p:spPr>
        </p:pic>
        <p:pic>
          <p:nvPicPr>
            <p:cNvPr id="193"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4" name="Group 193"/>
          <p:cNvGrpSpPr/>
          <p:nvPr/>
        </p:nvGrpSpPr>
        <p:grpSpPr>
          <a:xfrm>
            <a:off x="257615" y="5176209"/>
            <a:ext cx="225000" cy="328204"/>
            <a:chOff x="4499508" y="1144203"/>
            <a:chExt cx="225000" cy="328204"/>
          </a:xfrm>
        </p:grpSpPr>
        <p:pic>
          <p:nvPicPr>
            <p:cNvPr id="195" name="Image 377"/>
            <p:cNvPicPr>
              <a:picLocks noChangeAspect="1"/>
            </p:cNvPicPr>
            <p:nvPr/>
          </p:nvPicPr>
          <p:blipFill>
            <a:blip r:embed="rId12"/>
            <a:stretch>
              <a:fillRect/>
            </a:stretch>
          </p:blipFill>
          <p:spPr>
            <a:xfrm>
              <a:off x="4499508" y="1146157"/>
              <a:ext cx="225000" cy="326250"/>
            </a:xfrm>
            <a:prstGeom prst="rect">
              <a:avLst/>
            </a:prstGeom>
          </p:spPr>
        </p:pic>
        <p:pic>
          <p:nvPicPr>
            <p:cNvPr id="199" name="Image 19"/>
            <p:cNvPicPr>
              <a:picLocks noChangeAspect="1"/>
            </p:cNvPicPr>
            <p:nvPr/>
          </p:nvPicPr>
          <p:blipFill>
            <a:blip r:embed="rId14"/>
            <a:stretch>
              <a:fillRect/>
            </a:stretch>
          </p:blipFill>
          <p:spPr>
            <a:xfrm>
              <a:off x="4502719" y="1144203"/>
              <a:ext cx="201600" cy="201600"/>
            </a:xfrm>
            <a:prstGeom prst="rect">
              <a:avLst/>
            </a:prstGeom>
          </p:spPr>
        </p:pic>
      </p:grpSp>
      <p:pic>
        <p:nvPicPr>
          <p:cNvPr id="200" name="Image 19"/>
          <p:cNvPicPr>
            <a:picLocks noChangeAspect="1"/>
          </p:cNvPicPr>
          <p:nvPr/>
        </p:nvPicPr>
        <p:blipFill>
          <a:blip r:embed="rId14"/>
          <a:stretch>
            <a:fillRect/>
          </a:stretch>
        </p:blipFill>
        <p:spPr>
          <a:xfrm>
            <a:off x="5678955" y="2996147"/>
            <a:ext cx="201600" cy="201600"/>
          </a:xfrm>
          <a:prstGeom prst="rect">
            <a:avLst/>
          </a:prstGeom>
        </p:spPr>
      </p:pic>
      <p:pic>
        <p:nvPicPr>
          <p:cNvPr id="202" name="Image 19"/>
          <p:cNvPicPr>
            <a:picLocks noChangeAspect="1"/>
          </p:cNvPicPr>
          <p:nvPr/>
        </p:nvPicPr>
        <p:blipFill>
          <a:blip r:embed="rId14"/>
          <a:stretch>
            <a:fillRect/>
          </a:stretch>
        </p:blipFill>
        <p:spPr>
          <a:xfrm>
            <a:off x="8432155" y="885013"/>
            <a:ext cx="201600" cy="201600"/>
          </a:xfrm>
          <a:prstGeom prst="rect">
            <a:avLst/>
          </a:prstGeom>
        </p:spPr>
      </p:pic>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12763</TotalTime>
  <Words>673</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(17 – 23 janvier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588</cp:revision>
  <cp:lastPrinted>2017-01-17T15:27:37Z</cp:lastPrinted>
  <dcterms:created xsi:type="dcterms:W3CDTF">2015-12-15T11:10:25Z</dcterms:created>
  <dcterms:modified xsi:type="dcterms:W3CDTF">2017-01-24T12:51:11Z</dcterms:modified>
</cp:coreProperties>
</file>