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148" d="100"/>
          <a:sy n="148" d="100"/>
        </p:scale>
        <p:origin x="108" y="-1974"/>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2945659" cy="495427"/>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4" y="0"/>
            <a:ext cx="2945659" cy="495427"/>
          </a:xfrm>
          <a:prstGeom prst="rect">
            <a:avLst/>
          </a:prstGeom>
        </p:spPr>
        <p:txBody>
          <a:bodyPr vert="horz" lIns="93177" tIns="46589" rIns="93177" bIns="46589" rtlCol="0"/>
          <a:lstStyle>
            <a:lvl1pPr algn="r">
              <a:defRPr sz="1200"/>
            </a:lvl1pPr>
          </a:lstStyle>
          <a:p>
            <a:fld id="{6D22D471-A6F8-40EF-8223-1DCA8FA618BE}" type="datetimeFigureOut">
              <a:rPr lang="en-US" smtClean="0"/>
              <a:t>31-Jan-17</a:t>
            </a:fld>
            <a:endParaRPr lang="en-US"/>
          </a:p>
        </p:txBody>
      </p:sp>
      <p:sp>
        <p:nvSpPr>
          <p:cNvPr id="4" name="Espace réservé de l'image des diapositives 3"/>
          <p:cNvSpPr>
            <a:spLocks noGrp="1" noRot="1" noChangeAspect="1"/>
          </p:cNvSpPr>
          <p:nvPr>
            <p:ph type="sldImg" idx="2"/>
          </p:nvPr>
        </p:nvSpPr>
        <p:spPr>
          <a:xfrm>
            <a:off x="1042988" y="1233488"/>
            <a:ext cx="4711700" cy="3332162"/>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51985"/>
            <a:ext cx="5438140" cy="3887986"/>
          </a:xfrm>
          <a:prstGeom prst="rect">
            <a:avLst/>
          </a:prstGeom>
        </p:spPr>
        <p:txBody>
          <a:bodyPr vert="horz" lIns="93177" tIns="46589" rIns="93177" bIns="46589"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1" y="9378827"/>
            <a:ext cx="2945659" cy="495426"/>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4" y="9378827"/>
            <a:ext cx="2945659" cy="495426"/>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31-Jan-17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31-Jan-17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31-Jan-17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31-Jan-17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31-Jan-17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31-Jan-17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31-Jan-17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31-Jan-17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31-Jan-17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31-Jan-17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31-Jan-17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31-Jan-17</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52"/>
          <p:cNvSpPr txBox="1"/>
          <p:nvPr/>
        </p:nvSpPr>
        <p:spPr>
          <a:xfrm>
            <a:off x="8429881" y="591017"/>
            <a:ext cx="2039235" cy="6681399"/>
          </a:xfrm>
          <a:prstGeom prst="rect">
            <a:avLst/>
          </a:prstGeom>
          <a:noFill/>
        </p:spPr>
        <p:txBody>
          <a:bodyPr wrap="square" lIns="0" tIns="49785" rIns="0" bIns="49785" rtlCol="0">
            <a:noAutofit/>
          </a:bodyPr>
          <a:lstStyle/>
          <a:p>
            <a:r>
              <a:rPr lang="en-GB" sz="1000" dirty="0">
                <a:latin typeface="Arial"/>
              </a:rPr>
              <a:t>NIGERIA</a:t>
            </a:r>
          </a:p>
          <a:p>
            <a:endParaRPr lang="en-GB" sz="800" dirty="0">
              <a:latin typeface="Arial"/>
            </a:endParaRPr>
          </a:p>
          <a:p>
            <a:r>
              <a:rPr lang="en-GB" sz="800" i="1" dirty="0">
                <a:solidFill>
                  <a:schemeClr val="bg1">
                    <a:lumMod val="50000"/>
                  </a:schemeClr>
                </a:solidFill>
                <a:latin typeface="Arial" panose="020B0604020202020204" pitchFamily="34" charset="0"/>
                <a:cs typeface="Arial" panose="020B0604020202020204" pitchFamily="34" charset="0"/>
              </a:rPr>
              <a:t>       </a:t>
            </a:r>
          </a:p>
          <a:p>
            <a:endParaRPr lang="en-GB" sz="800" dirty="0">
              <a:solidFill>
                <a:schemeClr val="bg1">
                  <a:lumMod val="50000"/>
                </a:schemeClr>
              </a:solidFill>
              <a:latin typeface="Arial" panose="020B0604020202020204" pitchFamily="34" charset="0"/>
              <a:cs typeface="Arial" panose="020B0604020202020204" pitchFamily="34" charset="0"/>
            </a:endParaRPr>
          </a:p>
          <a:p>
            <a:endParaRPr lang="en-US" sz="600" dirty="0">
              <a:latin typeface="Arial"/>
            </a:endParaRPr>
          </a:p>
          <a:p>
            <a:r>
              <a:rPr lang="en-US" sz="800" dirty="0" err="1">
                <a:latin typeface="Arial"/>
              </a:rPr>
              <a:t>Borno’s</a:t>
            </a:r>
            <a:r>
              <a:rPr lang="en-US" sz="800" dirty="0">
                <a:latin typeface="Arial"/>
              </a:rPr>
              <a:t> State Emergency Management Agency (SEMA) announced plans to move 20,076 internally displaced persons - 3,614 households - from various camps including </a:t>
            </a:r>
            <a:r>
              <a:rPr lang="en-US" sz="800" dirty="0" err="1">
                <a:latin typeface="Arial"/>
              </a:rPr>
              <a:t>Bakassi</a:t>
            </a:r>
            <a:r>
              <a:rPr lang="en-US" sz="800" dirty="0">
                <a:latin typeface="Arial"/>
              </a:rPr>
              <a:t>, </a:t>
            </a:r>
            <a:r>
              <a:rPr lang="en-US" sz="800" dirty="0" err="1">
                <a:latin typeface="Arial"/>
              </a:rPr>
              <a:t>Kachallari</a:t>
            </a:r>
            <a:r>
              <a:rPr lang="en-US" sz="800" dirty="0">
                <a:latin typeface="Arial"/>
              </a:rPr>
              <a:t>, Teachers’ Village and NYSC Camp in Maiduguri to </a:t>
            </a:r>
            <a:r>
              <a:rPr lang="en-US" sz="800" dirty="0" err="1">
                <a:latin typeface="Arial"/>
              </a:rPr>
              <a:t>Mafa</a:t>
            </a:r>
            <a:r>
              <a:rPr lang="en-US" sz="800" dirty="0">
                <a:latin typeface="Arial"/>
              </a:rPr>
              <a:t>, </a:t>
            </a:r>
            <a:r>
              <a:rPr lang="en-US" sz="800" dirty="0" err="1">
                <a:latin typeface="Arial"/>
              </a:rPr>
              <a:t>Monguno</a:t>
            </a:r>
            <a:r>
              <a:rPr lang="en-US" sz="800" dirty="0">
                <a:latin typeface="Arial"/>
              </a:rPr>
              <a:t>, </a:t>
            </a:r>
            <a:r>
              <a:rPr lang="en-US" sz="800" dirty="0" err="1">
                <a:latin typeface="Arial"/>
              </a:rPr>
              <a:t>Damboa</a:t>
            </a:r>
            <a:r>
              <a:rPr lang="en-US" sz="800" dirty="0">
                <a:latin typeface="Arial"/>
              </a:rPr>
              <a:t>, </a:t>
            </a:r>
            <a:r>
              <a:rPr lang="en-US" sz="800" dirty="0" err="1">
                <a:latin typeface="Arial"/>
              </a:rPr>
              <a:t>Ngala</a:t>
            </a:r>
            <a:r>
              <a:rPr lang="en-US" sz="800" dirty="0">
                <a:latin typeface="Arial"/>
              </a:rPr>
              <a:t>, </a:t>
            </a:r>
            <a:r>
              <a:rPr lang="en-US" sz="800" dirty="0" err="1">
                <a:latin typeface="Arial"/>
              </a:rPr>
              <a:t>Nganzai</a:t>
            </a:r>
            <a:r>
              <a:rPr lang="en-US" sz="800" dirty="0">
                <a:latin typeface="Arial"/>
              </a:rPr>
              <a:t> and </a:t>
            </a:r>
            <a:r>
              <a:rPr lang="en-US" sz="800" dirty="0" err="1">
                <a:latin typeface="Arial"/>
              </a:rPr>
              <a:t>Kukawa</a:t>
            </a:r>
            <a:r>
              <a:rPr lang="en-US" sz="800" dirty="0">
                <a:latin typeface="Arial"/>
              </a:rPr>
              <a:t> local government areas (LGA) before the end of January. </a:t>
            </a:r>
          </a:p>
          <a:p>
            <a:endParaRPr lang="en-US" sz="800" dirty="0">
              <a:latin typeface="Arial"/>
            </a:endParaRPr>
          </a:p>
          <a:p>
            <a:endParaRPr lang="fr-CA" sz="800" dirty="0">
              <a:latin typeface="Arial"/>
            </a:endParaRPr>
          </a:p>
          <a:p>
            <a:endParaRPr lang="fr-CA" sz="800" dirty="0">
              <a:latin typeface="Arial"/>
            </a:endParaRPr>
          </a:p>
          <a:p>
            <a:endParaRPr lang="fr-CA" sz="800" dirty="0">
              <a:latin typeface="Arial"/>
            </a:endParaRPr>
          </a:p>
          <a:p>
            <a:r>
              <a:rPr lang="en-US" sz="800" dirty="0">
                <a:latin typeface="Arial"/>
              </a:rPr>
              <a:t>In a major vaccination campaign concluded on 29 January, 4.7 million children were vaccinated in response to a measles outbreak in the country’s north-east. Conducted by the Nigerian government, WHO, and several non-governmental organizations, the campaign covered the three states most affected by the Boko Haram conflict – Adamawa, </a:t>
            </a:r>
            <a:r>
              <a:rPr lang="en-US" sz="800" dirty="0" err="1">
                <a:latin typeface="Arial"/>
              </a:rPr>
              <a:t>Borno</a:t>
            </a:r>
            <a:r>
              <a:rPr lang="en-US" sz="800" dirty="0">
                <a:latin typeface="Arial"/>
              </a:rPr>
              <a:t> and </a:t>
            </a:r>
            <a:r>
              <a:rPr lang="en-US" sz="800" dirty="0" err="1">
                <a:latin typeface="Arial"/>
              </a:rPr>
              <a:t>Yobe</a:t>
            </a:r>
            <a:r>
              <a:rPr lang="en-US" sz="800" dirty="0">
                <a:latin typeface="Arial"/>
              </a:rPr>
              <a:t> – where insecurity has limited vaccination efforts. </a:t>
            </a:r>
            <a:endParaRPr lang="en-GB" sz="800" dirty="0">
              <a:latin typeface="Arial" panose="020B0604020202020204" pitchFamily="34" charset="0"/>
              <a:cs typeface="Arial" panose="020B0604020202020204" pitchFamily="34" charset="0"/>
            </a:endParaRPr>
          </a:p>
        </p:txBody>
      </p:sp>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a:solidFill>
                  <a:schemeClr val="bg1"/>
                </a:solidFill>
                <a:latin typeface="Arial" panose="020B0604020202020204" pitchFamily="34" charset="0"/>
                <a:cs typeface="Arial" panose="020B0604020202020204" pitchFamily="34" charset="0"/>
              </a:rPr>
              <a:t>(24 - 30 January 2017)</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75796" y="6812097"/>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31 Jan 2017  </a:t>
            </a:r>
            <a:r>
              <a:rPr lang="fr-FR" sz="800" b="1" dirty="0" err="1">
                <a:solidFill>
                  <a:schemeClr val="bg1">
                    <a:lumMod val="50000"/>
                  </a:schemeClr>
                </a:solidFill>
                <a:latin typeface="Arial" panose="020B0604020202020204" pitchFamily="34" charset="0"/>
                <a:cs typeface="Arial" panose="020B0604020202020204" pitchFamily="34" charset="0"/>
              </a:rPr>
              <a:t>Map</a:t>
            </a:r>
            <a:r>
              <a:rPr lang="fr-FR" sz="800" b="1" dirty="0">
                <a:solidFill>
                  <a:schemeClr val="bg1">
                    <a:lumMod val="50000"/>
                  </a:schemeClr>
                </a:solidFill>
                <a:latin typeface="Arial" panose="020B0604020202020204" pitchFamily="34" charset="0"/>
                <a:cs typeface="Arial" panose="020B0604020202020204" pitchFamily="34" charset="0"/>
              </a:rPr>
              <a:t> 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prstClr val="white">
                  <a:lumMod val="50000"/>
                </a:prstClr>
              </a:solidFill>
              <a:latin typeface="Arial" panose="020B0604020202020204" pitchFamily="34" charset="0"/>
              <a:cs typeface="Arial" panose="020B0604020202020204" pitchFamily="34" charset="0"/>
            </a:endParaRPr>
          </a:p>
          <a:p>
            <a:pPr lvl="0"/>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582577"/>
            <a:ext cx="2092202" cy="6769359"/>
          </a:xfrm>
          <a:prstGeom prst="rect">
            <a:avLst/>
          </a:prstGeom>
          <a:noFill/>
        </p:spPr>
        <p:txBody>
          <a:bodyPr wrap="square" lIns="0" tIns="49785" rIns="0" bIns="49785" rtlCol="0">
            <a:noAutofit/>
          </a:bodyPr>
          <a:lstStyle/>
          <a:p>
            <a:pPr>
              <a:spcBef>
                <a:spcPts val="600"/>
              </a:spcBef>
            </a:pPr>
            <a:r>
              <a:rPr lang="en-GB" sz="1000" dirty="0">
                <a:latin typeface="Arial"/>
              </a:rPr>
              <a:t>CENTRAL AFRICAN REPUBLIC</a:t>
            </a:r>
          </a:p>
          <a:p>
            <a:endParaRPr lang="en-GB" sz="800" dirty="0">
              <a:latin typeface="Arial"/>
            </a:endParaRPr>
          </a:p>
          <a:p>
            <a:endParaRPr lang="en-GB" sz="800" dirty="0">
              <a:latin typeface="Arial"/>
            </a:endParaRPr>
          </a:p>
          <a:p>
            <a:endParaRPr lang="en-GB"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On 29 January, armed groups resumed their confrontations on the </a:t>
            </a:r>
            <a:r>
              <a:rPr lang="en-US" sz="800" dirty="0" err="1">
                <a:latin typeface="Arial" panose="020B0604020202020204" pitchFamily="34" charset="0"/>
                <a:cs typeface="Arial" panose="020B0604020202020204" pitchFamily="34" charset="0"/>
              </a:rPr>
              <a:t>Bakala-Ndassima</a:t>
            </a:r>
            <a:r>
              <a:rPr lang="en-US" sz="800" dirty="0">
                <a:latin typeface="Arial" panose="020B0604020202020204" pitchFamily="34" charset="0"/>
                <a:cs typeface="Arial" panose="020B0604020202020204" pitchFamily="34" charset="0"/>
              </a:rPr>
              <a:t> axis, where violent clashes had occurred in December. The security situation in the central </a:t>
            </a:r>
            <a:r>
              <a:rPr lang="en-US" sz="800" dirty="0" err="1">
                <a:latin typeface="Arial" panose="020B0604020202020204" pitchFamily="34" charset="0"/>
                <a:cs typeface="Arial" panose="020B0604020202020204" pitchFamily="34" charset="0"/>
              </a:rPr>
              <a:t>Ouaka</a:t>
            </a:r>
            <a:r>
              <a:rPr lang="en-US" sz="800" dirty="0">
                <a:latin typeface="Arial" panose="020B0604020202020204" pitchFamily="34" charset="0"/>
                <a:cs typeface="Arial" panose="020B0604020202020204" pitchFamily="34" charset="0"/>
              </a:rPr>
              <a:t> Prefecture continues to deteriorate after an upsurge of violence the previous week in Bria and </a:t>
            </a:r>
            <a:r>
              <a:rPr lang="en-US" sz="800" dirty="0" err="1">
                <a:latin typeface="Arial" panose="020B0604020202020204" pitchFamily="34" charset="0"/>
                <a:cs typeface="Arial" panose="020B0604020202020204" pitchFamily="34" charset="0"/>
              </a:rPr>
              <a:t>Bambari</a:t>
            </a:r>
            <a:r>
              <a:rPr lang="en-US" sz="800" dirty="0">
                <a:latin typeface="Arial" panose="020B0604020202020204" pitchFamily="34" charset="0"/>
                <a:cs typeface="Arial" panose="020B0604020202020204" pitchFamily="34" charset="0"/>
              </a:rPr>
              <a:t>. Between 11 and 25 January, the number of IDPs in the region increased from 65,610 to 68,192. </a:t>
            </a:r>
          </a:p>
          <a:p>
            <a:pPr lvl="0">
              <a:spcBef>
                <a:spcPts val="600"/>
              </a:spcBef>
            </a:pPr>
            <a:r>
              <a:rPr lang="en-GB" sz="1000" dirty="0">
                <a:solidFill>
                  <a:prstClr val="black"/>
                </a:solidFill>
                <a:latin typeface="Arial"/>
              </a:rPr>
              <a:t>CAMEROON</a:t>
            </a:r>
          </a:p>
          <a:p>
            <a:endParaRPr lang="en-US" sz="1000" dirty="0">
              <a:latin typeface="Arial"/>
            </a:endParaRPr>
          </a:p>
          <a:p>
            <a:endParaRPr lang="en-US" sz="1000" dirty="0">
              <a:latin typeface="Arial"/>
            </a:endParaRPr>
          </a:p>
          <a:p>
            <a:endParaRPr lang="en-GB" sz="800" dirty="0">
              <a:latin typeface="Arial"/>
            </a:endParaRPr>
          </a:p>
          <a:p>
            <a:r>
              <a:rPr lang="en-US" sz="800" dirty="0">
                <a:latin typeface="Arial"/>
              </a:rPr>
              <a:t>There now </a:t>
            </a:r>
            <a:r>
              <a:rPr lang="en-US" sz="800">
                <a:latin typeface="Arial"/>
              </a:rPr>
              <a:t>are 191,908 </a:t>
            </a:r>
            <a:r>
              <a:rPr lang="en-US" sz="800" dirty="0">
                <a:latin typeface="Arial"/>
              </a:rPr>
              <a:t>internally displaced persons, 23,430 non-registered refugees, and 35,665 returnees in Cameroon’s Far North, according to the latest IOM-led Displacement Tracking Matrix (DTM), conducted in December 2016. More than 90 per cent of the assessed population was displaced as a result of conflict, while the remaining were forced to leave due to floods. Over half of the displaced were forced to move during the course of 2016, 29 per cent in 2015 and 20 per cent in 2014. Almost two in three reside with host communities, 23 per cent in rented housing and 10 per cent in spontaneous sites.</a:t>
            </a:r>
          </a:p>
          <a:p>
            <a:endParaRPr lang="en-US" sz="800" dirty="0">
              <a:solidFill>
                <a:prstClr val="black"/>
              </a:solidFill>
              <a:latin typeface="Arial"/>
            </a:endParaRPr>
          </a:p>
          <a:p>
            <a:r>
              <a:rPr lang="en-GB" sz="1000" dirty="0">
                <a:solidFill>
                  <a:prstClr val="black"/>
                </a:solidFill>
                <a:latin typeface="Arial"/>
              </a:rPr>
              <a:t>DR CONGO</a:t>
            </a:r>
          </a:p>
          <a:p>
            <a:pPr lvl="0">
              <a:spcBef>
                <a:spcPts val="600"/>
              </a:spcBef>
            </a:pPr>
            <a:endParaRPr lang="en-US" sz="800" dirty="0">
              <a:solidFill>
                <a:prstClr val="black"/>
              </a:solidFill>
              <a:latin typeface="Arial"/>
            </a:endParaRPr>
          </a:p>
          <a:p>
            <a:pPr lvl="0">
              <a:spcBef>
                <a:spcPts val="600"/>
              </a:spcBef>
            </a:pPr>
            <a:endParaRPr lang="en-US" sz="800" dirty="0">
              <a:solidFill>
                <a:prstClr val="black"/>
              </a:solidFill>
              <a:latin typeface="Arial"/>
            </a:endParaRPr>
          </a:p>
          <a:p>
            <a:pPr lvl="0">
              <a:spcBef>
                <a:spcPts val="600"/>
              </a:spcBef>
            </a:pPr>
            <a:r>
              <a:rPr lang="en-US" sz="800" dirty="0">
                <a:solidFill>
                  <a:prstClr val="black"/>
                </a:solidFill>
                <a:latin typeface="Arial"/>
              </a:rPr>
              <a:t>One month after severe flooding in the south-western town of </a:t>
            </a:r>
            <a:r>
              <a:rPr lang="en-US" sz="800" dirty="0" err="1">
                <a:solidFill>
                  <a:prstClr val="black"/>
                </a:solidFill>
                <a:latin typeface="Arial"/>
              </a:rPr>
              <a:t>Boma</a:t>
            </a:r>
            <a:r>
              <a:rPr lang="en-US" sz="800" dirty="0">
                <a:solidFill>
                  <a:prstClr val="black"/>
                </a:solidFill>
                <a:latin typeface="Arial"/>
              </a:rPr>
              <a:t> killed at least 50 people and caused extensive material damage, nearly 3,000 households - out of 3,400 affected - have received assistance from humanitarian organizations and provincial authorities, as well as private companies and Congolese citizens. Food, pharmaceuticals, and other necessary items were distributed during the past two weeks. Relief teams continue to advocate for psychosocial support for those who faced trauma. </a:t>
            </a:r>
            <a:endParaRPr lang="en-GB" sz="800" dirty="0">
              <a:solidFill>
                <a:prstClr val="black"/>
              </a:solidFill>
              <a:latin typeface="Arial"/>
            </a:endParaRPr>
          </a:p>
          <a:p>
            <a:endParaRPr lang="en-US" sz="800" dirty="0">
              <a:latin typeface="Arial"/>
            </a:endParaRPr>
          </a:p>
        </p:txBody>
      </p:sp>
      <p:cxnSp>
        <p:nvCxnSpPr>
          <p:cNvPr id="76" name="Connecteur droit 75"/>
          <p:cNvCxnSpPr/>
          <p:nvPr/>
        </p:nvCxnSpPr>
        <p:spPr>
          <a:xfrm flipV="1">
            <a:off x="238134" y="789207"/>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444161" y="806580"/>
            <a:ext cx="1918560"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SECURITY WORSENS IN THE OUAKA PREFECTURE</a:t>
            </a: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759571"/>
            <a:ext cx="5740924" cy="5890075"/>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4" name="Groupe 13"/>
          <p:cNvGrpSpPr/>
          <p:nvPr/>
        </p:nvGrpSpPr>
        <p:grpSpPr>
          <a:xfrm>
            <a:off x="2497156" y="760309"/>
            <a:ext cx="5750655" cy="5898493"/>
            <a:chOff x="2534864" y="837663"/>
            <a:chExt cx="5750655" cy="5898493"/>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45630"/>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61665"/>
            </a:xfrm>
            <a:prstGeom prst="rect">
              <a:avLst/>
            </a:prstGeom>
            <a:noFill/>
          </p:spPr>
          <p:txBody>
            <a:bodyPr wrap="square" rtlCol="0">
              <a:spAutoFit/>
            </a:bodyPr>
            <a:lstStyle/>
            <a:p>
              <a:pPr algn="ctr"/>
              <a:r>
                <a:rPr lang="fr-FR" sz="800" dirty="0">
                  <a:latin typeface="Bookman Old Style" panose="02050604050505020204" pitchFamily="18" charset="0"/>
                </a:rPr>
                <a:t>DEMOCRATIC REPUBLIC OF 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15444"/>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sz="800" dirty="0">
                  <a:solidFill>
                    <a:schemeClr val="tx1"/>
                  </a:solidFill>
                </a:rPr>
                <a:t>CAMEROON</a:t>
              </a:r>
              <a:endParaRPr lang="en-US" sz="800" dirty="0">
                <a:solidFill>
                  <a:schemeClr val="tx1"/>
                </a:solidFill>
              </a:endParaRPr>
            </a:p>
          </p:txBody>
        </p:sp>
        <p:sp>
          <p:nvSpPr>
            <p:cNvPr id="349" name="ZoneTexte 348"/>
            <p:cNvSpPr txBox="1"/>
            <p:nvPr/>
          </p:nvSpPr>
          <p:spPr>
            <a:xfrm>
              <a:off x="6001867" y="4092042"/>
              <a:ext cx="5968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385512"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3" y="2186144"/>
              <a:ext cx="86693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64950" y="3224142"/>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69027" y="4197809"/>
              <a:ext cx="66256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23168" y="2686900"/>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213620" y="2853298"/>
              <a:ext cx="685212"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11252" y="3447854"/>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8161"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AND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258763" y="3053808"/>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nvGrpSpPr>
          <p:cNvPr id="7" name="Groupe 6"/>
          <p:cNvGrpSpPr/>
          <p:nvPr/>
        </p:nvGrpSpPr>
        <p:grpSpPr>
          <a:xfrm>
            <a:off x="8489177" y="5581253"/>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Natural disaster </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Epidemic</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Conflict</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Other</a:t>
              </a: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20098" y="792575"/>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07" name="ZoneTexte 351"/>
          <p:cNvSpPr txBox="1"/>
          <p:nvPr/>
        </p:nvSpPr>
        <p:spPr>
          <a:xfrm>
            <a:off x="2912525" y="2572603"/>
            <a:ext cx="64026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22" name="Image 22"/>
          <p:cNvPicPr>
            <a:picLocks noChangeAspect="1"/>
          </p:cNvPicPr>
          <p:nvPr/>
        </p:nvPicPr>
        <p:blipFill>
          <a:blip r:embed="rId12"/>
          <a:stretch>
            <a:fillRect/>
          </a:stretch>
        </p:blipFill>
        <p:spPr>
          <a:xfrm>
            <a:off x="250937" y="921292"/>
            <a:ext cx="201600" cy="172800"/>
          </a:xfrm>
          <a:prstGeom prst="rect">
            <a:avLst/>
          </a:prstGeom>
        </p:spPr>
      </p:pic>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62721" y="2784441"/>
            <a:ext cx="75432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19" name="ZoneTexte 80"/>
          <p:cNvSpPr txBox="1"/>
          <p:nvPr/>
        </p:nvSpPr>
        <p:spPr>
          <a:xfrm>
            <a:off x="8625977" y="846163"/>
            <a:ext cx="1977464"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BORNO GOVERNMENT STARTS RELOCATION OF OVER 20,000 IDPs</a:t>
            </a:r>
          </a:p>
        </p:txBody>
      </p:sp>
      <p:sp>
        <p:nvSpPr>
          <p:cNvPr id="271" name="ZoneTexte 2237"/>
          <p:cNvSpPr txBox="1"/>
          <p:nvPr/>
        </p:nvSpPr>
        <p:spPr>
          <a:xfrm>
            <a:off x="8638724" y="2481294"/>
            <a:ext cx="2116029"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4.7 MILLION CHILDREN VACCINATED AGAINST MEASLES </a:t>
            </a:r>
          </a:p>
        </p:txBody>
      </p:sp>
      <p:sp>
        <p:nvSpPr>
          <p:cNvPr id="221" name="ZoneTexte 2175"/>
          <p:cNvSpPr txBox="1"/>
          <p:nvPr/>
        </p:nvSpPr>
        <p:spPr>
          <a:xfrm>
            <a:off x="480710" y="2532295"/>
            <a:ext cx="1954643"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OVER 191,000 IDPs IN THE FAR NORTH </a:t>
            </a:r>
          </a:p>
        </p:txBody>
      </p:sp>
      <p:cxnSp>
        <p:nvCxnSpPr>
          <p:cNvPr id="182" name="Connecteur droit 90"/>
          <p:cNvCxnSpPr/>
          <p:nvPr/>
        </p:nvCxnSpPr>
        <p:spPr>
          <a:xfrm>
            <a:off x="205751" y="9975314"/>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188" name="Group 187"/>
          <p:cNvGrpSpPr/>
          <p:nvPr/>
        </p:nvGrpSpPr>
        <p:grpSpPr>
          <a:xfrm>
            <a:off x="282339" y="836663"/>
            <a:ext cx="225000" cy="328204"/>
            <a:chOff x="4499508" y="1144203"/>
            <a:chExt cx="225000" cy="328204"/>
          </a:xfrm>
        </p:grpSpPr>
        <p:pic>
          <p:nvPicPr>
            <p:cNvPr id="189" name="Image 377"/>
            <p:cNvPicPr>
              <a:picLocks noChangeAspect="1"/>
            </p:cNvPicPr>
            <p:nvPr/>
          </p:nvPicPr>
          <p:blipFill>
            <a:blip r:embed="rId13"/>
            <a:stretch>
              <a:fillRect/>
            </a:stretch>
          </p:blipFill>
          <p:spPr>
            <a:xfrm>
              <a:off x="4499508" y="1146157"/>
              <a:ext cx="225000" cy="326250"/>
            </a:xfrm>
            <a:prstGeom prst="rect">
              <a:avLst/>
            </a:prstGeom>
          </p:spPr>
        </p:pic>
        <p:pic>
          <p:nvPicPr>
            <p:cNvPr id="191" name="Image 19"/>
            <p:cNvPicPr>
              <a:picLocks noChangeAspect="1"/>
            </p:cNvPicPr>
            <p:nvPr/>
          </p:nvPicPr>
          <p:blipFill>
            <a:blip r:embed="rId14"/>
            <a:stretch>
              <a:fillRect/>
            </a:stretch>
          </p:blipFill>
          <p:spPr>
            <a:xfrm>
              <a:off x="4502719" y="1144203"/>
              <a:ext cx="201600" cy="201600"/>
            </a:xfrm>
            <a:prstGeom prst="rect">
              <a:avLst/>
            </a:prstGeom>
          </p:spPr>
        </p:pic>
      </p:grpSp>
      <p:cxnSp>
        <p:nvCxnSpPr>
          <p:cNvPr id="192" name="Connecteur droit 90"/>
          <p:cNvCxnSpPr/>
          <p:nvPr/>
        </p:nvCxnSpPr>
        <p:spPr>
          <a:xfrm>
            <a:off x="223076" y="2479838"/>
            <a:ext cx="1980000" cy="2912"/>
          </a:xfrm>
          <a:prstGeom prst="line">
            <a:avLst/>
          </a:prstGeom>
        </p:spPr>
        <p:style>
          <a:lnRef idx="1">
            <a:schemeClr val="dk1"/>
          </a:lnRef>
          <a:fillRef idx="0">
            <a:schemeClr val="dk1"/>
          </a:fillRef>
          <a:effectRef idx="0">
            <a:schemeClr val="dk1"/>
          </a:effectRef>
          <a:fontRef idx="minor">
            <a:schemeClr val="tx1"/>
          </a:fontRef>
        </p:style>
      </p:cxnSp>
      <p:cxnSp>
        <p:nvCxnSpPr>
          <p:cNvPr id="193" name="Connecteur droit 90"/>
          <p:cNvCxnSpPr/>
          <p:nvPr/>
        </p:nvCxnSpPr>
        <p:spPr>
          <a:xfrm>
            <a:off x="235340" y="4887117"/>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194" name="ZoneTexte 2175"/>
          <p:cNvSpPr txBox="1"/>
          <p:nvPr/>
        </p:nvSpPr>
        <p:spPr>
          <a:xfrm>
            <a:off x="489283" y="4913140"/>
            <a:ext cx="1880578" cy="338554"/>
          </a:xfrm>
          <a:prstGeom prst="rect">
            <a:avLst/>
          </a:prstGeom>
          <a:noFill/>
        </p:spPr>
        <p:txBody>
          <a:bodyPr wrap="square" rtlCol="0">
            <a:spAutoFit/>
          </a:bodyPr>
          <a:lstStyle/>
          <a:p>
            <a:pPr>
              <a:spcBef>
                <a:spcPts val="600"/>
              </a:spcBef>
            </a:pPr>
            <a:r>
              <a:rPr lang="fr-FR" sz="800" i="1" dirty="0">
                <a:solidFill>
                  <a:srgbClr val="026CB6"/>
                </a:solidFill>
                <a:latin typeface="Arial" panose="020B0604020202020204" pitchFamily="34" charset="0"/>
                <a:cs typeface="Arial" panose="020B0604020202020204" pitchFamily="34" charset="0"/>
              </a:rPr>
              <a:t>3,000 FAMILIES AFFECTED BY FLOODS RECEIVE ASSISTANCE </a:t>
            </a:r>
          </a:p>
        </p:txBody>
      </p:sp>
      <p:grpSp>
        <p:nvGrpSpPr>
          <p:cNvPr id="195" name="Group 194"/>
          <p:cNvGrpSpPr>
            <a:grpSpLocks noChangeAspect="1"/>
          </p:cNvGrpSpPr>
          <p:nvPr/>
        </p:nvGrpSpPr>
        <p:grpSpPr>
          <a:xfrm>
            <a:off x="265252" y="4933164"/>
            <a:ext cx="242296" cy="363444"/>
            <a:chOff x="3044236" y="7897541"/>
            <a:chExt cx="358950" cy="538426"/>
          </a:xfrm>
        </p:grpSpPr>
        <p:pic>
          <p:nvPicPr>
            <p:cNvPr id="196" name="Image 28"/>
            <p:cNvPicPr>
              <a:picLocks noChangeAspect="1"/>
            </p:cNvPicPr>
            <p:nvPr/>
          </p:nvPicPr>
          <p:blipFill>
            <a:blip r:embed="rId8"/>
            <a:stretch>
              <a:fillRect/>
            </a:stretch>
          </p:blipFill>
          <p:spPr>
            <a:xfrm>
              <a:off x="3044236" y="7897541"/>
              <a:ext cx="358950" cy="538426"/>
            </a:xfrm>
            <a:prstGeom prst="rect">
              <a:avLst/>
            </a:prstGeom>
          </p:spPr>
        </p:pic>
        <p:pic>
          <p:nvPicPr>
            <p:cNvPr id="197" name="Image 22"/>
            <p:cNvPicPr>
              <a:picLocks noChangeAspect="1"/>
            </p:cNvPicPr>
            <p:nvPr/>
          </p:nvPicPr>
          <p:blipFill>
            <a:blip r:embed="rId12"/>
            <a:stretch>
              <a:fillRect/>
            </a:stretch>
          </p:blipFill>
          <p:spPr>
            <a:xfrm>
              <a:off x="3066445" y="7938118"/>
              <a:ext cx="308611" cy="264524"/>
            </a:xfrm>
            <a:prstGeom prst="rect">
              <a:avLst/>
            </a:prstGeom>
          </p:spPr>
        </p:pic>
      </p:grpSp>
      <p:grpSp>
        <p:nvGrpSpPr>
          <p:cNvPr id="198" name="Group 197"/>
          <p:cNvGrpSpPr>
            <a:grpSpLocks noChangeAspect="1"/>
          </p:cNvGrpSpPr>
          <p:nvPr/>
        </p:nvGrpSpPr>
        <p:grpSpPr>
          <a:xfrm>
            <a:off x="7172060" y="3885088"/>
            <a:ext cx="242296" cy="363444"/>
            <a:chOff x="3044236" y="7897541"/>
            <a:chExt cx="358950" cy="538426"/>
          </a:xfrm>
        </p:grpSpPr>
        <p:pic>
          <p:nvPicPr>
            <p:cNvPr id="199" name="Image 28"/>
            <p:cNvPicPr>
              <a:picLocks noChangeAspect="1"/>
            </p:cNvPicPr>
            <p:nvPr/>
          </p:nvPicPr>
          <p:blipFill>
            <a:blip r:embed="rId8"/>
            <a:stretch>
              <a:fillRect/>
            </a:stretch>
          </p:blipFill>
          <p:spPr>
            <a:xfrm>
              <a:off x="3044236" y="7897541"/>
              <a:ext cx="358950" cy="538426"/>
            </a:xfrm>
            <a:prstGeom prst="rect">
              <a:avLst/>
            </a:prstGeom>
          </p:spPr>
        </p:pic>
        <p:pic>
          <p:nvPicPr>
            <p:cNvPr id="200" name="Image 22"/>
            <p:cNvPicPr>
              <a:picLocks noChangeAspect="1"/>
            </p:cNvPicPr>
            <p:nvPr/>
          </p:nvPicPr>
          <p:blipFill>
            <a:blip r:embed="rId12"/>
            <a:stretch>
              <a:fillRect/>
            </a:stretch>
          </p:blipFill>
          <p:spPr>
            <a:xfrm>
              <a:off x="3066445" y="7938118"/>
              <a:ext cx="308611" cy="264524"/>
            </a:xfrm>
            <a:prstGeom prst="rect">
              <a:avLst/>
            </a:prstGeom>
          </p:spPr>
        </p:pic>
      </p:grpSp>
      <p:grpSp>
        <p:nvGrpSpPr>
          <p:cNvPr id="204" name="Group 203"/>
          <p:cNvGrpSpPr/>
          <p:nvPr/>
        </p:nvGrpSpPr>
        <p:grpSpPr>
          <a:xfrm>
            <a:off x="273850" y="2542728"/>
            <a:ext cx="225000" cy="326250"/>
            <a:chOff x="5176538" y="1337838"/>
            <a:chExt cx="225000" cy="326250"/>
          </a:xfrm>
        </p:grpSpPr>
        <p:pic>
          <p:nvPicPr>
            <p:cNvPr id="206" name="Image 377"/>
            <p:cNvPicPr>
              <a:picLocks noChangeAspect="1"/>
            </p:cNvPicPr>
            <p:nvPr/>
          </p:nvPicPr>
          <p:blipFill>
            <a:blip r:embed="rId13"/>
            <a:stretch>
              <a:fillRect/>
            </a:stretch>
          </p:blipFill>
          <p:spPr>
            <a:xfrm>
              <a:off x="5176538" y="1337838"/>
              <a:ext cx="225000" cy="326250"/>
            </a:xfrm>
            <a:prstGeom prst="rect">
              <a:avLst/>
            </a:prstGeom>
          </p:spPr>
        </p:pic>
        <p:pic>
          <p:nvPicPr>
            <p:cNvPr id="209" name="Image 20"/>
            <p:cNvPicPr>
              <a:picLocks noChangeAspect="1"/>
            </p:cNvPicPr>
            <p:nvPr/>
          </p:nvPicPr>
          <p:blipFill>
            <a:blip r:embed="rId15"/>
            <a:stretch>
              <a:fillRect/>
            </a:stretch>
          </p:blipFill>
          <p:spPr>
            <a:xfrm>
              <a:off x="5194232" y="1348304"/>
              <a:ext cx="201600" cy="192436"/>
            </a:xfrm>
            <a:prstGeom prst="rect">
              <a:avLst/>
            </a:prstGeom>
          </p:spPr>
        </p:pic>
      </p:grpSp>
      <p:grpSp>
        <p:nvGrpSpPr>
          <p:cNvPr id="5" name="Group 4"/>
          <p:cNvGrpSpPr/>
          <p:nvPr/>
        </p:nvGrpSpPr>
        <p:grpSpPr>
          <a:xfrm>
            <a:off x="8428776" y="2499521"/>
            <a:ext cx="225000" cy="326250"/>
            <a:chOff x="8546296" y="3330734"/>
            <a:chExt cx="225000" cy="326250"/>
          </a:xfrm>
        </p:grpSpPr>
        <p:pic>
          <p:nvPicPr>
            <p:cNvPr id="231" name="Image 371"/>
            <p:cNvPicPr>
              <a:picLocks noChangeAspect="1"/>
            </p:cNvPicPr>
            <p:nvPr/>
          </p:nvPicPr>
          <p:blipFill>
            <a:blip r:embed="rId16"/>
            <a:stretch>
              <a:fillRect/>
            </a:stretch>
          </p:blipFill>
          <p:spPr>
            <a:xfrm>
              <a:off x="8546296" y="3330734"/>
              <a:ext cx="225000" cy="326250"/>
            </a:xfrm>
            <a:prstGeom prst="rect">
              <a:avLst/>
            </a:prstGeom>
          </p:spPr>
        </p:pic>
        <p:pic>
          <p:nvPicPr>
            <p:cNvPr id="239" name="Image 372"/>
            <p:cNvPicPr>
              <a:picLocks noChangeAspect="1"/>
            </p:cNvPicPr>
            <p:nvPr/>
          </p:nvPicPr>
          <p:blipFill>
            <a:blip r:embed="rId17"/>
            <a:stretch>
              <a:fillRect/>
            </a:stretch>
          </p:blipFill>
          <p:spPr>
            <a:xfrm>
              <a:off x="8570183" y="3343638"/>
              <a:ext cx="191250" cy="191250"/>
            </a:xfrm>
            <a:prstGeom prst="rect">
              <a:avLst/>
            </a:prstGeom>
          </p:spPr>
        </p:pic>
      </p:grpSp>
      <p:grpSp>
        <p:nvGrpSpPr>
          <p:cNvPr id="244" name="Group 243"/>
          <p:cNvGrpSpPr/>
          <p:nvPr/>
        </p:nvGrpSpPr>
        <p:grpSpPr>
          <a:xfrm>
            <a:off x="8427044" y="886984"/>
            <a:ext cx="225000" cy="326250"/>
            <a:chOff x="5176538" y="1337838"/>
            <a:chExt cx="225000" cy="326250"/>
          </a:xfrm>
        </p:grpSpPr>
        <p:pic>
          <p:nvPicPr>
            <p:cNvPr id="245" name="Image 377"/>
            <p:cNvPicPr>
              <a:picLocks noChangeAspect="1"/>
            </p:cNvPicPr>
            <p:nvPr/>
          </p:nvPicPr>
          <p:blipFill>
            <a:blip r:embed="rId13"/>
            <a:stretch>
              <a:fillRect/>
            </a:stretch>
          </p:blipFill>
          <p:spPr>
            <a:xfrm>
              <a:off x="5176538" y="1337838"/>
              <a:ext cx="225000" cy="326250"/>
            </a:xfrm>
            <a:prstGeom prst="rect">
              <a:avLst/>
            </a:prstGeom>
          </p:spPr>
        </p:pic>
        <p:pic>
          <p:nvPicPr>
            <p:cNvPr id="246" name="Image 20"/>
            <p:cNvPicPr>
              <a:picLocks noChangeAspect="1"/>
            </p:cNvPicPr>
            <p:nvPr/>
          </p:nvPicPr>
          <p:blipFill>
            <a:blip r:embed="rId15"/>
            <a:stretch>
              <a:fillRect/>
            </a:stretch>
          </p:blipFill>
          <p:spPr>
            <a:xfrm>
              <a:off x="5194232" y="1348304"/>
              <a:ext cx="201600" cy="192436"/>
            </a:xfrm>
            <a:prstGeom prst="rect">
              <a:avLst/>
            </a:prstGeom>
          </p:spPr>
        </p:pic>
      </p:grpSp>
      <p:grpSp>
        <p:nvGrpSpPr>
          <p:cNvPr id="247" name="Group 246"/>
          <p:cNvGrpSpPr/>
          <p:nvPr/>
        </p:nvGrpSpPr>
        <p:grpSpPr>
          <a:xfrm>
            <a:off x="5925112" y="3248997"/>
            <a:ext cx="225000" cy="326250"/>
            <a:chOff x="5176538" y="1337838"/>
            <a:chExt cx="225000" cy="326250"/>
          </a:xfrm>
        </p:grpSpPr>
        <p:pic>
          <p:nvPicPr>
            <p:cNvPr id="248" name="Image 377"/>
            <p:cNvPicPr>
              <a:picLocks noChangeAspect="1"/>
            </p:cNvPicPr>
            <p:nvPr/>
          </p:nvPicPr>
          <p:blipFill>
            <a:blip r:embed="rId13"/>
            <a:stretch>
              <a:fillRect/>
            </a:stretch>
          </p:blipFill>
          <p:spPr>
            <a:xfrm>
              <a:off x="5176538" y="1337838"/>
              <a:ext cx="225000" cy="326250"/>
            </a:xfrm>
            <a:prstGeom prst="rect">
              <a:avLst/>
            </a:prstGeom>
          </p:spPr>
        </p:pic>
        <p:pic>
          <p:nvPicPr>
            <p:cNvPr id="249" name="Image 20"/>
            <p:cNvPicPr>
              <a:picLocks noChangeAspect="1"/>
            </p:cNvPicPr>
            <p:nvPr/>
          </p:nvPicPr>
          <p:blipFill>
            <a:blip r:embed="rId15"/>
            <a:stretch>
              <a:fillRect/>
            </a:stretch>
          </p:blipFill>
          <p:spPr>
            <a:xfrm>
              <a:off x="5194232" y="1348304"/>
              <a:ext cx="201600" cy="192436"/>
            </a:xfrm>
            <a:prstGeom prst="rect">
              <a:avLst/>
            </a:prstGeom>
          </p:spPr>
        </p:pic>
      </p:grpSp>
      <p:grpSp>
        <p:nvGrpSpPr>
          <p:cNvPr id="250" name="Group 249"/>
          <p:cNvGrpSpPr/>
          <p:nvPr/>
        </p:nvGrpSpPr>
        <p:grpSpPr>
          <a:xfrm>
            <a:off x="5085453" y="2930998"/>
            <a:ext cx="225000" cy="326250"/>
            <a:chOff x="5176538" y="1337838"/>
            <a:chExt cx="225000" cy="326250"/>
          </a:xfrm>
        </p:grpSpPr>
        <p:pic>
          <p:nvPicPr>
            <p:cNvPr id="251" name="Image 377"/>
            <p:cNvPicPr>
              <a:picLocks noChangeAspect="1"/>
            </p:cNvPicPr>
            <p:nvPr/>
          </p:nvPicPr>
          <p:blipFill>
            <a:blip r:embed="rId13"/>
            <a:stretch>
              <a:fillRect/>
            </a:stretch>
          </p:blipFill>
          <p:spPr>
            <a:xfrm>
              <a:off x="5176538" y="1337838"/>
              <a:ext cx="225000" cy="326250"/>
            </a:xfrm>
            <a:prstGeom prst="rect">
              <a:avLst/>
            </a:prstGeom>
          </p:spPr>
        </p:pic>
        <p:pic>
          <p:nvPicPr>
            <p:cNvPr id="252" name="Image 20"/>
            <p:cNvPicPr>
              <a:picLocks noChangeAspect="1"/>
            </p:cNvPicPr>
            <p:nvPr/>
          </p:nvPicPr>
          <p:blipFill>
            <a:blip r:embed="rId15"/>
            <a:stretch>
              <a:fillRect/>
            </a:stretch>
          </p:blipFill>
          <p:spPr>
            <a:xfrm>
              <a:off x="5194232" y="1348304"/>
              <a:ext cx="201600" cy="192436"/>
            </a:xfrm>
            <a:prstGeom prst="rect">
              <a:avLst/>
            </a:prstGeom>
          </p:spPr>
        </p:pic>
      </p:grpSp>
      <p:grpSp>
        <p:nvGrpSpPr>
          <p:cNvPr id="253" name="Group 252"/>
          <p:cNvGrpSpPr/>
          <p:nvPr/>
        </p:nvGrpSpPr>
        <p:grpSpPr>
          <a:xfrm>
            <a:off x="6772064" y="3235421"/>
            <a:ext cx="225000" cy="328204"/>
            <a:chOff x="4499508" y="1144203"/>
            <a:chExt cx="225000" cy="328204"/>
          </a:xfrm>
        </p:grpSpPr>
        <p:pic>
          <p:nvPicPr>
            <p:cNvPr id="254" name="Image 377"/>
            <p:cNvPicPr>
              <a:picLocks noChangeAspect="1"/>
            </p:cNvPicPr>
            <p:nvPr/>
          </p:nvPicPr>
          <p:blipFill>
            <a:blip r:embed="rId13"/>
            <a:stretch>
              <a:fillRect/>
            </a:stretch>
          </p:blipFill>
          <p:spPr>
            <a:xfrm>
              <a:off x="4499508" y="1146157"/>
              <a:ext cx="225000" cy="326250"/>
            </a:xfrm>
            <a:prstGeom prst="rect">
              <a:avLst/>
            </a:prstGeom>
          </p:spPr>
        </p:pic>
        <p:pic>
          <p:nvPicPr>
            <p:cNvPr id="255" name="Image 19"/>
            <p:cNvPicPr>
              <a:picLocks noChangeAspect="1"/>
            </p:cNvPicPr>
            <p:nvPr/>
          </p:nvPicPr>
          <p:blipFill>
            <a:blip r:embed="rId14"/>
            <a:stretch>
              <a:fillRect/>
            </a:stretch>
          </p:blipFill>
          <p:spPr>
            <a:xfrm>
              <a:off x="4502719" y="1144203"/>
              <a:ext cx="201600" cy="201600"/>
            </a:xfrm>
            <a:prstGeom prst="rect">
              <a:avLst/>
            </a:prstGeom>
          </p:spPr>
        </p:pic>
      </p:grpSp>
    </p:spTree>
    <p:extLst>
      <p:ext uri="{BB962C8B-B14F-4D97-AF65-F5344CB8AC3E}">
        <p14:creationId xmlns:p14="http://schemas.microsoft.com/office/powerpoint/2010/main" val="280528654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10809</TotalTime>
  <Words>534</Words>
  <Application>Microsoft Office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(24 - 30 January 2017)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531</cp:revision>
  <cp:lastPrinted>2017-01-31T14:48:56Z</cp:lastPrinted>
  <dcterms:created xsi:type="dcterms:W3CDTF">2015-12-15T11:10:25Z</dcterms:created>
  <dcterms:modified xsi:type="dcterms:W3CDTF">2017-01-31T17:03:14Z</dcterms:modified>
</cp:coreProperties>
</file>