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84" d="100"/>
          <a:sy n="184" d="100"/>
        </p:scale>
        <p:origin x="132" y="-187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8" y="1"/>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31-Jan-17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3"/>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5" y="9378833"/>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8" y="9378833"/>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31-Jan-17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31-Jan-17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31-Jan-17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31-Jan-17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31-Jan-17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31-Jan-17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31-Jan-17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a:t>
            </a:r>
            <a:r>
              <a:rPr lang="en-GB" sz="1600" b="1"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Aperçu</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humanitaire</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hebdomadaire</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(24 – 30 </a:t>
            </a:r>
            <a:r>
              <a:rPr lang="en-GB" sz="1000" dirty="0" err="1">
                <a:solidFill>
                  <a:schemeClr val="bg1"/>
                </a:solidFill>
                <a:latin typeface="Arial" panose="020B0604020202020204" pitchFamily="34" charset="0"/>
                <a:cs typeface="Arial" panose="020B0604020202020204" pitchFamily="34" charset="0"/>
              </a:rPr>
              <a:t>janvier</a:t>
            </a:r>
            <a:r>
              <a:rPr lang="en-GB" sz="1000" dirty="0">
                <a:solidFill>
                  <a:schemeClr val="bg1"/>
                </a:solidFill>
                <a:latin typeface="Arial" panose="020B0604020202020204" pitchFamily="34" charset="0"/>
                <a:cs typeface="Arial" panose="020B0604020202020204" pitchFamily="34" charset="0"/>
              </a:rPr>
              <a:t> 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31 </a:t>
            </a:r>
            <a:r>
              <a:rPr lang="en-GB" sz="800" dirty="0" err="1">
                <a:solidFill>
                  <a:schemeClr val="bg1">
                    <a:lumMod val="50000"/>
                  </a:schemeClr>
                </a:solidFill>
                <a:latin typeface="Arial" panose="020B0604020202020204" pitchFamily="34" charset="0"/>
                <a:cs typeface="Arial" panose="020B0604020202020204" pitchFamily="34" charset="0"/>
              </a:rPr>
              <a:t>jan</a:t>
            </a:r>
            <a:r>
              <a:rPr lang="en-GB" sz="800" dirty="0">
                <a:solidFill>
                  <a:schemeClr val="bg1">
                    <a:lumMod val="50000"/>
                  </a:schemeClr>
                </a:solidFill>
                <a:latin typeface="Arial" panose="020B0604020202020204" pitchFamily="34" charset="0"/>
                <a:cs typeface="Arial" panose="020B0604020202020204" pitchFamily="34" charset="0"/>
              </a:rPr>
              <a:t>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957194"/>
          </a:xfrm>
          <a:prstGeom prst="rect">
            <a:avLst/>
          </a:prstGeom>
          <a:noFill/>
        </p:spPr>
        <p:txBody>
          <a:bodyPr wrap="square" lIns="0" tIns="49785" rIns="0" bIns="49785" rtlCol="0">
            <a:noAutofit/>
          </a:bodyPr>
          <a:lstStyle/>
          <a:p>
            <a:pPr lvl="0"/>
            <a:r>
              <a:rPr lang="fr-CA" sz="1000" dirty="0">
                <a:solidFill>
                  <a:prstClr val="black"/>
                </a:solidFill>
                <a:latin typeface="Arial"/>
              </a:rPr>
              <a:t>RÉPUBLIQUE CENTRAFRICAINE</a:t>
            </a: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500" dirty="0">
              <a:latin typeface="Arial" panose="020B0604020202020204" pitchFamily="34" charset="0"/>
              <a:cs typeface="Arial" panose="020B0604020202020204" pitchFamily="34" charset="0"/>
            </a:endParaRPr>
          </a:p>
          <a:p>
            <a:endParaRPr lang="fr-FR" sz="6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29 janvier, les groupes armés ont repris leurs affrontements sur l'axe </a:t>
            </a:r>
            <a:r>
              <a:rPr lang="fr-FR" sz="800" dirty="0" err="1">
                <a:latin typeface="Arial" panose="020B0604020202020204" pitchFamily="34" charset="0"/>
                <a:cs typeface="Arial" panose="020B0604020202020204" pitchFamily="34" charset="0"/>
              </a:rPr>
              <a:t>Bakala-Ndassima</a:t>
            </a:r>
            <a:r>
              <a:rPr lang="fr-FR" sz="800" dirty="0">
                <a:latin typeface="Arial" panose="020B0604020202020204" pitchFamily="34" charset="0"/>
                <a:cs typeface="Arial" panose="020B0604020202020204" pitchFamily="34" charset="0"/>
              </a:rPr>
              <a:t>, où des heurts violents se sont produits en décembre. La situation sécuritaire dans la Préfecture de la </a:t>
            </a:r>
            <a:r>
              <a:rPr lang="fr-FR" sz="800" dirty="0" err="1">
                <a:latin typeface="Arial" panose="020B0604020202020204" pitchFamily="34" charset="0"/>
                <a:cs typeface="Arial" panose="020B0604020202020204" pitchFamily="34" charset="0"/>
              </a:rPr>
              <a:t>Ouaka</a:t>
            </a:r>
            <a:r>
              <a:rPr lang="fr-FR" sz="800" dirty="0">
                <a:latin typeface="Arial" panose="020B0604020202020204" pitchFamily="34" charset="0"/>
                <a:cs typeface="Arial" panose="020B0604020202020204" pitchFamily="34" charset="0"/>
              </a:rPr>
              <a:t>, au centre du pays, continue de se détériorer après une recrudescence de la violence la semaine précédente à Bria et Bambari. Entre le 11 et le 25 janvier, le nombre de personnes déplacées dans la région est passé de 65 610 à 68 192.</a:t>
            </a:r>
            <a:endParaRPr lang="fr-CA" sz="400" dirty="0">
              <a:latin typeface="Arial" panose="020B0604020202020204" pitchFamily="34" charset="0"/>
              <a:cs typeface="Arial" panose="020B0604020202020204" pitchFamily="34" charset="0"/>
            </a:endParaRPr>
          </a:p>
          <a:p>
            <a:pPr lvl="0"/>
            <a:endParaRPr lang="fr-CA" sz="500" dirty="0">
              <a:solidFill>
                <a:prstClr val="black"/>
              </a:solidFill>
              <a:latin typeface="Arial"/>
            </a:endParaRPr>
          </a:p>
          <a:p>
            <a:r>
              <a:rPr lang="fr-CA" sz="1000" dirty="0">
                <a:solidFill>
                  <a:prstClr val="black"/>
                </a:solidFill>
                <a:latin typeface="Arial"/>
              </a:rPr>
              <a:t>CAMEROUN</a:t>
            </a:r>
          </a:p>
          <a:p>
            <a:pPr lvl="0"/>
            <a:endParaRPr lang="fr-CA" sz="10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r>
              <a:rPr lang="fr-FR" sz="800" dirty="0">
                <a:solidFill>
                  <a:prstClr val="black"/>
                </a:solidFill>
                <a:latin typeface="Arial"/>
              </a:rPr>
              <a:t>La région de l’Extrême-Nord compte </a:t>
            </a:r>
            <a:r>
              <a:rPr lang="fr-FR" sz="800">
                <a:solidFill>
                  <a:prstClr val="black"/>
                </a:solidFill>
                <a:latin typeface="Arial"/>
              </a:rPr>
              <a:t>désormais 191 </a:t>
            </a:r>
            <a:r>
              <a:rPr lang="fr-FR" sz="800" dirty="0">
                <a:solidFill>
                  <a:prstClr val="black"/>
                </a:solidFill>
                <a:latin typeface="Arial"/>
              </a:rPr>
              <a:t>908 personnes déplacées, 23 430 réfugiés non enregistrés et 35 665 retournés, selon la dernière matrice de suivi des déplacements (DTM) de l'OIM réalisé en décembre 2016. Plus de 92% de la population évaluée a été déplacée à la suite de conflits, tandis que les autres ont été déplacées à la suite d'inondations. Plus de la moitié des personnes déplacées ont dû déménager en 2016, 29% en 2015 et 20% en 2014. Environ deux déplacés sur trois vivent dans des communautés d'accueil, 23% dans des logements locatifs et 10% dans les sites spontanés.</a:t>
            </a:r>
          </a:p>
          <a:p>
            <a:pPr lvl="0"/>
            <a:endParaRPr lang="fr-FR" sz="800" dirty="0">
              <a:solidFill>
                <a:prstClr val="black"/>
              </a:solidFill>
              <a:latin typeface="Arial"/>
            </a:endParaRPr>
          </a:p>
          <a:p>
            <a:r>
              <a:rPr lang="fr-CA" sz="1000" dirty="0">
                <a:solidFill>
                  <a:prstClr val="black"/>
                </a:solidFill>
                <a:latin typeface="Arial"/>
              </a:rPr>
              <a:t>RD CONGO</a:t>
            </a:r>
            <a:endParaRPr lang="en-US" sz="10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r>
              <a:rPr lang="fr-CA" sz="800" dirty="0">
                <a:solidFill>
                  <a:prstClr val="black"/>
                </a:solidFill>
                <a:latin typeface="Arial"/>
              </a:rPr>
              <a:t>Un mois après les graves inondations dans la ville de Boma, au sud-ouest, qui ont tué au moins 50 personnes et causé des dégâts matériels considérables, près de 3 000 ménages, sur 3 400 touchés, ont bénéficié de l'aide d'organisations humanitaires et provinciales, ainsi que de sociétés privées et de citoyens. La nourriture, les produits pharmaceutiques et autres articles nécessaires ont été distribués au cours des deux dernières semaines. Les équipes de secours plaident en faveur d'un soutien psychosocial pour ceux qui sont confrontés à un traumatisme.</a:t>
            </a:r>
            <a:endParaRPr lang="en-US" sz="8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cs typeface="Arial" panose="020B0604020202020204" pitchFamily="34" charset="0"/>
            </a:endParaRPr>
          </a:p>
          <a:p>
            <a:pPr lvl="0"/>
            <a:endParaRPr lang="fr-FR" sz="800" dirty="0">
              <a:solidFill>
                <a:prstClr val="black"/>
              </a:solidFill>
              <a:latin typeface="Arial"/>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33261"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61665"/>
              </a:xfrm>
              <a:prstGeom prst="rect">
                <a:avLst/>
              </a:prstGeom>
              <a:noFill/>
            </p:spPr>
            <p:txBody>
              <a:bodyPr wrap="square" rtlCol="0">
                <a:spAutoFit/>
              </a:bodyPr>
              <a:lstStyle/>
              <a:p>
                <a:pPr algn="ctr"/>
                <a:r>
                  <a:rPr lang="fr-FR" sz="800" dirty="0">
                    <a:latin typeface="Bookman Old Style" panose="02050604050505020204" pitchFamily="18" charset="0"/>
                  </a:rPr>
                  <a:t>RÉPUBLIQUE DÉMOCRATIQUE DU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6962"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CAMEROUN</a:t>
                </a:r>
                <a:endParaRPr lang="en-US" sz="800" dirty="0">
                  <a:solidFill>
                    <a:schemeClr val="tx1"/>
                  </a:solidFill>
                </a:endParaRPr>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2316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a:t>
                </a:r>
                <a:r>
                  <a:rPr lang="fr-FR" dirty="0"/>
                  <a:t>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3013731"/>
                <a:ext cx="61778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91" y="3211494"/>
                <a:ext cx="200651" cy="48549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ET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r>
              <a:rPr lang="en-GB" sz="1000" dirty="0">
                <a:latin typeface="Arial"/>
              </a:rPr>
              <a:t>NIGERIA</a:t>
            </a:r>
          </a:p>
          <a:p>
            <a:pPr>
              <a:spcBef>
                <a:spcPts val="600"/>
              </a:spcBef>
            </a:pPr>
            <a:r>
              <a:rPr lang="en-GB" sz="800" i="1" dirty="0">
                <a:solidFill>
                  <a:schemeClr val="bg1">
                    <a:lumMod val="50000"/>
                  </a:schemeClr>
                </a:solidFill>
                <a:latin typeface="Arial" panose="020B0604020202020204" pitchFamily="34" charset="0"/>
                <a:cs typeface="Arial" panose="020B0604020202020204" pitchFamily="34" charset="0"/>
              </a:rPr>
              <a:t>         </a:t>
            </a: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2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L'Agence nationale de gestion des situations d'urgence de l’État de Borno (SEMA) a annoncé son intention de déplacer 20 076 personnes déplacées, soit 3 614 ménages, de divers camps, dont </a:t>
            </a:r>
            <a:r>
              <a:rPr lang="fr-FR" sz="800" dirty="0" err="1">
                <a:latin typeface="Arial" panose="020B0604020202020204" pitchFamily="34" charset="0"/>
                <a:cs typeface="Arial" panose="020B0604020202020204" pitchFamily="34" charset="0"/>
              </a:rPr>
              <a:t>Bakassi</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Kachallari</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Teachers</a:t>
            </a:r>
            <a:r>
              <a:rPr lang="fr-FR" sz="800" dirty="0">
                <a:latin typeface="Arial" panose="020B0604020202020204" pitchFamily="34" charset="0"/>
                <a:cs typeface="Arial" panose="020B0604020202020204" pitchFamily="34" charset="0"/>
              </a:rPr>
              <a:t>’ Village et NYSC à Maiduguri, aux zones de gouvernement locaux de </a:t>
            </a:r>
            <a:r>
              <a:rPr lang="fr-FR" sz="800" dirty="0" err="1">
                <a:latin typeface="Arial" panose="020B0604020202020204" pitchFamily="34" charset="0"/>
                <a:cs typeface="Arial" panose="020B0604020202020204" pitchFamily="34" charset="0"/>
              </a:rPr>
              <a:t>Mafa</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Monguno</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Damboa</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Ngala</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Nganzai</a:t>
            </a:r>
            <a:r>
              <a:rPr lang="fr-FR" sz="800" dirty="0">
                <a:latin typeface="Arial" panose="020B0604020202020204" pitchFamily="34" charset="0"/>
                <a:cs typeface="Arial" panose="020B0604020202020204" pitchFamily="34" charset="0"/>
              </a:rPr>
              <a:t> et </a:t>
            </a:r>
            <a:r>
              <a:rPr lang="fr-FR" sz="800" dirty="0" err="1">
                <a:latin typeface="Arial" panose="020B0604020202020204" pitchFamily="34" charset="0"/>
                <a:cs typeface="Arial" panose="020B0604020202020204" pitchFamily="34" charset="0"/>
              </a:rPr>
              <a:t>Kukawa</a:t>
            </a:r>
            <a:r>
              <a:rPr lang="fr-FR" sz="800" dirty="0">
                <a:latin typeface="Arial" panose="020B0604020202020204" pitchFamily="34" charset="0"/>
                <a:cs typeface="Arial" panose="020B0604020202020204" pitchFamily="34" charset="0"/>
              </a:rPr>
              <a:t>, avant la fin du mois de janvier. </a:t>
            </a:r>
          </a:p>
          <a:p>
            <a:endParaRPr lang="fr-FR" sz="800" dirty="0">
              <a:latin typeface="Arial" panose="020B0604020202020204" pitchFamily="34" charset="0"/>
              <a:cs typeface="Arial" panose="020B0604020202020204" pitchFamily="34" charset="0"/>
            </a:endParaRPr>
          </a:p>
          <a:p>
            <a:endParaRPr lang="fr-CA" sz="1000" dirty="0">
              <a:latin typeface="Arial"/>
              <a:cs typeface="Arial" panose="020B0604020202020204" pitchFamily="34" charset="0"/>
            </a:endParaRPr>
          </a:p>
          <a:p>
            <a:endParaRPr lang="fr-CA" sz="800" dirty="0">
              <a:latin typeface="Arial" panose="020B0604020202020204" pitchFamily="34" charset="0"/>
              <a:cs typeface="Arial" panose="020B0604020202020204" pitchFamily="34" charset="0"/>
            </a:endParaRPr>
          </a:p>
          <a:p>
            <a:endParaRPr lang="fr-CA" sz="800" dirty="0">
              <a:latin typeface="Arial" panose="020B0604020202020204" pitchFamily="34" charset="0"/>
              <a:cs typeface="Arial" panose="020B0604020202020204" pitchFamily="34" charset="0"/>
            </a:endParaRPr>
          </a:p>
          <a:p>
            <a:endParaRPr lang="fr-FR" sz="5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Lors d'une importante campagne de vaccination achevée le 29 janvier, 4,7 millions d'enfants ont été vaccinés en réponse à une épidémie de rougeole dans le nord-est du pays. La campagne a couvert les trois états les plus affectés par le conflit lié à Boko Haram, l’Adamawa, Borno et </a:t>
            </a:r>
            <a:r>
              <a:rPr lang="fr-FR" sz="800" dirty="0" err="1">
                <a:latin typeface="Arial" panose="020B0604020202020204" pitchFamily="34" charset="0"/>
                <a:cs typeface="Arial" panose="020B0604020202020204" pitchFamily="34" charset="0"/>
              </a:rPr>
              <a:t>Yobe</a:t>
            </a:r>
            <a:r>
              <a:rPr lang="fr-FR" sz="800" dirty="0">
                <a:latin typeface="Arial" panose="020B0604020202020204" pitchFamily="34" charset="0"/>
                <a:cs typeface="Arial" panose="020B0604020202020204" pitchFamily="34" charset="0"/>
              </a:rPr>
              <a:t>, où l'insécurité a limité les efforts de vaccination. La campagne a été menée en partenariat avec le gouvernement nigérian, l'OMS et plusieurs organisations non gouvernementales.</a:t>
            </a:r>
            <a:endParaRPr lang="fr-CA" sz="800" dirty="0">
              <a:latin typeface="Arial" panose="020B0604020202020204" pitchFamily="34" charset="0"/>
              <a:cs typeface="Arial" panose="020B0604020202020204" pitchFamily="34" charset="0"/>
            </a:endParaRPr>
          </a:p>
        </p:txBody>
      </p:sp>
      <p:grpSp>
        <p:nvGrpSpPr>
          <p:cNvPr id="7" name="Groupe 6"/>
          <p:cNvGrpSpPr/>
          <p:nvPr/>
        </p:nvGrpSpPr>
        <p:grpSpPr>
          <a:xfrm>
            <a:off x="8512522" y="5767229"/>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Catastrophe </a:t>
              </a:r>
              <a:r>
                <a:rPr lang="en-GB" sz="800" dirty="0" err="1">
                  <a:latin typeface="Arial" panose="020B0604020202020204" pitchFamily="34" charset="0"/>
                  <a:cs typeface="Arial" panose="020B0604020202020204" pitchFamily="34" charset="0"/>
                </a:rPr>
                <a:t>naturelle</a:t>
              </a:r>
              <a:r>
                <a:rPr lang="en-GB" sz="800" dirty="0">
                  <a:latin typeface="Arial" panose="020B0604020202020204" pitchFamily="34" charset="0"/>
                  <a:cs typeface="Arial" panose="020B0604020202020204" pitchFamily="34" charset="0"/>
                </a:rPr>
                <a:t> </a:t>
              </a: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Epidémie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Conflit</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Autre</a:t>
              </a:r>
              <a:r>
                <a:rPr lang="en-GB" sz="800" dirty="0">
                  <a:latin typeface="Arial" panose="020B0604020202020204" pitchFamily="34" charset="0"/>
                  <a:cs typeface="Arial" panose="020B0604020202020204" pitchFamily="34" charset="0"/>
                </a:rPr>
                <a:t> </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32729"/>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617258" y="879973"/>
            <a:ext cx="2076633" cy="461665"/>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REINSTALLATION DE PLUS DE 20 000 PERSONNES DÉPLACÉES DANS BORNO</a:t>
            </a:r>
          </a:p>
        </p:txBody>
      </p: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461894" y="849794"/>
            <a:ext cx="2164728"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AGGRAVATION DE L’INSÉCURITÉ </a:t>
            </a:r>
            <a:br>
              <a:rPr lang="fr-FR" sz="800" i="1" dirty="0">
                <a:solidFill>
                  <a:srgbClr val="026CB6"/>
                </a:solidFill>
                <a:latin typeface="Arial" panose="020B0604020202020204" pitchFamily="34" charset="0"/>
                <a:cs typeface="Arial" panose="020B0604020202020204" pitchFamily="34" charset="0"/>
              </a:rPr>
            </a:br>
            <a:r>
              <a:rPr lang="fr-FR" sz="800" i="1" dirty="0">
                <a:solidFill>
                  <a:srgbClr val="026CB6"/>
                </a:solidFill>
                <a:latin typeface="Arial" panose="020B0604020202020204" pitchFamily="34" charset="0"/>
                <a:cs typeface="Arial" panose="020B0604020202020204" pitchFamily="34" charset="0"/>
              </a:rPr>
              <a:t>DANS LA PRÉFECTURE DE LA OUAKA</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39169" y="2627356"/>
            <a:ext cx="2061069"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4,7 MILLIONS D'ENFANTS VACCINÉS CONTRE LA ROUGEOLE</a:t>
            </a:r>
            <a:endParaRPr lang="en-US" sz="800" i="1" dirty="0">
              <a:solidFill>
                <a:srgbClr val="026CB6"/>
              </a:solidFill>
              <a:latin typeface="Arial" panose="020B0604020202020204" pitchFamily="34" charset="0"/>
              <a:cs typeface="Arial" panose="020B0604020202020204" pitchFamily="34" charset="0"/>
            </a:endParaRPr>
          </a:p>
        </p:txBody>
      </p:sp>
      <p:cxnSp>
        <p:nvCxnSpPr>
          <p:cNvPr id="182" name="Connecteur droit 75"/>
          <p:cNvCxnSpPr/>
          <p:nvPr/>
        </p:nvCxnSpPr>
        <p:spPr>
          <a:xfrm flipV="1">
            <a:off x="229437" y="2821833"/>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87" name="ZoneTexte 2175"/>
          <p:cNvSpPr txBox="1"/>
          <p:nvPr/>
        </p:nvSpPr>
        <p:spPr>
          <a:xfrm>
            <a:off x="380644" y="2859935"/>
            <a:ext cx="2125619"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PLUS DE 191 000 PERSONNES DÉPLACÉES DANS L’EXTRÊME-NORD</a:t>
            </a:r>
            <a:endParaRPr lang="en-US" sz="800" i="1" dirty="0">
              <a:solidFill>
                <a:srgbClr val="026CB6"/>
              </a:solidFill>
              <a:latin typeface="Arial" panose="020B0604020202020204" pitchFamily="34" charset="0"/>
              <a:cs typeface="Arial" panose="020B0604020202020204" pitchFamily="34" charset="0"/>
            </a:endParaRPr>
          </a:p>
        </p:txBody>
      </p:sp>
      <p:grpSp>
        <p:nvGrpSpPr>
          <p:cNvPr id="178" name="Group 177"/>
          <p:cNvGrpSpPr/>
          <p:nvPr/>
        </p:nvGrpSpPr>
        <p:grpSpPr>
          <a:xfrm>
            <a:off x="266151" y="863785"/>
            <a:ext cx="225000" cy="328204"/>
            <a:chOff x="4499508" y="1144203"/>
            <a:chExt cx="225000" cy="328204"/>
          </a:xfrm>
        </p:grpSpPr>
        <p:pic>
          <p:nvPicPr>
            <p:cNvPr id="180" name="Image 377"/>
            <p:cNvPicPr>
              <a:picLocks noChangeAspect="1"/>
            </p:cNvPicPr>
            <p:nvPr/>
          </p:nvPicPr>
          <p:blipFill>
            <a:blip r:embed="rId12"/>
            <a:stretch>
              <a:fillRect/>
            </a:stretch>
          </p:blipFill>
          <p:spPr>
            <a:xfrm>
              <a:off x="4499508" y="1146157"/>
              <a:ext cx="225000" cy="326250"/>
            </a:xfrm>
            <a:prstGeom prst="rect">
              <a:avLst/>
            </a:prstGeom>
          </p:spPr>
        </p:pic>
        <p:pic>
          <p:nvPicPr>
            <p:cNvPr id="181" name="Image 19"/>
            <p:cNvPicPr>
              <a:picLocks noChangeAspect="1"/>
            </p:cNvPicPr>
            <p:nvPr/>
          </p:nvPicPr>
          <p:blipFill>
            <a:blip r:embed="rId13"/>
            <a:stretch>
              <a:fillRect/>
            </a:stretch>
          </p:blipFill>
          <p:spPr>
            <a:xfrm>
              <a:off x="4502719" y="1144203"/>
              <a:ext cx="201600" cy="201600"/>
            </a:xfrm>
            <a:prstGeom prst="rect">
              <a:avLst/>
            </a:prstGeom>
          </p:spPr>
        </p:pic>
      </p:grpSp>
      <p:grpSp>
        <p:nvGrpSpPr>
          <p:cNvPr id="188" name="Group 187"/>
          <p:cNvGrpSpPr/>
          <p:nvPr/>
        </p:nvGrpSpPr>
        <p:grpSpPr>
          <a:xfrm>
            <a:off x="6709915" y="3355222"/>
            <a:ext cx="225000" cy="328204"/>
            <a:chOff x="4499508" y="1144203"/>
            <a:chExt cx="225000" cy="328204"/>
          </a:xfrm>
        </p:grpSpPr>
        <p:pic>
          <p:nvPicPr>
            <p:cNvPr id="189" name="Image 377"/>
            <p:cNvPicPr>
              <a:picLocks noChangeAspect="1"/>
            </p:cNvPicPr>
            <p:nvPr/>
          </p:nvPicPr>
          <p:blipFill>
            <a:blip r:embed="rId12"/>
            <a:stretch>
              <a:fillRect/>
            </a:stretch>
          </p:blipFill>
          <p:spPr>
            <a:xfrm>
              <a:off x="4499508" y="1146157"/>
              <a:ext cx="225000" cy="326250"/>
            </a:xfrm>
            <a:prstGeom prst="rect">
              <a:avLst/>
            </a:prstGeom>
          </p:spPr>
        </p:pic>
        <p:pic>
          <p:nvPicPr>
            <p:cNvPr id="190" name="Image 19"/>
            <p:cNvPicPr>
              <a:picLocks noChangeAspect="1"/>
            </p:cNvPicPr>
            <p:nvPr/>
          </p:nvPicPr>
          <p:blipFill>
            <a:blip r:embed="rId13"/>
            <a:stretch>
              <a:fillRect/>
            </a:stretch>
          </p:blipFill>
          <p:spPr>
            <a:xfrm>
              <a:off x="4502719" y="1144203"/>
              <a:ext cx="201600" cy="201600"/>
            </a:xfrm>
            <a:prstGeom prst="rect">
              <a:avLst/>
            </a:prstGeom>
          </p:spPr>
        </p:pic>
      </p:grpSp>
      <p:cxnSp>
        <p:nvCxnSpPr>
          <p:cNvPr id="196" name="Connecteur droit 75"/>
          <p:cNvCxnSpPr/>
          <p:nvPr/>
        </p:nvCxnSpPr>
        <p:spPr>
          <a:xfrm flipV="1">
            <a:off x="240124" y="5322736"/>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97" name="ZoneTexte 2175"/>
          <p:cNvSpPr txBox="1"/>
          <p:nvPr/>
        </p:nvSpPr>
        <p:spPr>
          <a:xfrm>
            <a:off x="375256" y="5349647"/>
            <a:ext cx="2125619"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3 000 FAMILLES TOUCHÉES PAR LES INONDATIONS REÇOIVENT UNE AIDE</a:t>
            </a:r>
            <a:endParaRPr lang="en-US" sz="800" i="1" dirty="0">
              <a:solidFill>
                <a:srgbClr val="026CB6"/>
              </a:solidFill>
              <a:latin typeface="Arial" panose="020B0604020202020204" pitchFamily="34" charset="0"/>
              <a:cs typeface="Arial" panose="020B0604020202020204" pitchFamily="34" charset="0"/>
            </a:endParaRPr>
          </a:p>
        </p:txBody>
      </p:sp>
      <p:grpSp>
        <p:nvGrpSpPr>
          <p:cNvPr id="198" name="Group 197"/>
          <p:cNvGrpSpPr>
            <a:grpSpLocks noChangeAspect="1"/>
          </p:cNvGrpSpPr>
          <p:nvPr/>
        </p:nvGrpSpPr>
        <p:grpSpPr>
          <a:xfrm>
            <a:off x="209555" y="5372167"/>
            <a:ext cx="242296" cy="363444"/>
            <a:chOff x="3044236" y="7897541"/>
            <a:chExt cx="358950" cy="538426"/>
          </a:xfrm>
        </p:grpSpPr>
        <p:pic>
          <p:nvPicPr>
            <p:cNvPr id="201" name="Image 28"/>
            <p:cNvPicPr>
              <a:picLocks noChangeAspect="1"/>
            </p:cNvPicPr>
            <p:nvPr/>
          </p:nvPicPr>
          <p:blipFill>
            <a:blip r:embed="rId8"/>
            <a:stretch>
              <a:fillRect/>
            </a:stretch>
          </p:blipFill>
          <p:spPr>
            <a:xfrm>
              <a:off x="3044236" y="7897541"/>
              <a:ext cx="358950" cy="538426"/>
            </a:xfrm>
            <a:prstGeom prst="rect">
              <a:avLst/>
            </a:prstGeom>
          </p:spPr>
        </p:pic>
        <p:pic>
          <p:nvPicPr>
            <p:cNvPr id="203" name="Image 22"/>
            <p:cNvPicPr>
              <a:picLocks noChangeAspect="1"/>
            </p:cNvPicPr>
            <p:nvPr/>
          </p:nvPicPr>
          <p:blipFill>
            <a:blip r:embed="rId14"/>
            <a:stretch>
              <a:fillRect/>
            </a:stretch>
          </p:blipFill>
          <p:spPr>
            <a:xfrm>
              <a:off x="3066445" y="7938118"/>
              <a:ext cx="308611" cy="264524"/>
            </a:xfrm>
            <a:prstGeom prst="rect">
              <a:avLst/>
            </a:prstGeom>
          </p:spPr>
        </p:pic>
      </p:grpSp>
      <p:grpSp>
        <p:nvGrpSpPr>
          <p:cNvPr id="204" name="Group 203"/>
          <p:cNvGrpSpPr/>
          <p:nvPr/>
        </p:nvGrpSpPr>
        <p:grpSpPr>
          <a:xfrm>
            <a:off x="225456" y="2891098"/>
            <a:ext cx="225000" cy="326250"/>
            <a:chOff x="5176538" y="1337838"/>
            <a:chExt cx="225000" cy="326250"/>
          </a:xfrm>
        </p:grpSpPr>
        <p:pic>
          <p:nvPicPr>
            <p:cNvPr id="206" name="Image 377"/>
            <p:cNvPicPr>
              <a:picLocks noChangeAspect="1"/>
            </p:cNvPicPr>
            <p:nvPr/>
          </p:nvPicPr>
          <p:blipFill>
            <a:blip r:embed="rId12"/>
            <a:stretch>
              <a:fillRect/>
            </a:stretch>
          </p:blipFill>
          <p:spPr>
            <a:xfrm>
              <a:off x="5176538" y="1337838"/>
              <a:ext cx="225000" cy="326250"/>
            </a:xfrm>
            <a:prstGeom prst="rect">
              <a:avLst/>
            </a:prstGeom>
          </p:spPr>
        </p:pic>
        <p:pic>
          <p:nvPicPr>
            <p:cNvPr id="216"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17" name="Group 216"/>
          <p:cNvGrpSpPr/>
          <p:nvPr/>
        </p:nvGrpSpPr>
        <p:grpSpPr>
          <a:xfrm>
            <a:off x="5911017" y="3339351"/>
            <a:ext cx="225000" cy="326250"/>
            <a:chOff x="5176538" y="1337838"/>
            <a:chExt cx="225000" cy="326250"/>
          </a:xfrm>
        </p:grpSpPr>
        <p:pic>
          <p:nvPicPr>
            <p:cNvPr id="218" name="Image 377"/>
            <p:cNvPicPr>
              <a:picLocks noChangeAspect="1"/>
            </p:cNvPicPr>
            <p:nvPr/>
          </p:nvPicPr>
          <p:blipFill>
            <a:blip r:embed="rId12"/>
            <a:stretch>
              <a:fillRect/>
            </a:stretch>
          </p:blipFill>
          <p:spPr>
            <a:xfrm>
              <a:off x="5176538" y="1337838"/>
              <a:ext cx="225000" cy="326250"/>
            </a:xfrm>
            <a:prstGeom prst="rect">
              <a:avLst/>
            </a:prstGeom>
          </p:spPr>
        </p:pic>
        <p:pic>
          <p:nvPicPr>
            <p:cNvPr id="219"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20" name="Group 219"/>
          <p:cNvGrpSpPr>
            <a:grpSpLocks noChangeAspect="1"/>
          </p:cNvGrpSpPr>
          <p:nvPr/>
        </p:nvGrpSpPr>
        <p:grpSpPr>
          <a:xfrm>
            <a:off x="7175988" y="3912351"/>
            <a:ext cx="242296" cy="363444"/>
            <a:chOff x="3044236" y="7897541"/>
            <a:chExt cx="358950" cy="538426"/>
          </a:xfrm>
        </p:grpSpPr>
        <p:pic>
          <p:nvPicPr>
            <p:cNvPr id="221" name="Image 28"/>
            <p:cNvPicPr>
              <a:picLocks noChangeAspect="1"/>
            </p:cNvPicPr>
            <p:nvPr/>
          </p:nvPicPr>
          <p:blipFill>
            <a:blip r:embed="rId8"/>
            <a:stretch>
              <a:fillRect/>
            </a:stretch>
          </p:blipFill>
          <p:spPr>
            <a:xfrm>
              <a:off x="3044236" y="7897541"/>
              <a:ext cx="358950" cy="538426"/>
            </a:xfrm>
            <a:prstGeom prst="rect">
              <a:avLst/>
            </a:prstGeom>
          </p:spPr>
        </p:pic>
        <p:pic>
          <p:nvPicPr>
            <p:cNvPr id="222" name="Image 22"/>
            <p:cNvPicPr>
              <a:picLocks noChangeAspect="1"/>
            </p:cNvPicPr>
            <p:nvPr/>
          </p:nvPicPr>
          <p:blipFill>
            <a:blip r:embed="rId14"/>
            <a:stretch>
              <a:fillRect/>
            </a:stretch>
          </p:blipFill>
          <p:spPr>
            <a:xfrm>
              <a:off x="3066445" y="7938118"/>
              <a:ext cx="308611" cy="264524"/>
            </a:xfrm>
            <a:prstGeom prst="rect">
              <a:avLst/>
            </a:prstGeom>
          </p:spPr>
        </p:pic>
      </p:grpSp>
      <p:grpSp>
        <p:nvGrpSpPr>
          <p:cNvPr id="223" name="Group 222"/>
          <p:cNvGrpSpPr/>
          <p:nvPr/>
        </p:nvGrpSpPr>
        <p:grpSpPr>
          <a:xfrm>
            <a:off x="5106145" y="2930711"/>
            <a:ext cx="225000" cy="326250"/>
            <a:chOff x="5176538" y="1337838"/>
            <a:chExt cx="225000" cy="326250"/>
          </a:xfrm>
        </p:grpSpPr>
        <p:pic>
          <p:nvPicPr>
            <p:cNvPr id="224" name="Image 377"/>
            <p:cNvPicPr>
              <a:picLocks noChangeAspect="1"/>
            </p:cNvPicPr>
            <p:nvPr/>
          </p:nvPicPr>
          <p:blipFill>
            <a:blip r:embed="rId12"/>
            <a:stretch>
              <a:fillRect/>
            </a:stretch>
          </p:blipFill>
          <p:spPr>
            <a:xfrm>
              <a:off x="5176538" y="1337838"/>
              <a:ext cx="225000" cy="326250"/>
            </a:xfrm>
            <a:prstGeom prst="rect">
              <a:avLst/>
            </a:prstGeom>
          </p:spPr>
        </p:pic>
        <p:pic>
          <p:nvPicPr>
            <p:cNvPr id="228"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39" name="Group 238"/>
          <p:cNvGrpSpPr/>
          <p:nvPr/>
        </p:nvGrpSpPr>
        <p:grpSpPr>
          <a:xfrm>
            <a:off x="8427777" y="945725"/>
            <a:ext cx="225000" cy="326250"/>
            <a:chOff x="5176538" y="1337838"/>
            <a:chExt cx="225000" cy="326250"/>
          </a:xfrm>
        </p:grpSpPr>
        <p:pic>
          <p:nvPicPr>
            <p:cNvPr id="242" name="Image 377"/>
            <p:cNvPicPr>
              <a:picLocks noChangeAspect="1"/>
            </p:cNvPicPr>
            <p:nvPr/>
          </p:nvPicPr>
          <p:blipFill>
            <a:blip r:embed="rId12"/>
            <a:stretch>
              <a:fillRect/>
            </a:stretch>
          </p:blipFill>
          <p:spPr>
            <a:xfrm>
              <a:off x="5176538" y="1337838"/>
              <a:ext cx="225000" cy="326250"/>
            </a:xfrm>
            <a:prstGeom prst="rect">
              <a:avLst/>
            </a:prstGeom>
          </p:spPr>
        </p:pic>
        <p:pic>
          <p:nvPicPr>
            <p:cNvPr id="243"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44" name="Group 243"/>
          <p:cNvGrpSpPr/>
          <p:nvPr/>
        </p:nvGrpSpPr>
        <p:grpSpPr>
          <a:xfrm>
            <a:off x="8436485" y="2656728"/>
            <a:ext cx="225000" cy="326250"/>
            <a:chOff x="8546296" y="3330734"/>
            <a:chExt cx="225000" cy="326250"/>
          </a:xfrm>
        </p:grpSpPr>
        <p:pic>
          <p:nvPicPr>
            <p:cNvPr id="245" name="Image 371"/>
            <p:cNvPicPr>
              <a:picLocks noChangeAspect="1"/>
            </p:cNvPicPr>
            <p:nvPr/>
          </p:nvPicPr>
          <p:blipFill>
            <a:blip r:embed="rId16"/>
            <a:stretch>
              <a:fillRect/>
            </a:stretch>
          </p:blipFill>
          <p:spPr>
            <a:xfrm>
              <a:off x="8546296" y="3330734"/>
              <a:ext cx="225000" cy="326250"/>
            </a:xfrm>
            <a:prstGeom prst="rect">
              <a:avLst/>
            </a:prstGeom>
          </p:spPr>
        </p:pic>
        <p:pic>
          <p:nvPicPr>
            <p:cNvPr id="246" name="Image 372"/>
            <p:cNvPicPr>
              <a:picLocks noChangeAspect="1"/>
            </p:cNvPicPr>
            <p:nvPr/>
          </p:nvPicPr>
          <p:blipFill>
            <a:blip r:embed="rId17"/>
            <a:stretch>
              <a:fillRect/>
            </a:stretch>
          </p:blipFill>
          <p:spPr>
            <a:xfrm>
              <a:off x="8570183" y="3343638"/>
              <a:ext cx="191250" cy="191250"/>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12841</TotalTime>
  <Words>604</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(24 – 30 janvier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618</cp:revision>
  <cp:lastPrinted>2017-01-17T15:27:37Z</cp:lastPrinted>
  <dcterms:created xsi:type="dcterms:W3CDTF">2015-12-15T11:10:25Z</dcterms:created>
  <dcterms:modified xsi:type="dcterms:W3CDTF">2017-01-31T17:02:00Z</dcterms:modified>
</cp:coreProperties>
</file>