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86" d="100"/>
          <a:sy n="86" d="100"/>
        </p:scale>
        <p:origin x="612" y="-228"/>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45659" cy="495427"/>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4" y="0"/>
            <a:ext cx="2945659" cy="495427"/>
          </a:xfrm>
          <a:prstGeom prst="rect">
            <a:avLst/>
          </a:prstGeom>
        </p:spPr>
        <p:txBody>
          <a:bodyPr vert="horz" lIns="93177" tIns="46589" rIns="93177" bIns="46589" rtlCol="0"/>
          <a:lstStyle>
            <a:lvl1pPr algn="r">
              <a:defRPr sz="1200"/>
            </a:lvl1pPr>
          </a:lstStyle>
          <a:p>
            <a:fld id="{6D22D471-A6F8-40EF-8223-1DCA8FA618BE}" type="datetimeFigureOut">
              <a:rPr lang="en-US" smtClean="0"/>
              <a:t>14-Feb-17</a:t>
            </a:fld>
            <a:endParaRPr lang="en-US"/>
          </a:p>
        </p:txBody>
      </p:sp>
      <p:sp>
        <p:nvSpPr>
          <p:cNvPr id="4" name="Espace réservé de l'image des diapositives 3"/>
          <p:cNvSpPr>
            <a:spLocks noGrp="1" noRot="1" noChangeAspect="1"/>
          </p:cNvSpPr>
          <p:nvPr>
            <p:ph type="sldImg" idx="2"/>
          </p:nvPr>
        </p:nvSpPr>
        <p:spPr>
          <a:xfrm>
            <a:off x="1042988" y="1233488"/>
            <a:ext cx="4711700" cy="333216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51985"/>
            <a:ext cx="5438140" cy="3887986"/>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1" y="9378827"/>
            <a:ext cx="2945659" cy="495426"/>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4" y="9378827"/>
            <a:ext cx="2945659" cy="495426"/>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14-Feb-17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14-Feb-17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14-Feb-17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14-Feb-17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14-Feb-17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14-Feb-17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14-Feb-17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14-Feb-17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14-Feb-17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14-Feb-17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14-Feb-17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14-Feb-17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a:solidFill>
                  <a:schemeClr val="bg1"/>
                </a:solidFill>
                <a:latin typeface="Arial" panose="020B0604020202020204" pitchFamily="34" charset="0"/>
                <a:cs typeface="Arial" panose="020B0604020202020204" pitchFamily="34" charset="0"/>
              </a:rPr>
              <a:t>(7 – 13 February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5" y="6812097"/>
            <a:ext cx="6415563"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a:solidFill>
                  <a:schemeClr val="bg1">
                    <a:lumMod val="50000"/>
                  </a:schemeClr>
                </a:solidFill>
                <a:latin typeface="Arial" panose="020B0604020202020204" pitchFamily="34" charset="0"/>
                <a:cs typeface="Arial" panose="020B0604020202020204" pitchFamily="34" charset="0"/>
              </a:rPr>
              <a:t>: 14 </a:t>
            </a:r>
            <a:r>
              <a:rPr lang="en-GB" sz="800" dirty="0">
                <a:solidFill>
                  <a:schemeClr val="bg1">
                    <a:lumMod val="50000"/>
                  </a:schemeClr>
                </a:solidFill>
                <a:latin typeface="Arial" panose="020B0604020202020204" pitchFamily="34" charset="0"/>
                <a:cs typeface="Arial" panose="020B0604020202020204" pitchFamily="34" charset="0"/>
              </a:rPr>
              <a:t>Feb 2017  </a:t>
            </a:r>
            <a:r>
              <a:rPr lang="fr-FR" sz="800" b="1" dirty="0" err="1">
                <a:solidFill>
                  <a:schemeClr val="bg1">
                    <a:lumMod val="50000"/>
                  </a:schemeClr>
                </a:solidFill>
                <a:latin typeface="Arial" panose="020B0604020202020204" pitchFamily="34" charset="0"/>
                <a:cs typeface="Arial" panose="020B0604020202020204" pitchFamily="34" charset="0"/>
              </a:rPr>
              <a:t>Map</a:t>
            </a:r>
            <a:r>
              <a:rPr lang="fr-FR" sz="800" b="1" dirty="0">
                <a:solidFill>
                  <a:schemeClr val="bg1">
                    <a:lumMod val="50000"/>
                  </a:schemeClr>
                </a:solidFill>
                <a:latin typeface="Arial" panose="020B0604020202020204" pitchFamily="34" charset="0"/>
                <a:cs typeface="Arial" panose="020B0604020202020204" pitchFamily="34" charset="0"/>
              </a:rPr>
              <a:t>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prstClr val="white">
                  <a:lumMod val="50000"/>
                </a:prstClr>
              </a:solidFill>
              <a:latin typeface="Arial" panose="020B0604020202020204" pitchFamily="34" charset="0"/>
              <a:cs typeface="Arial" panose="020B0604020202020204" pitchFamily="34" charset="0"/>
            </a:endParaRPr>
          </a:p>
          <a:p>
            <a:pPr lvl="0"/>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582579"/>
            <a:ext cx="2092202" cy="6769359"/>
          </a:xfrm>
          <a:prstGeom prst="rect">
            <a:avLst/>
          </a:prstGeom>
          <a:noFill/>
        </p:spPr>
        <p:txBody>
          <a:bodyPr wrap="square" lIns="0" tIns="49785" rIns="0" bIns="49785" rtlCol="0">
            <a:noAutofit/>
          </a:bodyPr>
          <a:lstStyle/>
          <a:p>
            <a:pPr>
              <a:spcBef>
                <a:spcPts val="600"/>
              </a:spcBef>
            </a:pPr>
            <a:r>
              <a:rPr lang="en-GB" sz="1000" dirty="0">
                <a:latin typeface="Arial"/>
              </a:rPr>
              <a:t>CAMEROON</a:t>
            </a:r>
            <a:endParaRPr lang="en-GB" sz="800" dirty="0">
              <a:latin typeface="Arial"/>
            </a:endParaRPr>
          </a:p>
          <a:p>
            <a:endParaRPr lang="en-GB" sz="800" dirty="0">
              <a:latin typeface="Arial"/>
            </a:endParaRPr>
          </a:p>
          <a:p>
            <a:endParaRPr lang="en-GB" sz="800" dirty="0">
              <a:latin typeface="Arial" panose="020B0604020202020204" pitchFamily="34" charset="0"/>
              <a:cs typeface="Arial" panose="020B0604020202020204" pitchFamily="34" charset="0"/>
            </a:endParaRPr>
          </a:p>
          <a:p>
            <a:pPr lvl="0"/>
            <a:endParaRPr lang="en-US" sz="800" dirty="0">
              <a:latin typeface="Arial"/>
            </a:endParaRPr>
          </a:p>
          <a:p>
            <a:pPr lvl="0"/>
            <a:r>
              <a:rPr lang="en-US" sz="800" dirty="0">
                <a:latin typeface="Arial"/>
              </a:rPr>
              <a:t>Lack of financial resources is jeopardizing WFP and partners’ ability to provide live-saving food assistance to the refugees in eastern Cameroon, leaving a US$16 million gap in funding. A complete gap is expected from June onwards, pending new food consignments. Since last October, a decline in funding had already forced WFP to cut food and cash assistance by half to some 156,000 CAR refugees, who are now surviving on a minimal food ration. </a:t>
            </a:r>
          </a:p>
          <a:p>
            <a:pPr lvl="0">
              <a:spcBef>
                <a:spcPts val="600"/>
              </a:spcBef>
            </a:pPr>
            <a:r>
              <a:rPr lang="en-US" sz="1000" dirty="0">
                <a:latin typeface="Arial"/>
              </a:rPr>
              <a:t>CHAD</a:t>
            </a:r>
            <a:endParaRPr lang="en-US" sz="800" dirty="0">
              <a:latin typeface="Arial"/>
            </a:endParaRPr>
          </a:p>
          <a:p>
            <a:pPr lvl="0"/>
            <a:endParaRPr lang="en-US" sz="800" dirty="0">
              <a:latin typeface="Arial"/>
            </a:endParaRPr>
          </a:p>
          <a:p>
            <a:pPr lvl="0"/>
            <a:endParaRPr lang="en-US" sz="800" dirty="0">
              <a:latin typeface="Arial"/>
            </a:endParaRPr>
          </a:p>
          <a:p>
            <a:pPr lvl="0"/>
            <a:endParaRPr lang="en-US" sz="800" dirty="0">
              <a:latin typeface="Arial"/>
            </a:endParaRPr>
          </a:p>
          <a:p>
            <a:pPr lvl="0"/>
            <a:r>
              <a:rPr lang="en-US" sz="800" dirty="0">
                <a:latin typeface="Arial"/>
              </a:rPr>
              <a:t>Hundreds of people could die in south-eastern Chad as a months-long outbreak of hepatitis E worsens, MSF warned on 9 February, recording 70 cases and 11 deaths since September. Some 885 people in the </a:t>
            </a:r>
            <a:r>
              <a:rPr lang="en-US" sz="800" dirty="0" err="1">
                <a:latin typeface="Arial"/>
              </a:rPr>
              <a:t>Salamat</a:t>
            </a:r>
            <a:r>
              <a:rPr lang="en-US" sz="800" dirty="0">
                <a:latin typeface="Arial"/>
              </a:rPr>
              <a:t> region have been treated for symptoms of jaundice, which can indicate hepatitis E. Most patients are likely to be suffering from hepatitis E, the aid group said. The death toll from the outbreak could be higher due to cases which may not have been treated in health facilities, according to the World Health Organization. </a:t>
            </a:r>
            <a:endParaRPr lang="en-US" sz="100" dirty="0">
              <a:latin typeface="Arial"/>
            </a:endParaRPr>
          </a:p>
          <a:p>
            <a:pPr>
              <a:spcBef>
                <a:spcPts val="600"/>
              </a:spcBef>
            </a:pPr>
            <a:r>
              <a:rPr lang="en-US" sz="1000" dirty="0">
                <a:latin typeface="Arial"/>
              </a:rPr>
              <a:t>GUINEA</a:t>
            </a:r>
          </a:p>
          <a:p>
            <a:pPr lvl="0"/>
            <a:endParaRPr lang="en-US" sz="800" dirty="0">
              <a:latin typeface="Arial"/>
            </a:endParaRPr>
          </a:p>
          <a:p>
            <a:pPr lvl="0"/>
            <a:endParaRPr lang="en-US" sz="800" dirty="0">
              <a:latin typeface="Arial"/>
            </a:endParaRPr>
          </a:p>
          <a:p>
            <a:pPr lvl="0"/>
            <a:endParaRPr lang="en-US" sz="800" dirty="0">
              <a:latin typeface="Arial"/>
            </a:endParaRPr>
          </a:p>
          <a:p>
            <a:pPr lvl="0"/>
            <a:r>
              <a:rPr lang="en-US" sz="800" dirty="0">
                <a:latin typeface="Arial"/>
              </a:rPr>
              <a:t>93 measles cases have been confirmed since the beginning of the year in the affected districts of </a:t>
            </a:r>
            <a:r>
              <a:rPr lang="en-US" sz="800" dirty="0" err="1">
                <a:latin typeface="Arial"/>
              </a:rPr>
              <a:t>Nzérékoré</a:t>
            </a:r>
            <a:r>
              <a:rPr lang="en-US" sz="800" dirty="0">
                <a:latin typeface="Arial"/>
              </a:rPr>
              <a:t>, </a:t>
            </a:r>
            <a:r>
              <a:rPr lang="en-US" sz="800" dirty="0" err="1">
                <a:latin typeface="Arial"/>
              </a:rPr>
              <a:t>Guékedou</a:t>
            </a:r>
            <a:r>
              <a:rPr lang="en-US" sz="800" dirty="0">
                <a:latin typeface="Arial"/>
              </a:rPr>
              <a:t>, </a:t>
            </a:r>
            <a:r>
              <a:rPr lang="en-US" sz="800" dirty="0" err="1">
                <a:latin typeface="Arial"/>
              </a:rPr>
              <a:t>Coyah</a:t>
            </a:r>
            <a:r>
              <a:rPr lang="en-US" sz="800" dirty="0">
                <a:latin typeface="Arial"/>
              </a:rPr>
              <a:t>, </a:t>
            </a:r>
            <a:r>
              <a:rPr lang="en-US" sz="800" dirty="0" err="1">
                <a:latin typeface="Arial"/>
              </a:rPr>
              <a:t>Dubréka</a:t>
            </a:r>
            <a:r>
              <a:rPr lang="en-US" sz="800" dirty="0">
                <a:latin typeface="Arial"/>
              </a:rPr>
              <a:t>, Fria, </a:t>
            </a:r>
            <a:r>
              <a:rPr lang="en-US" sz="800" dirty="0" err="1">
                <a:latin typeface="Arial"/>
              </a:rPr>
              <a:t>Kindia</a:t>
            </a:r>
            <a:r>
              <a:rPr lang="en-US" sz="800" dirty="0">
                <a:latin typeface="Arial"/>
              </a:rPr>
              <a:t> and four communes in the capital Conakry. The Ministry of Health with support from UNICEF, ALIMA and other partners has immediately initiated vaccination campaigns in the affected regions. The outbreak is a direct consequence of the limited vaccination coverage during the Ebola outbreak which seriously affected the country’s health system in 2014-2015.</a:t>
            </a:r>
          </a:p>
          <a:p>
            <a:endParaRPr lang="en-US" sz="800" dirty="0">
              <a:latin typeface="Arial"/>
            </a:endParaRPr>
          </a:p>
          <a:p>
            <a:endParaRPr lang="en-US" sz="800" dirty="0">
              <a:latin typeface="Arial"/>
            </a:endParaRPr>
          </a:p>
          <a:p>
            <a:endParaRPr lang="en-GB" sz="800" dirty="0">
              <a:latin typeface="Arial"/>
            </a:endParaRPr>
          </a:p>
        </p:txBody>
      </p:sp>
      <p:cxnSp>
        <p:nvCxnSpPr>
          <p:cNvPr id="76" name="Connecteur droit 75"/>
          <p:cNvCxnSpPr/>
          <p:nvPr/>
        </p:nvCxnSpPr>
        <p:spPr>
          <a:xfrm flipV="1">
            <a:off x="238134" y="788947"/>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44161" y="803823"/>
            <a:ext cx="1918560"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FUNDING GAP THREATENS FOOD ASSISTANCE TO CAR REFUGEES</a:t>
            </a: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759571"/>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CAMEROON</a:t>
              </a:r>
              <a:endParaRPr lang="en-US" sz="800" dirty="0">
                <a:solidFill>
                  <a:schemeClr val="tx1"/>
                </a:solidFill>
              </a:endParaRPr>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12601" y="3030467"/>
              <a:ext cx="650778" cy="215444"/>
            </a:xfrm>
            <a:prstGeom prst="rect">
              <a:avLst/>
            </a:prstGeom>
            <a:noFill/>
          </p:spPr>
          <p:txBody>
            <a:bodyPr wrap="square" rtlCol="0">
              <a:spAutoFit/>
            </a:bodyPr>
            <a:lstStyle/>
            <a:p>
              <a:pPr algn="ctr"/>
              <a:r>
                <a:rPr lang="fr-FR" sz="800" dirty="0">
                  <a:latin typeface="Bookman Old Style" panose="02050604050505020204" pitchFamily="18" charset="0"/>
                </a:rPr>
                <a:t>GUINEA</a:t>
              </a:r>
              <a:endParaRPr lang="en-US" sz="800" dirty="0">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AND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554004"/>
            <a:ext cx="2039235" cy="6681399"/>
          </a:xfrm>
          <a:prstGeom prst="rect">
            <a:avLst/>
          </a:prstGeom>
          <a:noFill/>
        </p:spPr>
        <p:txBody>
          <a:bodyPr wrap="square" lIns="0" tIns="49785" rIns="0" bIns="49785" rtlCol="0">
            <a:noAutofit/>
          </a:bodyPr>
          <a:lstStyle/>
          <a:p>
            <a:r>
              <a:rPr lang="en-GB" sz="1000" dirty="0">
                <a:latin typeface="Arial"/>
              </a:rPr>
              <a:t>DR CONGO</a:t>
            </a:r>
          </a:p>
          <a:p>
            <a:endParaRPr lang="en-GB" sz="800" dirty="0">
              <a:latin typeface="Arial"/>
            </a:endParaRPr>
          </a:p>
          <a:p>
            <a:r>
              <a:rPr lang="en-GB" sz="800" i="1" dirty="0">
                <a:solidFill>
                  <a:schemeClr val="bg1">
                    <a:lumMod val="50000"/>
                  </a:schemeClr>
                </a:solidFill>
                <a:latin typeface="Arial" panose="020B0604020202020204" pitchFamily="34" charset="0"/>
                <a:cs typeface="Arial" panose="020B0604020202020204" pitchFamily="34" charset="0"/>
              </a:rPr>
              <a:t>       </a:t>
            </a:r>
          </a:p>
          <a:p>
            <a:endParaRPr lang="en-GB" sz="500" dirty="0">
              <a:solidFill>
                <a:schemeClr val="bg1">
                  <a:lumMod val="50000"/>
                </a:schemeClr>
              </a:solidFill>
              <a:latin typeface="Arial" panose="020B0604020202020204" pitchFamily="34" charset="0"/>
              <a:cs typeface="Arial" panose="020B0604020202020204" pitchFamily="34" charset="0"/>
            </a:endParaRPr>
          </a:p>
          <a:p>
            <a:r>
              <a:rPr lang="en-US" sz="800" dirty="0">
                <a:latin typeface="Arial"/>
              </a:rPr>
              <a:t>Humanitarian actors project that needs are likely to increase in the coming months. Last year, the number of displaced people increased from 1.6 to more than 2.1 million. Humanitarian organizations are already responding to respond to violent clashes in the southeastern province of Tanganyika, in the three provinces of Kasai and to the needs of new refugees from South Sudan in the north-eastern part of the country. Measles and cholera have become major recurring health issues. On 9 February, the humanitarian community and the Congolese authorities launched an appeal for US$748 million to assist 6.7 million people in 2017. </a:t>
            </a:r>
          </a:p>
          <a:p>
            <a:endParaRPr lang="en-US" sz="600" dirty="0">
              <a:latin typeface="Arial"/>
            </a:endParaRPr>
          </a:p>
          <a:p>
            <a:r>
              <a:rPr lang="en-US" sz="1000" dirty="0">
                <a:latin typeface="Arial"/>
              </a:rPr>
              <a:t>THE GAMBIA </a:t>
            </a:r>
          </a:p>
          <a:p>
            <a:endParaRPr lang="en-US" sz="800" dirty="0">
              <a:latin typeface="Arial"/>
            </a:endParaRPr>
          </a:p>
          <a:p>
            <a:endParaRPr lang="en-US" sz="800" dirty="0">
              <a:latin typeface="Arial"/>
            </a:endParaRPr>
          </a:p>
          <a:p>
            <a:endParaRPr lang="en-US" sz="500" dirty="0">
              <a:latin typeface="Arial"/>
            </a:endParaRPr>
          </a:p>
          <a:p>
            <a:endParaRPr lang="en-US" sz="500" dirty="0">
              <a:latin typeface="Arial"/>
            </a:endParaRPr>
          </a:p>
          <a:p>
            <a:r>
              <a:rPr lang="en-US" sz="800" dirty="0">
                <a:latin typeface="Arial"/>
              </a:rPr>
              <a:t>Over 148,500 persons – 8 per cent of the population - are food insecure and 0.6 per cent severely food insecure in The Gambia, according to a WFP report, an increase from 5.6 per cent in 2011. Rising food prices and natural disasters are the most prominent factors that have negatively affected Gambian households’ food access and put them at risk. On 9 February, the European Union allocated €75 million as an immediate support package to address markets and socio-economic development of the country, including food insecurity, unemployment and infrastructure. </a:t>
            </a:r>
          </a:p>
          <a:p>
            <a:endParaRPr lang="en-US" sz="800" dirty="0">
              <a:latin typeface="Arial"/>
            </a:endParaRPr>
          </a:p>
          <a:p>
            <a:pPr lvl="0"/>
            <a:r>
              <a:rPr lang="en-US" sz="1000" dirty="0">
                <a:solidFill>
                  <a:prstClr val="black"/>
                </a:solidFill>
                <a:latin typeface="Arial"/>
              </a:rPr>
              <a:t>NIGERIA</a:t>
            </a:r>
          </a:p>
          <a:p>
            <a:endParaRPr lang="en-US" sz="800" dirty="0">
              <a:latin typeface="Arial"/>
            </a:endParaRPr>
          </a:p>
          <a:p>
            <a:endParaRPr lang="en-US" sz="800" dirty="0">
              <a:latin typeface="Arial"/>
            </a:endParaRPr>
          </a:p>
          <a:p>
            <a:endParaRPr lang="en-US" sz="5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Over the past two weeks, more than 10,000 displaced people and refugees have returned to the </a:t>
            </a:r>
            <a:r>
              <a:rPr lang="en-US" sz="800" dirty="0" err="1">
                <a:latin typeface="Arial" panose="020B0604020202020204" pitchFamily="34" charset="0"/>
                <a:cs typeface="Arial" panose="020B0604020202020204" pitchFamily="34" charset="0"/>
              </a:rPr>
              <a:t>Damasak</a:t>
            </a:r>
            <a:r>
              <a:rPr lang="en-US" sz="800" dirty="0">
                <a:latin typeface="Arial" panose="020B0604020202020204" pitchFamily="34" charset="0"/>
                <a:cs typeface="Arial" panose="020B0604020202020204" pitchFamily="34" charset="0"/>
              </a:rPr>
              <a:t> local government area in the north of </a:t>
            </a:r>
            <a:r>
              <a:rPr lang="en-US" sz="800" dirty="0" err="1">
                <a:latin typeface="Arial" panose="020B0604020202020204" pitchFamily="34" charset="0"/>
                <a:cs typeface="Arial" panose="020B0604020202020204" pitchFamily="34" charset="0"/>
              </a:rPr>
              <a:t>Borno</a:t>
            </a:r>
            <a:r>
              <a:rPr lang="en-US" sz="800" dirty="0">
                <a:latin typeface="Arial" panose="020B0604020202020204" pitchFamily="34" charset="0"/>
                <a:cs typeface="Arial" panose="020B0604020202020204" pitchFamily="34" charset="0"/>
              </a:rPr>
              <a:t> state. The majority of them (70 per cent) return from </a:t>
            </a:r>
            <a:r>
              <a:rPr lang="en-US" sz="800" dirty="0" err="1">
                <a:latin typeface="Arial" panose="020B0604020202020204" pitchFamily="34" charset="0"/>
                <a:cs typeface="Arial" panose="020B0604020202020204" pitchFamily="34" charset="0"/>
              </a:rPr>
              <a:t>neighbouring</a:t>
            </a:r>
            <a:r>
              <a:rPr lang="en-US" sz="800" dirty="0">
                <a:latin typeface="Arial" panose="020B0604020202020204" pitchFamily="34" charset="0"/>
                <a:cs typeface="Arial" panose="020B0604020202020204" pitchFamily="34" charset="0"/>
              </a:rPr>
              <a:t> Niger and the rest from communities nearby. In recent weeks, an average of 100 families has been returning to </a:t>
            </a:r>
            <a:r>
              <a:rPr lang="en-US" sz="800" dirty="0" err="1">
                <a:latin typeface="Arial" panose="020B0604020202020204" pitchFamily="34" charset="0"/>
                <a:cs typeface="Arial" panose="020B0604020202020204" pitchFamily="34" charset="0"/>
              </a:rPr>
              <a:t>Damasak</a:t>
            </a:r>
            <a:r>
              <a:rPr lang="en-US" sz="800" dirty="0">
                <a:latin typeface="Arial" panose="020B0604020202020204" pitchFamily="34" charset="0"/>
                <a:cs typeface="Arial" panose="020B0604020202020204" pitchFamily="34" charset="0"/>
              </a:rPr>
              <a:t> every day. </a:t>
            </a:r>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6278853" y="5527026"/>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Natural disaster </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Epidemic</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Conflict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Other</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751732"/>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45943" y="2784441"/>
            <a:ext cx="754326" cy="215444"/>
          </a:xfrm>
          <a:prstGeom prst="rect">
            <a:avLst/>
          </a:prstGeom>
          <a:noFill/>
        </p:spPr>
        <p:txBody>
          <a:bodyPr wrap="square" rtlCol="0">
            <a:spAutoFit/>
          </a:bodyPr>
          <a:lstStyle/>
          <a:p>
            <a:pPr algn="ctr"/>
            <a:r>
              <a:rPr lang="fr-FR" sz="800" dirty="0">
                <a:latin typeface="Bookman Old Style" panose="02050604050505020204" pitchFamily="18" charset="0"/>
              </a:rPr>
              <a:t>GAMBIA</a:t>
            </a:r>
            <a:endParaRPr lang="en-US" sz="800" dirty="0">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634674" y="758281"/>
            <a:ext cx="1945127"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PROJECTED RISE IN CONFLICT-RELATED NEEDS </a:t>
            </a:r>
          </a:p>
        </p:txBody>
      </p:sp>
      <p:cxnSp>
        <p:nvCxnSpPr>
          <p:cNvPr id="192" name="Connecteur droit 90"/>
          <p:cNvCxnSpPr/>
          <p:nvPr/>
        </p:nvCxnSpPr>
        <p:spPr>
          <a:xfrm>
            <a:off x="226313" y="4895129"/>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46" name="ZoneTexte 84"/>
          <p:cNvSpPr txBox="1"/>
          <p:nvPr/>
        </p:nvSpPr>
        <p:spPr>
          <a:xfrm>
            <a:off x="411981" y="2736467"/>
            <a:ext cx="1971058" cy="21544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HEPATITIS E OUTBREAK WORSENS   </a:t>
            </a:r>
          </a:p>
        </p:txBody>
      </p:sp>
      <p:grpSp>
        <p:nvGrpSpPr>
          <p:cNvPr id="253" name="Group 252"/>
          <p:cNvGrpSpPr/>
          <p:nvPr/>
        </p:nvGrpSpPr>
        <p:grpSpPr>
          <a:xfrm>
            <a:off x="8462413" y="789744"/>
            <a:ext cx="225000" cy="326250"/>
            <a:chOff x="260489" y="910901"/>
            <a:chExt cx="225000" cy="326250"/>
          </a:xfrm>
        </p:grpSpPr>
        <p:pic>
          <p:nvPicPr>
            <p:cNvPr id="254" name="Image 377"/>
            <p:cNvPicPr>
              <a:picLocks noChangeAspect="1"/>
            </p:cNvPicPr>
            <p:nvPr/>
          </p:nvPicPr>
          <p:blipFill>
            <a:blip r:embed="rId12"/>
            <a:stretch>
              <a:fillRect/>
            </a:stretch>
          </p:blipFill>
          <p:spPr>
            <a:xfrm>
              <a:off x="260489" y="910901"/>
              <a:ext cx="225000" cy="326250"/>
            </a:xfrm>
            <a:prstGeom prst="rect">
              <a:avLst/>
            </a:prstGeom>
          </p:spPr>
        </p:pic>
        <p:pic>
          <p:nvPicPr>
            <p:cNvPr id="255" name="Image 22"/>
            <p:cNvPicPr>
              <a:picLocks noChangeAspect="1"/>
            </p:cNvPicPr>
            <p:nvPr/>
          </p:nvPicPr>
          <p:blipFill>
            <a:blip r:embed="rId13"/>
            <a:stretch>
              <a:fillRect/>
            </a:stretch>
          </p:blipFill>
          <p:spPr>
            <a:xfrm>
              <a:off x="268255" y="937737"/>
              <a:ext cx="204033" cy="174885"/>
            </a:xfrm>
            <a:prstGeom prst="rect">
              <a:avLst/>
            </a:prstGeom>
          </p:spPr>
        </p:pic>
      </p:grpSp>
      <p:grpSp>
        <p:nvGrpSpPr>
          <p:cNvPr id="178" name="Group 177"/>
          <p:cNvGrpSpPr/>
          <p:nvPr/>
        </p:nvGrpSpPr>
        <p:grpSpPr>
          <a:xfrm>
            <a:off x="7247639" y="3886765"/>
            <a:ext cx="225000" cy="326250"/>
            <a:chOff x="260489" y="910901"/>
            <a:chExt cx="225000" cy="326250"/>
          </a:xfrm>
        </p:grpSpPr>
        <p:pic>
          <p:nvPicPr>
            <p:cNvPr id="180" name="Image 377"/>
            <p:cNvPicPr>
              <a:picLocks noChangeAspect="1"/>
            </p:cNvPicPr>
            <p:nvPr/>
          </p:nvPicPr>
          <p:blipFill>
            <a:blip r:embed="rId12"/>
            <a:stretch>
              <a:fillRect/>
            </a:stretch>
          </p:blipFill>
          <p:spPr>
            <a:xfrm>
              <a:off x="260489" y="910901"/>
              <a:ext cx="225000" cy="326250"/>
            </a:xfrm>
            <a:prstGeom prst="rect">
              <a:avLst/>
            </a:prstGeom>
          </p:spPr>
        </p:pic>
        <p:pic>
          <p:nvPicPr>
            <p:cNvPr id="181" name="Image 22"/>
            <p:cNvPicPr>
              <a:picLocks noChangeAspect="1"/>
            </p:cNvPicPr>
            <p:nvPr/>
          </p:nvPicPr>
          <p:blipFill>
            <a:blip r:embed="rId13"/>
            <a:stretch>
              <a:fillRect/>
            </a:stretch>
          </p:blipFill>
          <p:spPr>
            <a:xfrm>
              <a:off x="268255" y="937737"/>
              <a:ext cx="204033" cy="174885"/>
            </a:xfrm>
            <a:prstGeom prst="rect">
              <a:avLst/>
            </a:prstGeom>
          </p:spPr>
        </p:pic>
      </p:grpSp>
      <p:grpSp>
        <p:nvGrpSpPr>
          <p:cNvPr id="182" name="Group 181"/>
          <p:cNvGrpSpPr/>
          <p:nvPr/>
        </p:nvGrpSpPr>
        <p:grpSpPr>
          <a:xfrm>
            <a:off x="5925005" y="3185242"/>
            <a:ext cx="236220" cy="353059"/>
            <a:chOff x="0" y="0"/>
            <a:chExt cx="236349" cy="353145"/>
          </a:xfrm>
        </p:grpSpPr>
        <p:pic>
          <p:nvPicPr>
            <p:cNvPr id="187" name="Image 377"/>
            <p:cNvPicPr>
              <a:picLocks noChangeAspect="1"/>
            </p:cNvPicPr>
            <p:nvPr/>
          </p:nvPicPr>
          <p:blipFill>
            <a:blip r:embed="rId12"/>
            <a:stretch>
              <a:fillRect/>
            </a:stretch>
          </p:blipFill>
          <p:spPr>
            <a:xfrm>
              <a:off x="11349" y="26895"/>
              <a:ext cx="225000" cy="326250"/>
            </a:xfrm>
            <a:prstGeom prst="rect">
              <a:avLst/>
            </a:prstGeom>
          </p:spPr>
        </p:pic>
        <p:pic>
          <p:nvPicPr>
            <p:cNvPr id="188" name="Image 16"/>
            <p:cNvPicPr>
              <a:picLocks noChangeAspect="1"/>
            </p:cNvPicPr>
            <p:nvPr/>
          </p:nvPicPr>
          <p:blipFill>
            <a:blip r:embed="rId14"/>
            <a:stretch>
              <a:fillRect/>
            </a:stretch>
          </p:blipFill>
          <p:spPr>
            <a:xfrm>
              <a:off x="0" y="0"/>
              <a:ext cx="208800" cy="208800"/>
            </a:xfrm>
            <a:prstGeom prst="rect">
              <a:avLst/>
            </a:prstGeom>
          </p:spPr>
        </p:pic>
      </p:grpSp>
      <p:grpSp>
        <p:nvGrpSpPr>
          <p:cNvPr id="189" name="Group 188"/>
          <p:cNvGrpSpPr/>
          <p:nvPr/>
        </p:nvGrpSpPr>
        <p:grpSpPr>
          <a:xfrm>
            <a:off x="260963" y="811952"/>
            <a:ext cx="236220" cy="353059"/>
            <a:chOff x="0" y="0"/>
            <a:chExt cx="236349" cy="353145"/>
          </a:xfrm>
        </p:grpSpPr>
        <p:pic>
          <p:nvPicPr>
            <p:cNvPr id="190" name="Image 377"/>
            <p:cNvPicPr>
              <a:picLocks noChangeAspect="1"/>
            </p:cNvPicPr>
            <p:nvPr/>
          </p:nvPicPr>
          <p:blipFill>
            <a:blip r:embed="rId12"/>
            <a:stretch>
              <a:fillRect/>
            </a:stretch>
          </p:blipFill>
          <p:spPr>
            <a:xfrm>
              <a:off x="11349" y="26895"/>
              <a:ext cx="225000" cy="326250"/>
            </a:xfrm>
            <a:prstGeom prst="rect">
              <a:avLst/>
            </a:prstGeom>
          </p:spPr>
        </p:pic>
        <p:pic>
          <p:nvPicPr>
            <p:cNvPr id="191" name="Image 16"/>
            <p:cNvPicPr>
              <a:picLocks noChangeAspect="1"/>
            </p:cNvPicPr>
            <p:nvPr/>
          </p:nvPicPr>
          <p:blipFill>
            <a:blip r:embed="rId14"/>
            <a:stretch>
              <a:fillRect/>
            </a:stretch>
          </p:blipFill>
          <p:spPr>
            <a:xfrm>
              <a:off x="0" y="0"/>
              <a:ext cx="208800" cy="208800"/>
            </a:xfrm>
            <a:prstGeom prst="rect">
              <a:avLst/>
            </a:prstGeom>
          </p:spPr>
        </p:pic>
      </p:grpSp>
      <p:cxnSp>
        <p:nvCxnSpPr>
          <p:cNvPr id="194" name="Connecteur droit 75"/>
          <p:cNvCxnSpPr/>
          <p:nvPr/>
        </p:nvCxnSpPr>
        <p:spPr>
          <a:xfrm flipV="1">
            <a:off x="222480" y="2718332"/>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243048" y="2759053"/>
            <a:ext cx="225000" cy="326250"/>
            <a:chOff x="8546296" y="3330734"/>
            <a:chExt cx="225000" cy="326250"/>
          </a:xfrm>
        </p:grpSpPr>
        <p:pic>
          <p:nvPicPr>
            <p:cNvPr id="196" name="Image 371"/>
            <p:cNvPicPr>
              <a:picLocks noChangeAspect="1"/>
            </p:cNvPicPr>
            <p:nvPr/>
          </p:nvPicPr>
          <p:blipFill>
            <a:blip r:embed="rId15"/>
            <a:stretch>
              <a:fillRect/>
            </a:stretch>
          </p:blipFill>
          <p:spPr>
            <a:xfrm>
              <a:off x="8546296" y="3330734"/>
              <a:ext cx="225000" cy="326250"/>
            </a:xfrm>
            <a:prstGeom prst="rect">
              <a:avLst/>
            </a:prstGeom>
          </p:spPr>
        </p:pic>
        <p:pic>
          <p:nvPicPr>
            <p:cNvPr id="201" name="Image 372"/>
            <p:cNvPicPr>
              <a:picLocks noChangeAspect="1"/>
            </p:cNvPicPr>
            <p:nvPr/>
          </p:nvPicPr>
          <p:blipFill>
            <a:blip r:embed="rId16"/>
            <a:stretch>
              <a:fillRect/>
            </a:stretch>
          </p:blipFill>
          <p:spPr>
            <a:xfrm>
              <a:off x="8570183" y="3343638"/>
              <a:ext cx="191250" cy="191250"/>
            </a:xfrm>
            <a:prstGeom prst="rect">
              <a:avLst/>
            </a:prstGeom>
          </p:spPr>
        </p:pic>
      </p:grpSp>
      <p:grpSp>
        <p:nvGrpSpPr>
          <p:cNvPr id="202" name="Group 201"/>
          <p:cNvGrpSpPr/>
          <p:nvPr/>
        </p:nvGrpSpPr>
        <p:grpSpPr>
          <a:xfrm>
            <a:off x="6366550" y="2188910"/>
            <a:ext cx="225000" cy="326250"/>
            <a:chOff x="8546296" y="3330734"/>
            <a:chExt cx="225000" cy="326250"/>
          </a:xfrm>
        </p:grpSpPr>
        <p:pic>
          <p:nvPicPr>
            <p:cNvPr id="203" name="Image 371"/>
            <p:cNvPicPr>
              <a:picLocks noChangeAspect="1"/>
            </p:cNvPicPr>
            <p:nvPr/>
          </p:nvPicPr>
          <p:blipFill>
            <a:blip r:embed="rId15"/>
            <a:stretch>
              <a:fillRect/>
            </a:stretch>
          </p:blipFill>
          <p:spPr>
            <a:xfrm>
              <a:off x="8546296" y="3330734"/>
              <a:ext cx="225000" cy="326250"/>
            </a:xfrm>
            <a:prstGeom prst="rect">
              <a:avLst/>
            </a:prstGeom>
          </p:spPr>
        </p:pic>
        <p:pic>
          <p:nvPicPr>
            <p:cNvPr id="204" name="Image 372"/>
            <p:cNvPicPr>
              <a:picLocks noChangeAspect="1"/>
            </p:cNvPicPr>
            <p:nvPr/>
          </p:nvPicPr>
          <p:blipFill>
            <a:blip r:embed="rId16"/>
            <a:stretch>
              <a:fillRect/>
            </a:stretch>
          </p:blipFill>
          <p:spPr>
            <a:xfrm>
              <a:off x="8570183" y="3343638"/>
              <a:ext cx="191250" cy="191250"/>
            </a:xfrm>
            <a:prstGeom prst="rect">
              <a:avLst/>
            </a:prstGeom>
          </p:spPr>
        </p:pic>
      </p:grpSp>
      <p:grpSp>
        <p:nvGrpSpPr>
          <p:cNvPr id="205" name="Group 204"/>
          <p:cNvGrpSpPr/>
          <p:nvPr/>
        </p:nvGrpSpPr>
        <p:grpSpPr>
          <a:xfrm>
            <a:off x="3657747" y="3130931"/>
            <a:ext cx="225000" cy="326250"/>
            <a:chOff x="8546296" y="3330734"/>
            <a:chExt cx="225000" cy="326250"/>
          </a:xfrm>
        </p:grpSpPr>
        <p:pic>
          <p:nvPicPr>
            <p:cNvPr id="206" name="Image 371"/>
            <p:cNvPicPr>
              <a:picLocks noChangeAspect="1"/>
            </p:cNvPicPr>
            <p:nvPr/>
          </p:nvPicPr>
          <p:blipFill>
            <a:blip r:embed="rId15"/>
            <a:stretch>
              <a:fillRect/>
            </a:stretch>
          </p:blipFill>
          <p:spPr>
            <a:xfrm>
              <a:off x="8546296" y="3330734"/>
              <a:ext cx="225000" cy="326250"/>
            </a:xfrm>
            <a:prstGeom prst="rect">
              <a:avLst/>
            </a:prstGeom>
          </p:spPr>
        </p:pic>
        <p:pic>
          <p:nvPicPr>
            <p:cNvPr id="209" name="Image 372"/>
            <p:cNvPicPr>
              <a:picLocks noChangeAspect="1"/>
            </p:cNvPicPr>
            <p:nvPr/>
          </p:nvPicPr>
          <p:blipFill>
            <a:blip r:embed="rId16"/>
            <a:stretch>
              <a:fillRect/>
            </a:stretch>
          </p:blipFill>
          <p:spPr>
            <a:xfrm>
              <a:off x="8570183" y="3343638"/>
              <a:ext cx="191250" cy="191250"/>
            </a:xfrm>
            <a:prstGeom prst="rect">
              <a:avLst/>
            </a:prstGeom>
          </p:spPr>
        </p:pic>
      </p:grpSp>
      <p:grpSp>
        <p:nvGrpSpPr>
          <p:cNvPr id="217" name="Group 216"/>
          <p:cNvGrpSpPr/>
          <p:nvPr/>
        </p:nvGrpSpPr>
        <p:grpSpPr>
          <a:xfrm>
            <a:off x="243997" y="4927969"/>
            <a:ext cx="225000" cy="326250"/>
            <a:chOff x="8546296" y="3330734"/>
            <a:chExt cx="225000" cy="326250"/>
          </a:xfrm>
        </p:grpSpPr>
        <p:pic>
          <p:nvPicPr>
            <p:cNvPr id="218" name="Image 371"/>
            <p:cNvPicPr>
              <a:picLocks noChangeAspect="1"/>
            </p:cNvPicPr>
            <p:nvPr/>
          </p:nvPicPr>
          <p:blipFill>
            <a:blip r:embed="rId15"/>
            <a:stretch>
              <a:fillRect/>
            </a:stretch>
          </p:blipFill>
          <p:spPr>
            <a:xfrm>
              <a:off x="8546296" y="3330734"/>
              <a:ext cx="225000" cy="326250"/>
            </a:xfrm>
            <a:prstGeom prst="rect">
              <a:avLst/>
            </a:prstGeom>
          </p:spPr>
        </p:pic>
        <p:pic>
          <p:nvPicPr>
            <p:cNvPr id="220" name="Image 372"/>
            <p:cNvPicPr>
              <a:picLocks noChangeAspect="1"/>
            </p:cNvPicPr>
            <p:nvPr/>
          </p:nvPicPr>
          <p:blipFill>
            <a:blip r:embed="rId16"/>
            <a:stretch>
              <a:fillRect/>
            </a:stretch>
          </p:blipFill>
          <p:spPr>
            <a:xfrm>
              <a:off x="8570183" y="3343638"/>
              <a:ext cx="191250" cy="191250"/>
            </a:xfrm>
            <a:prstGeom prst="rect">
              <a:avLst/>
            </a:prstGeom>
          </p:spPr>
        </p:pic>
      </p:grpSp>
      <p:sp>
        <p:nvSpPr>
          <p:cNvPr id="222" name="ZoneTexte 84"/>
          <p:cNvSpPr txBox="1"/>
          <p:nvPr/>
        </p:nvSpPr>
        <p:spPr>
          <a:xfrm>
            <a:off x="407234" y="4921143"/>
            <a:ext cx="2058628" cy="21544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93 CASES OF MEASLES CONFIRMED</a:t>
            </a:r>
          </a:p>
        </p:txBody>
      </p:sp>
      <p:grpSp>
        <p:nvGrpSpPr>
          <p:cNvPr id="223" name="Group 222"/>
          <p:cNvGrpSpPr/>
          <p:nvPr/>
        </p:nvGrpSpPr>
        <p:grpSpPr>
          <a:xfrm>
            <a:off x="8434806" y="3185868"/>
            <a:ext cx="236220" cy="353059"/>
            <a:chOff x="0" y="0"/>
            <a:chExt cx="236349" cy="353145"/>
          </a:xfrm>
        </p:grpSpPr>
        <p:pic>
          <p:nvPicPr>
            <p:cNvPr id="224" name="Image 377"/>
            <p:cNvPicPr>
              <a:picLocks noChangeAspect="1"/>
            </p:cNvPicPr>
            <p:nvPr/>
          </p:nvPicPr>
          <p:blipFill>
            <a:blip r:embed="rId12"/>
            <a:stretch>
              <a:fillRect/>
            </a:stretch>
          </p:blipFill>
          <p:spPr>
            <a:xfrm>
              <a:off x="11349" y="26895"/>
              <a:ext cx="225000" cy="326250"/>
            </a:xfrm>
            <a:prstGeom prst="rect">
              <a:avLst/>
            </a:prstGeom>
          </p:spPr>
        </p:pic>
        <p:pic>
          <p:nvPicPr>
            <p:cNvPr id="225" name="Image 16"/>
            <p:cNvPicPr>
              <a:picLocks noChangeAspect="1"/>
            </p:cNvPicPr>
            <p:nvPr/>
          </p:nvPicPr>
          <p:blipFill>
            <a:blip r:embed="rId14"/>
            <a:stretch>
              <a:fillRect/>
            </a:stretch>
          </p:blipFill>
          <p:spPr>
            <a:xfrm>
              <a:off x="0" y="0"/>
              <a:ext cx="208800" cy="208800"/>
            </a:xfrm>
            <a:prstGeom prst="rect">
              <a:avLst/>
            </a:prstGeom>
          </p:spPr>
        </p:pic>
      </p:grpSp>
      <p:sp>
        <p:nvSpPr>
          <p:cNvPr id="226" name="ZoneTexte 80"/>
          <p:cNvSpPr txBox="1"/>
          <p:nvPr/>
        </p:nvSpPr>
        <p:spPr>
          <a:xfrm>
            <a:off x="8623102" y="3155240"/>
            <a:ext cx="1945127"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ALMOST 150,000 PEOPLE FOUND FOOD INSECURE </a:t>
            </a:r>
          </a:p>
        </p:txBody>
      </p:sp>
      <p:cxnSp>
        <p:nvCxnSpPr>
          <p:cNvPr id="227" name="Connecteur droit 90"/>
          <p:cNvCxnSpPr/>
          <p:nvPr/>
        </p:nvCxnSpPr>
        <p:spPr>
          <a:xfrm>
            <a:off x="8430671" y="3160180"/>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8" name="ZoneTexte 80"/>
          <p:cNvSpPr txBox="1"/>
          <p:nvPr/>
        </p:nvSpPr>
        <p:spPr>
          <a:xfrm>
            <a:off x="8687413" y="5537114"/>
            <a:ext cx="2056081"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OVER 10,000 DISPLACED PEOPLE RETURN TO DAMASAK </a:t>
            </a:r>
          </a:p>
        </p:txBody>
      </p:sp>
      <p:cxnSp>
        <p:nvCxnSpPr>
          <p:cNvPr id="229" name="Connecteur droit 90"/>
          <p:cNvCxnSpPr/>
          <p:nvPr/>
        </p:nvCxnSpPr>
        <p:spPr>
          <a:xfrm>
            <a:off x="8414629" y="5530497"/>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30" name="Group 229"/>
          <p:cNvGrpSpPr/>
          <p:nvPr/>
        </p:nvGrpSpPr>
        <p:grpSpPr>
          <a:xfrm>
            <a:off x="2612839" y="2465247"/>
            <a:ext cx="236220" cy="353059"/>
            <a:chOff x="0" y="0"/>
            <a:chExt cx="236349" cy="353145"/>
          </a:xfrm>
        </p:grpSpPr>
        <p:pic>
          <p:nvPicPr>
            <p:cNvPr id="231" name="Image 377"/>
            <p:cNvPicPr>
              <a:picLocks noChangeAspect="1"/>
            </p:cNvPicPr>
            <p:nvPr/>
          </p:nvPicPr>
          <p:blipFill>
            <a:blip r:embed="rId12"/>
            <a:stretch>
              <a:fillRect/>
            </a:stretch>
          </p:blipFill>
          <p:spPr>
            <a:xfrm>
              <a:off x="11349" y="26895"/>
              <a:ext cx="225000" cy="326250"/>
            </a:xfrm>
            <a:prstGeom prst="rect">
              <a:avLst/>
            </a:prstGeom>
          </p:spPr>
        </p:pic>
        <p:pic>
          <p:nvPicPr>
            <p:cNvPr id="239" name="Image 16"/>
            <p:cNvPicPr>
              <a:picLocks noChangeAspect="1"/>
            </p:cNvPicPr>
            <p:nvPr/>
          </p:nvPicPr>
          <p:blipFill>
            <a:blip r:embed="rId14"/>
            <a:stretch>
              <a:fillRect/>
            </a:stretch>
          </p:blipFill>
          <p:spPr>
            <a:xfrm>
              <a:off x="0" y="0"/>
              <a:ext cx="208800" cy="208800"/>
            </a:xfrm>
            <a:prstGeom prst="rect">
              <a:avLst/>
            </a:prstGeom>
          </p:spPr>
        </p:pic>
      </p:grpSp>
      <p:grpSp>
        <p:nvGrpSpPr>
          <p:cNvPr id="193" name="Group 192"/>
          <p:cNvGrpSpPr/>
          <p:nvPr/>
        </p:nvGrpSpPr>
        <p:grpSpPr>
          <a:xfrm>
            <a:off x="8498725" y="5563313"/>
            <a:ext cx="226085" cy="326250"/>
            <a:chOff x="268944" y="3374179"/>
            <a:chExt cx="226085" cy="326250"/>
          </a:xfrm>
        </p:grpSpPr>
        <p:pic>
          <p:nvPicPr>
            <p:cNvPr id="197" name="Image 377"/>
            <p:cNvPicPr>
              <a:picLocks noChangeAspect="1"/>
            </p:cNvPicPr>
            <p:nvPr/>
          </p:nvPicPr>
          <p:blipFill>
            <a:blip r:embed="rId12"/>
            <a:stretch>
              <a:fillRect/>
            </a:stretch>
          </p:blipFill>
          <p:spPr>
            <a:xfrm>
              <a:off x="268944" y="3374179"/>
              <a:ext cx="225000" cy="326250"/>
            </a:xfrm>
            <a:prstGeom prst="rect">
              <a:avLst/>
            </a:prstGeom>
          </p:spPr>
        </p:pic>
        <p:pic>
          <p:nvPicPr>
            <p:cNvPr id="198" name="Image 21"/>
            <p:cNvPicPr>
              <a:picLocks noChangeAspect="1"/>
            </p:cNvPicPr>
            <p:nvPr/>
          </p:nvPicPr>
          <p:blipFill>
            <a:blip r:embed="rId3"/>
            <a:stretch>
              <a:fillRect/>
            </a:stretch>
          </p:blipFill>
          <p:spPr>
            <a:xfrm>
              <a:off x="288929" y="3380201"/>
              <a:ext cx="206100" cy="196731"/>
            </a:xfrm>
            <a:prstGeom prst="rect">
              <a:avLst/>
            </a:prstGeom>
          </p:spPr>
        </p:pic>
      </p:grpSp>
      <p:grpSp>
        <p:nvGrpSpPr>
          <p:cNvPr id="199" name="Group 198"/>
          <p:cNvGrpSpPr/>
          <p:nvPr/>
        </p:nvGrpSpPr>
        <p:grpSpPr>
          <a:xfrm>
            <a:off x="5104995" y="2935920"/>
            <a:ext cx="226085" cy="326250"/>
            <a:chOff x="268944" y="3374179"/>
            <a:chExt cx="226085" cy="326250"/>
          </a:xfrm>
        </p:grpSpPr>
        <p:pic>
          <p:nvPicPr>
            <p:cNvPr id="200" name="Image 377"/>
            <p:cNvPicPr>
              <a:picLocks noChangeAspect="1"/>
            </p:cNvPicPr>
            <p:nvPr/>
          </p:nvPicPr>
          <p:blipFill>
            <a:blip r:embed="rId12"/>
            <a:stretch>
              <a:fillRect/>
            </a:stretch>
          </p:blipFill>
          <p:spPr>
            <a:xfrm>
              <a:off x="268944" y="3374179"/>
              <a:ext cx="225000" cy="326250"/>
            </a:xfrm>
            <a:prstGeom prst="rect">
              <a:avLst/>
            </a:prstGeom>
          </p:spPr>
        </p:pic>
        <p:pic>
          <p:nvPicPr>
            <p:cNvPr id="210" name="Image 21"/>
            <p:cNvPicPr>
              <a:picLocks noChangeAspect="1"/>
            </p:cNvPicPr>
            <p:nvPr/>
          </p:nvPicPr>
          <p:blipFill>
            <a:blip r:embed="rId3"/>
            <a:stretch>
              <a:fillRect/>
            </a:stretch>
          </p:blipFill>
          <p:spPr>
            <a:xfrm>
              <a:off x="288929" y="3380201"/>
              <a:ext cx="206100" cy="196731"/>
            </a:xfrm>
            <a:prstGeom prst="rect">
              <a:avLst/>
            </a:prstGeom>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9329</TotalTime>
  <Words>686</Words>
  <Application>Microsoft Office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(7 – 13 February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518</cp:revision>
  <cp:lastPrinted>2017-02-14T11:31:59Z</cp:lastPrinted>
  <dcterms:created xsi:type="dcterms:W3CDTF">2015-12-15T11:10:25Z</dcterms:created>
  <dcterms:modified xsi:type="dcterms:W3CDTF">2017-02-14T15:01:12Z</dcterms:modified>
</cp:coreProperties>
</file>