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6" d="100"/>
          <a:sy n="106" d="100"/>
        </p:scale>
        <p:origin x="1230" y="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14-Feb-17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14-Feb-17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14-Feb-17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14-Feb-17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14-Feb-17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 </a:t>
            </a:r>
            <a:r>
              <a:rPr lang="fr-FR" sz="1600" dirty="0">
                <a:solidFill>
                  <a:schemeClr val="bg1"/>
                </a:solidFill>
                <a:latin typeface="Arial" panose="020B0604020202020204" pitchFamily="34" charset="0"/>
                <a:cs typeface="Arial" panose="020B0604020202020204" pitchFamily="34" charset="0"/>
              </a:rPr>
              <a:t>Aperçu humanitaire régional</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(7 – 13 </a:t>
            </a:r>
            <a:r>
              <a:rPr lang="en-GB" sz="1000" dirty="0" err="1">
                <a:solidFill>
                  <a:schemeClr val="bg1"/>
                </a:solidFill>
                <a:latin typeface="Arial" panose="020B0604020202020204" pitchFamily="34" charset="0"/>
                <a:cs typeface="Arial" panose="020B0604020202020204" pitchFamily="34" charset="0"/>
              </a:rPr>
              <a:t>février</a:t>
            </a:r>
            <a:r>
              <a:rPr lang="en-GB" sz="1000" dirty="0">
                <a:solidFill>
                  <a:schemeClr val="bg1"/>
                </a:solidFill>
                <a:latin typeface="Arial" panose="020B0604020202020204" pitchFamily="34" charset="0"/>
                <a:cs typeface="Arial" panose="020B0604020202020204" pitchFamily="34" charset="0"/>
              </a:rPr>
              <a:t>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14 </a:t>
            </a:r>
            <a:r>
              <a:rPr lang="en-GB" sz="800" dirty="0" err="1">
                <a:solidFill>
                  <a:schemeClr val="bg1">
                    <a:lumMod val="50000"/>
                  </a:schemeClr>
                </a:solidFill>
                <a:latin typeface="Arial" panose="020B0604020202020204" pitchFamily="34" charset="0"/>
                <a:cs typeface="Arial" panose="020B0604020202020204" pitchFamily="34" charset="0"/>
              </a:rPr>
              <a:t>fév</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a:t>
            </a:r>
            <a:r>
              <a:rPr lang="en-GB" sz="700" i="1" dirty="0" err="1">
                <a:solidFill>
                  <a:schemeClr val="bg1">
                    <a:lumMod val="50000"/>
                  </a:schemeClr>
                </a:solidFill>
                <a:latin typeface="Arial" panose="020B0604020202020204" pitchFamily="34" charset="0"/>
                <a:cs typeface="Arial" panose="020B0604020202020204" pitchFamily="34" charset="0"/>
              </a:rPr>
              <a:t>frontières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CAMEROUN</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endParaRPr lang="fr-FR" sz="800" dirty="0">
              <a:latin typeface="Arial"/>
            </a:endParaRPr>
          </a:p>
          <a:p>
            <a:pPr lvl="0"/>
            <a:r>
              <a:rPr lang="fr-FR" sz="800" dirty="0">
                <a:latin typeface="Arial"/>
              </a:rPr>
              <a:t>Le manque de ressources financières met en péril la capacité du PAM et des partenaires à fournir une aide alimentaire vitale aux réfugiés dans l'est du Cameroun, avec un déficit de financement de 16 millions de dollars. Une insuffisance totale de fonds est à prévoir à partir de juin, en attendant de nouveaux envois de vivres. Depuis octobre dernier, le recul du financement a déjà obligé le PAM à réduire de moitié les vivres et l'aide en espèces à environ 156 000 réfugiés de la RCA, qui vivent actuellement d'une ration alimentaire minimale.</a:t>
            </a:r>
          </a:p>
          <a:p>
            <a:pPr lvl="0"/>
            <a:endParaRPr lang="en-US" sz="500" dirty="0">
              <a:latin typeface="Arial"/>
            </a:endParaRPr>
          </a:p>
          <a:p>
            <a:pPr lvl="0"/>
            <a:r>
              <a:rPr lang="en-US" sz="1000" dirty="0">
                <a:latin typeface="Arial"/>
              </a:rPr>
              <a:t>TCHAD</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r>
              <a:rPr lang="fr-FR" sz="800" dirty="0">
                <a:latin typeface="Arial"/>
              </a:rPr>
              <a:t>Le 9 février, Médecins sans frontières a averti que des centaines de personnes pourraient mourir dans le sud-est du Tchad alors qu'une épidémie d'hépatite E qui dure depuis plusieurs mois s’aggrave, enregistrant 70 cas et 11 décès depuis septembre. Quelque 885 personnes dans la région de </a:t>
            </a:r>
            <a:r>
              <a:rPr lang="fr-FR" sz="800" dirty="0" err="1">
                <a:latin typeface="Arial"/>
              </a:rPr>
              <a:t>Salamat</a:t>
            </a:r>
            <a:r>
              <a:rPr lang="fr-FR" sz="800" dirty="0">
                <a:latin typeface="Arial"/>
              </a:rPr>
              <a:t> ont été traitées pour des symptômes de jaunisse, ce qui peut indiquer l'hépatite E. La plupart des patients sont susceptibles de souffrir d'hépatite E, a indiqué le groupe d'aide. Selon l'Organisation mondiale de la santé, le nombre de décès pourrait être plus élevé en raison de cas qui n'ont peut-être pas été traités dans des établissements de santé.</a:t>
            </a:r>
          </a:p>
          <a:p>
            <a:pPr lvl="0"/>
            <a:endParaRPr lang="fr-FR" sz="500" dirty="0">
              <a:latin typeface="Arial"/>
            </a:endParaRPr>
          </a:p>
          <a:p>
            <a:pPr lvl="0"/>
            <a:r>
              <a:rPr lang="en-US" sz="1000" dirty="0">
                <a:latin typeface="Arial"/>
              </a:rPr>
              <a:t>GUINEE</a:t>
            </a:r>
          </a:p>
          <a:p>
            <a:pPr lvl="0"/>
            <a:endParaRPr lang="en-US" sz="800" dirty="0">
              <a:latin typeface="Arial"/>
            </a:endParaRPr>
          </a:p>
          <a:p>
            <a:pPr lvl="0"/>
            <a:endParaRPr lang="en-US" sz="800" dirty="0">
              <a:latin typeface="Arial"/>
            </a:endParaRPr>
          </a:p>
          <a:p>
            <a:pPr lvl="0"/>
            <a:endParaRPr lang="en-US" sz="800" dirty="0">
              <a:latin typeface="Arial"/>
            </a:endParaRPr>
          </a:p>
          <a:p>
            <a:pPr lvl="0"/>
            <a:r>
              <a:rPr lang="fr-FR" sz="800" dirty="0">
                <a:latin typeface="Arial"/>
              </a:rPr>
              <a:t>Depuis le début de l’année, 93 cas de rougeole ont été confirmés dans les districts affectés de Nzérékoré, </a:t>
            </a:r>
            <a:r>
              <a:rPr lang="fr-FR" sz="800" dirty="0" err="1">
                <a:latin typeface="Arial"/>
              </a:rPr>
              <a:t>Guékédou</a:t>
            </a:r>
            <a:r>
              <a:rPr lang="fr-FR" sz="800" dirty="0">
                <a:latin typeface="Arial"/>
              </a:rPr>
              <a:t>, </a:t>
            </a:r>
            <a:r>
              <a:rPr lang="fr-FR" sz="800" dirty="0" err="1">
                <a:latin typeface="Arial"/>
              </a:rPr>
              <a:t>Coyah</a:t>
            </a:r>
            <a:r>
              <a:rPr lang="fr-FR" sz="800" dirty="0">
                <a:latin typeface="Arial"/>
              </a:rPr>
              <a:t>, </a:t>
            </a:r>
            <a:r>
              <a:rPr lang="fr-FR" sz="800" dirty="0" err="1">
                <a:latin typeface="Arial"/>
              </a:rPr>
              <a:t>Dubréka</a:t>
            </a:r>
            <a:r>
              <a:rPr lang="fr-FR" sz="800" dirty="0">
                <a:latin typeface="Arial"/>
              </a:rPr>
              <a:t>, Fria, Kindia et quatre communes de la capitale, Conakry. Le ministère de la Santé, avec l'appui de l'UNICEF, d'ALIMA et d'autres partenaires, a immédiatement lancé des campagnes de vaccination dans les régions touchées. L'épidémie est une conséquence directe de la couverture vaccinale limitée pendant l'épidémie d'Ebola qui a sérieusement affecté le système de santé du pays en 2014-2015.</a:t>
            </a:r>
            <a:endParaRPr lang="en-US" sz="800" dirty="0">
              <a:latin typeface="Arial"/>
            </a:endParaRPr>
          </a:p>
          <a:p>
            <a:endParaRPr lang="en-US" sz="800" dirty="0">
              <a:latin typeface="Arial"/>
            </a:endParaRPr>
          </a:p>
          <a:p>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03823"/>
            <a:ext cx="1918560"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L’AIDE ALIMENTAIRE AUX RÉFUGIÉS MENACÉE PAR UN MANQUE DE FINANCEMENT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3361" y="4265098"/>
              <a:ext cx="1119850" cy="461665"/>
            </a:xfrm>
            <a:prstGeom prst="rect">
              <a:avLst/>
            </a:prstGeom>
            <a:noFill/>
          </p:spPr>
          <p:txBody>
            <a:bodyPr wrap="square" rtlCol="0">
              <a:spAutoFit/>
            </a:bodyPr>
            <a:lstStyle/>
            <a:p>
              <a:pPr algn="ctr"/>
              <a:r>
                <a:rPr lang="fr-FR" sz="800" dirty="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GUINEE EQUATORIALE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42473" y="2686900"/>
              <a:ext cx="620695"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15444"/>
            </a:xfrm>
            <a:prstGeom prst="rect">
              <a:avLst/>
            </a:prstGeom>
            <a:noFill/>
          </p:spPr>
          <p:txBody>
            <a:bodyPr wrap="square" rtlCol="0">
              <a:spAutoFit/>
            </a:bodyPr>
            <a:lstStyle/>
            <a:p>
              <a:pPr algn="ctr"/>
              <a:r>
                <a:rPr lang="fr-FR" sz="800" dirty="0">
                  <a:latin typeface="Bookman Old Style" panose="02050604050505020204" pitchFamily="18" charset="0"/>
                </a:rPr>
                <a:t>GUINEE</a:t>
              </a:r>
              <a:endParaRPr lang="en-US" sz="800" dirty="0">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RD CONGO</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500" dirty="0">
              <a:solidFill>
                <a:schemeClr val="bg1">
                  <a:lumMod val="50000"/>
                </a:schemeClr>
              </a:solidFill>
              <a:latin typeface="Arial" panose="020B0604020202020204" pitchFamily="34" charset="0"/>
              <a:cs typeface="Arial" panose="020B0604020202020204" pitchFamily="34" charset="0"/>
            </a:endParaRPr>
          </a:p>
          <a:p>
            <a:r>
              <a:rPr lang="fr-FR" sz="800" dirty="0">
                <a:latin typeface="Arial"/>
              </a:rPr>
              <a:t>Les acteurs humanitaires estiment que les besoins vont probablement augmenter dans les prochains mois. L'année dernière, le nombre de personnes déplacées est passé de 1,6 à plus de 2,1 millions. Les organisations humanitaires réagissent déjà à des affrontements violents dans la province du Tanganyika, dans le sud-est, dans les trois provinces du Kasaï, ainsi qu'aux besoins des nouveaux réfugiés du Sud Soudan dans le nord-est du pays. La rougeole et le choléra sont devenus des problèmes de santé récurrents majeurs. Le 9 février, la communauté humanitaire et les autorités congolaises ont lancé un appel de 748 millions de dollars pour aider 6,7 millions de personnes en 2017.</a:t>
            </a:r>
          </a:p>
          <a:p>
            <a:endParaRPr lang="en-US" sz="500" dirty="0">
              <a:latin typeface="Arial"/>
            </a:endParaRPr>
          </a:p>
          <a:p>
            <a:r>
              <a:rPr lang="en-US" sz="1000" dirty="0">
                <a:latin typeface="Arial"/>
              </a:rPr>
              <a:t>GAMBIE </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fr-FR" sz="800" dirty="0">
                <a:latin typeface="Arial"/>
              </a:rPr>
              <a:t>Selon un rapport du PAM, plus de 148 500 personnes,  8% de la population,  souffrent d'insécurité alimentaire et 0,6% d'insécurité alimentaire grave en Gambie, soit une hausse par rapport à 5,6% en 2011. La hausse des prix des denrées alimentaires et les catastrophes naturelles sont les facteurs principaux ayant eu un impact négatif sur l'accès alimentaire des ménages gambiens et les ayant mis en danger. Le 9 février, l'Union européenne a alloué 75 millions d'euros pour un soutien immédiat aux marchés et au développement socio-économique du pays, y compris l'insécurité alimentaire, le chômage et les infrastructures.</a:t>
            </a:r>
          </a:p>
          <a:p>
            <a:endParaRPr lang="en-US" sz="500" dirty="0">
              <a:latin typeface="Arial"/>
            </a:endParaRPr>
          </a:p>
          <a:p>
            <a:pPr lvl="0"/>
            <a:r>
              <a:rPr lang="en-US" sz="1000" dirty="0">
                <a:solidFill>
                  <a:prstClr val="black"/>
                </a:solidFill>
                <a:latin typeface="Arial"/>
              </a:rPr>
              <a:t>NIGERIA</a:t>
            </a:r>
          </a:p>
          <a:p>
            <a:endParaRPr lang="en-US" sz="800" dirty="0">
              <a:latin typeface="Arial"/>
            </a:endParaRPr>
          </a:p>
          <a:p>
            <a:endParaRPr lang="en-US" sz="800" dirty="0">
              <a:latin typeface="Arial"/>
            </a:endParaRPr>
          </a:p>
          <a:p>
            <a:endParaRPr lang="en-US"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 cours des deux dernières semaines, plus de 10 000 personnes déplacées et réfugiées sont retournées dans la région du gouvernement local de </a:t>
            </a:r>
            <a:r>
              <a:rPr lang="fr-FR" sz="800" dirty="0" err="1">
                <a:latin typeface="Arial" panose="020B0604020202020204" pitchFamily="34" charset="0"/>
                <a:cs typeface="Arial" panose="020B0604020202020204" pitchFamily="34" charset="0"/>
              </a:rPr>
              <a:t>Damasak</a:t>
            </a:r>
            <a:r>
              <a:rPr lang="fr-FR" sz="800" dirty="0">
                <a:latin typeface="Arial" panose="020B0604020202020204" pitchFamily="34" charset="0"/>
                <a:cs typeface="Arial" panose="020B0604020202020204" pitchFamily="34" charset="0"/>
              </a:rPr>
              <a:t>, dans le nord de l‘état de </a:t>
            </a:r>
            <a:r>
              <a:rPr lang="fr-FR" sz="800" dirty="0" err="1">
                <a:latin typeface="Arial" panose="020B0604020202020204" pitchFamily="34" charset="0"/>
                <a:cs typeface="Arial" panose="020B0604020202020204" pitchFamily="34" charset="0"/>
              </a:rPr>
              <a:t>Borno</a:t>
            </a:r>
            <a:r>
              <a:rPr lang="fr-FR" sz="800" dirty="0">
                <a:latin typeface="Arial" panose="020B0604020202020204" pitchFamily="34" charset="0"/>
                <a:cs typeface="Arial" panose="020B0604020202020204" pitchFamily="34" charset="0"/>
              </a:rPr>
              <a:t>. La majorité d'entre elles (70%) reviennent du Niger et de communautés voisines. Au cours des dernières semaines, une centaine de familles revenaient tous les jours à </a:t>
            </a:r>
            <a:r>
              <a:rPr lang="fr-FR" sz="800" dirty="0" err="1">
                <a:latin typeface="Arial" panose="020B0604020202020204" pitchFamily="34" charset="0"/>
                <a:cs typeface="Arial" panose="020B0604020202020204" pitchFamily="34" charset="0"/>
              </a:rPr>
              <a:t>Damasak</a:t>
            </a:r>
            <a:r>
              <a:rPr lang="fr-FR" sz="800" dirty="0">
                <a:latin typeface="Arial" panose="020B0604020202020204" pitchFamily="34" charset="0"/>
                <a:cs typeface="Arial" panose="020B0604020202020204" pitchFamily="34" charset="0"/>
              </a:rPr>
              <a:t>.</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278853" y="5527026"/>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Catastrophe </a:t>
              </a:r>
              <a:r>
                <a:rPr lang="en-US" sz="800" dirty="0" err="1">
                  <a:latin typeface="Arial" panose="020B0604020202020204" pitchFamily="34" charset="0"/>
                  <a:cs typeface="Arial" panose="020B0604020202020204" pitchFamily="34" charset="0"/>
                </a:rPr>
                <a:t>naturelle</a:t>
              </a:r>
              <a:r>
                <a:rPr lang="en-US" sz="800" dirty="0">
                  <a:latin typeface="Arial" panose="020B0604020202020204" pitchFamily="34" charset="0"/>
                  <a:cs typeface="Arial" panose="020B0604020202020204" pitchFamily="34" charset="0"/>
                </a:rPr>
                <a:t>  </a:t>
              </a:r>
            </a:p>
            <a:p>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Epidémie</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Conflit</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Autre</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GUINEE</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696889"/>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GAMBIE </a:t>
            </a:r>
            <a:endParaRPr lang="en-US" sz="800" dirty="0">
              <a:latin typeface="Bookman Old Style" panose="02050604050505020204" pitchFamily="18" charset="0"/>
            </a:endParaRPr>
          </a:p>
        </p:txBody>
      </p:sp>
      <p:cxnSp>
        <p:nvCxnSpPr>
          <p:cNvPr id="186" name="Connecteur en angle 2450"/>
          <p:cNvCxnSpPr/>
          <p:nvPr/>
        </p:nvCxnSpPr>
        <p:spPr>
          <a:xfrm>
            <a:off x="2897639" y="2797796"/>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4" y="758281"/>
            <a:ext cx="1945127"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AUGMENTATION PRÉVUE DES BESOINS LIÉS AUX CONFLITS</a:t>
            </a:r>
            <a:endParaRPr lang="en-US" sz="800" i="1" dirty="0">
              <a:solidFill>
                <a:srgbClr val="026CB6"/>
              </a:solidFill>
              <a:latin typeface="Arial" panose="020B0604020202020204" pitchFamily="34" charset="0"/>
              <a:cs typeface="Arial" panose="020B0604020202020204" pitchFamily="34" charset="0"/>
            </a:endParaRPr>
          </a:p>
        </p:txBody>
      </p:sp>
      <p:cxnSp>
        <p:nvCxnSpPr>
          <p:cNvPr id="192" name="Connecteur droit 90"/>
          <p:cNvCxnSpPr/>
          <p:nvPr/>
        </p:nvCxnSpPr>
        <p:spPr>
          <a:xfrm>
            <a:off x="237253" y="5508861"/>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6" name="ZoneTexte 84"/>
          <p:cNvSpPr txBox="1"/>
          <p:nvPr/>
        </p:nvSpPr>
        <p:spPr>
          <a:xfrm>
            <a:off x="432128" y="3092404"/>
            <a:ext cx="1971058"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L’ÉPIDÉMIE D’HÉPATITE E S’AGGRAVE</a:t>
            </a:r>
            <a:endParaRPr lang="en-US" sz="800" i="1" dirty="0">
              <a:solidFill>
                <a:srgbClr val="026CB6"/>
              </a:solidFill>
              <a:latin typeface="Arial" panose="020B0604020202020204" pitchFamily="34" charset="0"/>
              <a:cs typeface="Arial" panose="020B0604020202020204" pitchFamily="34" charset="0"/>
            </a:endParaRPr>
          </a:p>
        </p:txBody>
      </p:sp>
      <p:grpSp>
        <p:nvGrpSpPr>
          <p:cNvPr id="253" name="Group 252"/>
          <p:cNvGrpSpPr/>
          <p:nvPr/>
        </p:nvGrpSpPr>
        <p:grpSpPr>
          <a:xfrm>
            <a:off x="8462413" y="789744"/>
            <a:ext cx="225000" cy="326250"/>
            <a:chOff x="260489" y="910901"/>
            <a:chExt cx="225000" cy="326250"/>
          </a:xfrm>
        </p:grpSpPr>
        <p:pic>
          <p:nvPicPr>
            <p:cNvPr id="254" name="Image 377"/>
            <p:cNvPicPr>
              <a:picLocks noChangeAspect="1"/>
            </p:cNvPicPr>
            <p:nvPr/>
          </p:nvPicPr>
          <p:blipFill>
            <a:blip r:embed="rId12"/>
            <a:stretch>
              <a:fillRect/>
            </a:stretch>
          </p:blipFill>
          <p:spPr>
            <a:xfrm>
              <a:off x="260489" y="910901"/>
              <a:ext cx="225000" cy="326250"/>
            </a:xfrm>
            <a:prstGeom prst="rect">
              <a:avLst/>
            </a:prstGeom>
          </p:spPr>
        </p:pic>
        <p:pic>
          <p:nvPicPr>
            <p:cNvPr id="255" name="Image 22"/>
            <p:cNvPicPr>
              <a:picLocks noChangeAspect="1"/>
            </p:cNvPicPr>
            <p:nvPr/>
          </p:nvPicPr>
          <p:blipFill>
            <a:blip r:embed="rId13"/>
            <a:stretch>
              <a:fillRect/>
            </a:stretch>
          </p:blipFill>
          <p:spPr>
            <a:xfrm>
              <a:off x="268255" y="937737"/>
              <a:ext cx="204033" cy="174885"/>
            </a:xfrm>
            <a:prstGeom prst="rect">
              <a:avLst/>
            </a:prstGeom>
          </p:spPr>
        </p:pic>
      </p:grpSp>
      <p:grpSp>
        <p:nvGrpSpPr>
          <p:cNvPr id="178" name="Group 177"/>
          <p:cNvGrpSpPr/>
          <p:nvPr/>
        </p:nvGrpSpPr>
        <p:grpSpPr>
          <a:xfrm>
            <a:off x="7247639" y="3886765"/>
            <a:ext cx="225000" cy="326250"/>
            <a:chOff x="260489" y="910901"/>
            <a:chExt cx="225000" cy="326250"/>
          </a:xfrm>
        </p:grpSpPr>
        <p:pic>
          <p:nvPicPr>
            <p:cNvPr id="180" name="Image 377"/>
            <p:cNvPicPr>
              <a:picLocks noChangeAspect="1"/>
            </p:cNvPicPr>
            <p:nvPr/>
          </p:nvPicPr>
          <p:blipFill>
            <a:blip r:embed="rId12"/>
            <a:stretch>
              <a:fillRect/>
            </a:stretch>
          </p:blipFill>
          <p:spPr>
            <a:xfrm>
              <a:off x="260489" y="910901"/>
              <a:ext cx="225000" cy="326250"/>
            </a:xfrm>
            <a:prstGeom prst="rect">
              <a:avLst/>
            </a:prstGeom>
          </p:spPr>
        </p:pic>
        <p:pic>
          <p:nvPicPr>
            <p:cNvPr id="181" name="Image 22"/>
            <p:cNvPicPr>
              <a:picLocks noChangeAspect="1"/>
            </p:cNvPicPr>
            <p:nvPr/>
          </p:nvPicPr>
          <p:blipFill>
            <a:blip r:embed="rId13"/>
            <a:stretch>
              <a:fillRect/>
            </a:stretch>
          </p:blipFill>
          <p:spPr>
            <a:xfrm>
              <a:off x="268255" y="937737"/>
              <a:ext cx="204033" cy="174885"/>
            </a:xfrm>
            <a:prstGeom prst="rect">
              <a:avLst/>
            </a:prstGeom>
          </p:spPr>
        </p:pic>
      </p:grpSp>
      <p:grpSp>
        <p:nvGrpSpPr>
          <p:cNvPr id="182" name="Group 181"/>
          <p:cNvGrpSpPr/>
          <p:nvPr/>
        </p:nvGrpSpPr>
        <p:grpSpPr>
          <a:xfrm>
            <a:off x="5925005" y="3185242"/>
            <a:ext cx="236220" cy="353059"/>
            <a:chOff x="0" y="0"/>
            <a:chExt cx="236349" cy="353145"/>
          </a:xfrm>
        </p:grpSpPr>
        <p:pic>
          <p:nvPicPr>
            <p:cNvPr id="187" name="Image 377"/>
            <p:cNvPicPr>
              <a:picLocks noChangeAspect="1"/>
            </p:cNvPicPr>
            <p:nvPr/>
          </p:nvPicPr>
          <p:blipFill>
            <a:blip r:embed="rId12"/>
            <a:stretch>
              <a:fillRect/>
            </a:stretch>
          </p:blipFill>
          <p:spPr>
            <a:xfrm>
              <a:off x="11349" y="26895"/>
              <a:ext cx="225000" cy="326250"/>
            </a:xfrm>
            <a:prstGeom prst="rect">
              <a:avLst/>
            </a:prstGeom>
          </p:spPr>
        </p:pic>
        <p:pic>
          <p:nvPicPr>
            <p:cNvPr id="188" name="Image 16"/>
            <p:cNvPicPr>
              <a:picLocks noChangeAspect="1"/>
            </p:cNvPicPr>
            <p:nvPr/>
          </p:nvPicPr>
          <p:blipFill>
            <a:blip r:embed="rId14"/>
            <a:stretch>
              <a:fillRect/>
            </a:stretch>
          </p:blipFill>
          <p:spPr>
            <a:xfrm>
              <a:off x="0" y="0"/>
              <a:ext cx="208800" cy="208800"/>
            </a:xfrm>
            <a:prstGeom prst="rect">
              <a:avLst/>
            </a:prstGeom>
          </p:spPr>
        </p:pic>
      </p:grpSp>
      <p:grpSp>
        <p:nvGrpSpPr>
          <p:cNvPr id="189" name="Group 188"/>
          <p:cNvGrpSpPr/>
          <p:nvPr/>
        </p:nvGrpSpPr>
        <p:grpSpPr>
          <a:xfrm>
            <a:off x="260963" y="811952"/>
            <a:ext cx="236220" cy="353059"/>
            <a:chOff x="0" y="0"/>
            <a:chExt cx="236349" cy="353145"/>
          </a:xfrm>
        </p:grpSpPr>
        <p:pic>
          <p:nvPicPr>
            <p:cNvPr id="190" name="Image 377"/>
            <p:cNvPicPr>
              <a:picLocks noChangeAspect="1"/>
            </p:cNvPicPr>
            <p:nvPr/>
          </p:nvPicPr>
          <p:blipFill>
            <a:blip r:embed="rId12"/>
            <a:stretch>
              <a:fillRect/>
            </a:stretch>
          </p:blipFill>
          <p:spPr>
            <a:xfrm>
              <a:off x="11349" y="26895"/>
              <a:ext cx="225000" cy="326250"/>
            </a:xfrm>
            <a:prstGeom prst="rect">
              <a:avLst/>
            </a:prstGeom>
          </p:spPr>
        </p:pic>
        <p:pic>
          <p:nvPicPr>
            <p:cNvPr id="191" name="Image 16"/>
            <p:cNvPicPr>
              <a:picLocks noChangeAspect="1"/>
            </p:cNvPicPr>
            <p:nvPr/>
          </p:nvPicPr>
          <p:blipFill>
            <a:blip r:embed="rId14"/>
            <a:stretch>
              <a:fillRect/>
            </a:stretch>
          </p:blipFill>
          <p:spPr>
            <a:xfrm>
              <a:off x="0" y="0"/>
              <a:ext cx="208800" cy="208800"/>
            </a:xfrm>
            <a:prstGeom prst="rect">
              <a:avLst/>
            </a:prstGeom>
          </p:spPr>
        </p:pic>
      </p:grpSp>
      <p:cxnSp>
        <p:nvCxnSpPr>
          <p:cNvPr id="194" name="Connecteur droit 75"/>
          <p:cNvCxnSpPr/>
          <p:nvPr/>
        </p:nvCxnSpPr>
        <p:spPr>
          <a:xfrm flipV="1">
            <a:off x="231622" y="307425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252806" y="3153352"/>
            <a:ext cx="225000" cy="326250"/>
            <a:chOff x="8546296" y="3330734"/>
            <a:chExt cx="225000" cy="326250"/>
          </a:xfrm>
        </p:grpSpPr>
        <p:pic>
          <p:nvPicPr>
            <p:cNvPr id="196" name="Image 371"/>
            <p:cNvPicPr>
              <a:picLocks noChangeAspect="1"/>
            </p:cNvPicPr>
            <p:nvPr/>
          </p:nvPicPr>
          <p:blipFill>
            <a:blip r:embed="rId15"/>
            <a:stretch>
              <a:fillRect/>
            </a:stretch>
          </p:blipFill>
          <p:spPr>
            <a:xfrm>
              <a:off x="8546296" y="3330734"/>
              <a:ext cx="225000" cy="326250"/>
            </a:xfrm>
            <a:prstGeom prst="rect">
              <a:avLst/>
            </a:prstGeom>
          </p:spPr>
        </p:pic>
        <p:pic>
          <p:nvPicPr>
            <p:cNvPr id="201"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02" name="Group 201"/>
          <p:cNvGrpSpPr/>
          <p:nvPr/>
        </p:nvGrpSpPr>
        <p:grpSpPr>
          <a:xfrm>
            <a:off x="6366550" y="2188910"/>
            <a:ext cx="225000" cy="326250"/>
            <a:chOff x="8546296" y="3330734"/>
            <a:chExt cx="225000" cy="326250"/>
          </a:xfrm>
        </p:grpSpPr>
        <p:pic>
          <p:nvPicPr>
            <p:cNvPr id="203" name="Image 371"/>
            <p:cNvPicPr>
              <a:picLocks noChangeAspect="1"/>
            </p:cNvPicPr>
            <p:nvPr/>
          </p:nvPicPr>
          <p:blipFill>
            <a:blip r:embed="rId15"/>
            <a:stretch>
              <a:fillRect/>
            </a:stretch>
          </p:blipFill>
          <p:spPr>
            <a:xfrm>
              <a:off x="8546296" y="3330734"/>
              <a:ext cx="225000" cy="326250"/>
            </a:xfrm>
            <a:prstGeom prst="rect">
              <a:avLst/>
            </a:prstGeom>
          </p:spPr>
        </p:pic>
        <p:pic>
          <p:nvPicPr>
            <p:cNvPr id="204"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05" name="Group 204"/>
          <p:cNvGrpSpPr/>
          <p:nvPr/>
        </p:nvGrpSpPr>
        <p:grpSpPr>
          <a:xfrm>
            <a:off x="3677203" y="3111475"/>
            <a:ext cx="225000" cy="326250"/>
            <a:chOff x="8546296" y="3330734"/>
            <a:chExt cx="225000" cy="326250"/>
          </a:xfrm>
        </p:grpSpPr>
        <p:pic>
          <p:nvPicPr>
            <p:cNvPr id="206" name="Image 371"/>
            <p:cNvPicPr>
              <a:picLocks noChangeAspect="1"/>
            </p:cNvPicPr>
            <p:nvPr/>
          </p:nvPicPr>
          <p:blipFill>
            <a:blip r:embed="rId15"/>
            <a:stretch>
              <a:fillRect/>
            </a:stretch>
          </p:blipFill>
          <p:spPr>
            <a:xfrm>
              <a:off x="8546296" y="3330734"/>
              <a:ext cx="225000" cy="326250"/>
            </a:xfrm>
            <a:prstGeom prst="rect">
              <a:avLst/>
            </a:prstGeom>
          </p:spPr>
        </p:pic>
        <p:pic>
          <p:nvPicPr>
            <p:cNvPr id="209"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17" name="Group 216"/>
          <p:cNvGrpSpPr/>
          <p:nvPr/>
        </p:nvGrpSpPr>
        <p:grpSpPr>
          <a:xfrm>
            <a:off x="272183" y="5543266"/>
            <a:ext cx="225000" cy="326250"/>
            <a:chOff x="8546296" y="3330734"/>
            <a:chExt cx="225000" cy="326250"/>
          </a:xfrm>
        </p:grpSpPr>
        <p:pic>
          <p:nvPicPr>
            <p:cNvPr id="218" name="Image 371"/>
            <p:cNvPicPr>
              <a:picLocks noChangeAspect="1"/>
            </p:cNvPicPr>
            <p:nvPr/>
          </p:nvPicPr>
          <p:blipFill>
            <a:blip r:embed="rId15"/>
            <a:stretch>
              <a:fillRect/>
            </a:stretch>
          </p:blipFill>
          <p:spPr>
            <a:xfrm>
              <a:off x="8546296" y="3330734"/>
              <a:ext cx="225000" cy="326250"/>
            </a:xfrm>
            <a:prstGeom prst="rect">
              <a:avLst/>
            </a:prstGeom>
          </p:spPr>
        </p:pic>
        <p:pic>
          <p:nvPicPr>
            <p:cNvPr id="220" name="Image 372"/>
            <p:cNvPicPr>
              <a:picLocks noChangeAspect="1"/>
            </p:cNvPicPr>
            <p:nvPr/>
          </p:nvPicPr>
          <p:blipFill>
            <a:blip r:embed="rId16"/>
            <a:stretch>
              <a:fillRect/>
            </a:stretch>
          </p:blipFill>
          <p:spPr>
            <a:xfrm>
              <a:off x="8570183" y="3343638"/>
              <a:ext cx="191250" cy="191250"/>
            </a:xfrm>
            <a:prstGeom prst="rect">
              <a:avLst/>
            </a:prstGeom>
          </p:spPr>
        </p:pic>
      </p:grpSp>
      <p:sp>
        <p:nvSpPr>
          <p:cNvPr id="222" name="ZoneTexte 84"/>
          <p:cNvSpPr txBox="1"/>
          <p:nvPr/>
        </p:nvSpPr>
        <p:spPr>
          <a:xfrm>
            <a:off x="477806" y="5555811"/>
            <a:ext cx="2058628"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93 CAS DE ROUGEOLE CONFIRMÉS</a:t>
            </a:r>
          </a:p>
        </p:txBody>
      </p:sp>
      <p:grpSp>
        <p:nvGrpSpPr>
          <p:cNvPr id="223" name="Group 222"/>
          <p:cNvGrpSpPr/>
          <p:nvPr/>
        </p:nvGrpSpPr>
        <p:grpSpPr>
          <a:xfrm>
            <a:off x="8453403" y="3430311"/>
            <a:ext cx="236220" cy="353059"/>
            <a:chOff x="0" y="0"/>
            <a:chExt cx="236349" cy="353145"/>
          </a:xfrm>
        </p:grpSpPr>
        <p:pic>
          <p:nvPicPr>
            <p:cNvPr id="224" name="Image 377"/>
            <p:cNvPicPr>
              <a:picLocks noChangeAspect="1"/>
            </p:cNvPicPr>
            <p:nvPr/>
          </p:nvPicPr>
          <p:blipFill>
            <a:blip r:embed="rId12"/>
            <a:stretch>
              <a:fillRect/>
            </a:stretch>
          </p:blipFill>
          <p:spPr>
            <a:xfrm>
              <a:off x="11349" y="26895"/>
              <a:ext cx="225000" cy="326250"/>
            </a:xfrm>
            <a:prstGeom prst="rect">
              <a:avLst/>
            </a:prstGeom>
          </p:spPr>
        </p:pic>
        <p:pic>
          <p:nvPicPr>
            <p:cNvPr id="225" name="Image 16"/>
            <p:cNvPicPr>
              <a:picLocks noChangeAspect="1"/>
            </p:cNvPicPr>
            <p:nvPr/>
          </p:nvPicPr>
          <p:blipFill>
            <a:blip r:embed="rId14"/>
            <a:stretch>
              <a:fillRect/>
            </a:stretch>
          </p:blipFill>
          <p:spPr>
            <a:xfrm>
              <a:off x="0" y="0"/>
              <a:ext cx="208800" cy="208800"/>
            </a:xfrm>
            <a:prstGeom prst="rect">
              <a:avLst/>
            </a:prstGeom>
          </p:spPr>
        </p:pic>
      </p:grpSp>
      <p:sp>
        <p:nvSpPr>
          <p:cNvPr id="226" name="ZoneTexte 80"/>
          <p:cNvSpPr txBox="1"/>
          <p:nvPr/>
        </p:nvSpPr>
        <p:spPr>
          <a:xfrm>
            <a:off x="8650120" y="3353515"/>
            <a:ext cx="1903613" cy="461665"/>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PRÈS DE 150 000 PERSONNES </a:t>
            </a:r>
            <a:br>
              <a:rPr lang="fr-CA" sz="800" i="1" dirty="0">
                <a:solidFill>
                  <a:srgbClr val="026CB6"/>
                </a:solidFill>
                <a:latin typeface="Arial" panose="020B0604020202020204" pitchFamily="34" charset="0"/>
                <a:cs typeface="Arial" panose="020B0604020202020204" pitchFamily="34" charset="0"/>
              </a:rPr>
            </a:br>
            <a:r>
              <a:rPr lang="fr-CA" sz="800" i="1" dirty="0">
                <a:solidFill>
                  <a:srgbClr val="026CB6"/>
                </a:solidFill>
                <a:latin typeface="Arial" panose="020B0604020202020204" pitchFamily="34" charset="0"/>
                <a:cs typeface="Arial" panose="020B0604020202020204" pitchFamily="34" charset="0"/>
              </a:rPr>
              <a:t>SOUFFRENT D’INSÉCURITÉ </a:t>
            </a:r>
            <a:br>
              <a:rPr lang="fr-CA" sz="800" i="1" dirty="0">
                <a:solidFill>
                  <a:srgbClr val="026CB6"/>
                </a:solidFill>
                <a:latin typeface="Arial" panose="020B0604020202020204" pitchFamily="34" charset="0"/>
                <a:cs typeface="Arial" panose="020B0604020202020204" pitchFamily="34" charset="0"/>
              </a:rPr>
            </a:br>
            <a:r>
              <a:rPr lang="fr-CA" sz="800" i="1" dirty="0">
                <a:solidFill>
                  <a:srgbClr val="026CB6"/>
                </a:solidFill>
                <a:latin typeface="Arial" panose="020B0604020202020204" pitchFamily="34" charset="0"/>
                <a:cs typeface="Arial" panose="020B0604020202020204" pitchFamily="34" charset="0"/>
              </a:rPr>
              <a:t>ALIMENTAIRE</a:t>
            </a:r>
            <a:endParaRPr lang="en-US" sz="800" i="1" dirty="0">
              <a:solidFill>
                <a:srgbClr val="026CB6"/>
              </a:solidFill>
              <a:latin typeface="Arial" panose="020B0604020202020204" pitchFamily="34" charset="0"/>
              <a:cs typeface="Arial" panose="020B0604020202020204" pitchFamily="34" charset="0"/>
            </a:endParaRPr>
          </a:p>
        </p:txBody>
      </p:sp>
      <p:cxnSp>
        <p:nvCxnSpPr>
          <p:cNvPr id="227" name="Connecteur droit 90"/>
          <p:cNvCxnSpPr/>
          <p:nvPr/>
        </p:nvCxnSpPr>
        <p:spPr>
          <a:xfrm>
            <a:off x="8429386" y="336480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8" name="ZoneTexte 80"/>
          <p:cNvSpPr txBox="1"/>
          <p:nvPr/>
        </p:nvSpPr>
        <p:spPr>
          <a:xfrm>
            <a:off x="8654706" y="5926875"/>
            <a:ext cx="205608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PLUS DE 10,000 D</a:t>
            </a:r>
            <a:r>
              <a:rPr lang="fr-CA" sz="800" i="1" dirty="0">
                <a:solidFill>
                  <a:srgbClr val="026CB6"/>
                </a:solidFill>
                <a:latin typeface="Arial" panose="020B0604020202020204" pitchFamily="34" charset="0"/>
                <a:cs typeface="Arial" panose="020B0604020202020204" pitchFamily="34" charset="0"/>
              </a:rPr>
              <a:t>É</a:t>
            </a:r>
            <a:r>
              <a:rPr lang="en-US" sz="800" i="1" dirty="0">
                <a:solidFill>
                  <a:srgbClr val="026CB6"/>
                </a:solidFill>
                <a:latin typeface="Arial" panose="020B0604020202020204" pitchFamily="34" charset="0"/>
                <a:cs typeface="Arial" panose="020B0604020202020204" pitchFamily="34" charset="0"/>
              </a:rPr>
              <a:t>PLAC</a:t>
            </a:r>
            <a:r>
              <a:rPr lang="fr-CA" sz="800" i="1" dirty="0">
                <a:solidFill>
                  <a:srgbClr val="026CB6"/>
                </a:solidFill>
                <a:latin typeface="Arial" panose="020B0604020202020204" pitchFamily="34" charset="0"/>
                <a:cs typeface="Arial" panose="020B0604020202020204" pitchFamily="34" charset="0"/>
              </a:rPr>
              <a:t>É</a:t>
            </a:r>
            <a:r>
              <a:rPr lang="en-US" sz="800" i="1" dirty="0">
                <a:solidFill>
                  <a:srgbClr val="026CB6"/>
                </a:solidFill>
                <a:latin typeface="Arial" panose="020B0604020202020204" pitchFamily="34" charset="0"/>
                <a:cs typeface="Arial" panose="020B0604020202020204" pitchFamily="34" charset="0"/>
              </a:rPr>
              <a:t>S RETOURNENT A DAMASAK </a:t>
            </a:r>
          </a:p>
        </p:txBody>
      </p:sp>
      <p:cxnSp>
        <p:nvCxnSpPr>
          <p:cNvPr id="229" name="Connecteur droit 90"/>
          <p:cNvCxnSpPr/>
          <p:nvPr/>
        </p:nvCxnSpPr>
        <p:spPr>
          <a:xfrm>
            <a:off x="8425002" y="594208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30" name="Group 229"/>
          <p:cNvGrpSpPr/>
          <p:nvPr/>
        </p:nvGrpSpPr>
        <p:grpSpPr>
          <a:xfrm>
            <a:off x="2612839" y="2329055"/>
            <a:ext cx="236220" cy="353059"/>
            <a:chOff x="0" y="0"/>
            <a:chExt cx="236349" cy="353145"/>
          </a:xfrm>
        </p:grpSpPr>
        <p:pic>
          <p:nvPicPr>
            <p:cNvPr id="231" name="Image 377"/>
            <p:cNvPicPr>
              <a:picLocks noChangeAspect="1"/>
            </p:cNvPicPr>
            <p:nvPr/>
          </p:nvPicPr>
          <p:blipFill>
            <a:blip r:embed="rId12"/>
            <a:stretch>
              <a:fillRect/>
            </a:stretch>
          </p:blipFill>
          <p:spPr>
            <a:xfrm>
              <a:off x="11349" y="26895"/>
              <a:ext cx="225000" cy="326250"/>
            </a:xfrm>
            <a:prstGeom prst="rect">
              <a:avLst/>
            </a:prstGeom>
          </p:spPr>
        </p:pic>
        <p:pic>
          <p:nvPicPr>
            <p:cNvPr id="239" name="Image 16"/>
            <p:cNvPicPr>
              <a:picLocks noChangeAspect="1"/>
            </p:cNvPicPr>
            <p:nvPr/>
          </p:nvPicPr>
          <p:blipFill>
            <a:blip r:embed="rId14"/>
            <a:stretch>
              <a:fillRect/>
            </a:stretch>
          </p:blipFill>
          <p:spPr>
            <a:xfrm>
              <a:off x="0" y="0"/>
              <a:ext cx="208800" cy="208800"/>
            </a:xfrm>
            <a:prstGeom prst="rect">
              <a:avLst/>
            </a:prstGeom>
          </p:spPr>
        </p:pic>
      </p:grpSp>
      <p:grpSp>
        <p:nvGrpSpPr>
          <p:cNvPr id="193" name="Group 192"/>
          <p:cNvGrpSpPr/>
          <p:nvPr/>
        </p:nvGrpSpPr>
        <p:grpSpPr>
          <a:xfrm>
            <a:off x="8442244" y="5980571"/>
            <a:ext cx="226085" cy="326250"/>
            <a:chOff x="268944" y="3374179"/>
            <a:chExt cx="226085" cy="326250"/>
          </a:xfrm>
        </p:grpSpPr>
        <p:pic>
          <p:nvPicPr>
            <p:cNvPr id="197" name="Image 377"/>
            <p:cNvPicPr>
              <a:picLocks noChangeAspect="1"/>
            </p:cNvPicPr>
            <p:nvPr/>
          </p:nvPicPr>
          <p:blipFill>
            <a:blip r:embed="rId12"/>
            <a:stretch>
              <a:fillRect/>
            </a:stretch>
          </p:blipFill>
          <p:spPr>
            <a:xfrm>
              <a:off x="268944" y="3374179"/>
              <a:ext cx="225000" cy="326250"/>
            </a:xfrm>
            <a:prstGeom prst="rect">
              <a:avLst/>
            </a:prstGeom>
          </p:spPr>
        </p:pic>
        <p:pic>
          <p:nvPicPr>
            <p:cNvPr id="198"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99" name="Group 198"/>
          <p:cNvGrpSpPr/>
          <p:nvPr/>
        </p:nvGrpSpPr>
        <p:grpSpPr>
          <a:xfrm>
            <a:off x="5104995" y="2935920"/>
            <a:ext cx="226085" cy="326250"/>
            <a:chOff x="268944" y="3374179"/>
            <a:chExt cx="226085" cy="326250"/>
          </a:xfrm>
        </p:grpSpPr>
        <p:pic>
          <p:nvPicPr>
            <p:cNvPr id="200" name="Image 377"/>
            <p:cNvPicPr>
              <a:picLocks noChangeAspect="1"/>
            </p:cNvPicPr>
            <p:nvPr/>
          </p:nvPicPr>
          <p:blipFill>
            <a:blip r:embed="rId12"/>
            <a:stretch>
              <a:fillRect/>
            </a:stretch>
          </p:blipFill>
          <p:spPr>
            <a:xfrm>
              <a:off x="268944" y="3374179"/>
              <a:ext cx="225000" cy="326250"/>
            </a:xfrm>
            <a:prstGeom prst="rect">
              <a:avLst/>
            </a:prstGeom>
          </p:spPr>
        </p:pic>
        <p:pic>
          <p:nvPicPr>
            <p:cNvPr id="210" name="Image 21"/>
            <p:cNvPicPr>
              <a:picLocks noChangeAspect="1"/>
            </p:cNvPicPr>
            <p:nvPr/>
          </p:nvPicPr>
          <p:blipFill>
            <a:blip r:embed="rId3"/>
            <a:stretch>
              <a:fillRect/>
            </a:stretch>
          </p:blipFill>
          <p:spPr>
            <a:xfrm>
              <a:off x="288929" y="3380201"/>
              <a:ext cx="206100" cy="196731"/>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9340</TotalTime>
  <Words>756</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régional (7 – 13 février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544</cp:revision>
  <cp:lastPrinted>2017-02-14T14:41:03Z</cp:lastPrinted>
  <dcterms:created xsi:type="dcterms:W3CDTF">2015-12-15T11:10:25Z</dcterms:created>
  <dcterms:modified xsi:type="dcterms:W3CDTF">2017-02-14T15:07:16Z</dcterms:modified>
</cp:coreProperties>
</file>