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87" d="100"/>
          <a:sy n="87" d="100"/>
        </p:scale>
        <p:origin x="384" y="144"/>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8135"/>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50445" y="1"/>
            <a:ext cx="2945659" cy="498135"/>
          </a:xfrm>
          <a:prstGeom prst="rect">
            <a:avLst/>
          </a:prstGeom>
        </p:spPr>
        <p:txBody>
          <a:bodyPr vert="horz" lIns="93177" tIns="46589" rIns="93177" bIns="46589" rtlCol="0"/>
          <a:lstStyle>
            <a:lvl1pPr algn="r">
              <a:defRPr sz="1200"/>
            </a:lvl1pPr>
          </a:lstStyle>
          <a:p>
            <a:fld id="{6D22D471-A6F8-40EF-8223-1DCA8FA618BE}" type="datetimeFigureOut">
              <a:rPr lang="en-US" smtClean="0"/>
              <a:t>21-Feb-17</a:t>
            </a:fld>
            <a:endParaRPr lang="en-US"/>
          </a:p>
        </p:txBody>
      </p:sp>
      <p:sp>
        <p:nvSpPr>
          <p:cNvPr id="4" name="Espace réservé de l'image des diapositives 3"/>
          <p:cNvSpPr>
            <a:spLocks noGrp="1" noRot="1" noChangeAspect="1"/>
          </p:cNvSpPr>
          <p:nvPr>
            <p:ph type="sldImg" idx="2"/>
          </p:nvPr>
        </p:nvSpPr>
        <p:spPr>
          <a:xfrm>
            <a:off x="1030288" y="1239838"/>
            <a:ext cx="4737100" cy="3351212"/>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79768" y="4777960"/>
            <a:ext cx="5438140" cy="3909239"/>
          </a:xfrm>
          <a:prstGeom prst="rect">
            <a:avLst/>
          </a:prstGeom>
        </p:spPr>
        <p:txBody>
          <a:bodyPr vert="horz" lIns="93177" tIns="46589" rIns="93177" bIns="46589"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2" y="9430094"/>
            <a:ext cx="2945659" cy="498134"/>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0445" y="9430094"/>
            <a:ext cx="2945659" cy="498134"/>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21-Feb-17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21-Feb-17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21-Feb-17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21-Feb-17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21-Feb-17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21-Feb-17</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(14 – 20 February 2017)</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5" y="6812097"/>
            <a:ext cx="6415563"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21 Feb 2017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prstClr val="white">
                  <a:lumMod val="50000"/>
                </a:prstClr>
              </a:solidFill>
              <a:latin typeface="Arial" panose="020B0604020202020204" pitchFamily="34" charset="0"/>
              <a:cs typeface="Arial" panose="020B0604020202020204" pitchFamily="34" charset="0"/>
            </a:endParaRPr>
          </a:p>
          <a:p>
            <a:pPr lvl="0"/>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582579"/>
            <a:ext cx="2092202" cy="6769359"/>
          </a:xfrm>
          <a:prstGeom prst="rect">
            <a:avLst/>
          </a:prstGeom>
          <a:noFill/>
        </p:spPr>
        <p:txBody>
          <a:bodyPr wrap="square" lIns="0" tIns="49785" rIns="0" bIns="49785" rtlCol="0">
            <a:noAutofit/>
          </a:bodyPr>
          <a:lstStyle/>
          <a:p>
            <a:pPr>
              <a:spcBef>
                <a:spcPts val="600"/>
              </a:spcBef>
            </a:pPr>
            <a:r>
              <a:rPr lang="en-GB" sz="1000" dirty="0">
                <a:latin typeface="Arial"/>
              </a:rPr>
              <a:t>CENTRAL AFRICAN REPUBLIC </a:t>
            </a:r>
            <a:endParaRPr lang="en-GB" sz="800" dirty="0">
              <a:latin typeface="Arial"/>
            </a:endParaRPr>
          </a:p>
          <a:p>
            <a:endParaRPr lang="en-GB" sz="800" dirty="0">
              <a:latin typeface="Arial"/>
            </a:endParaRPr>
          </a:p>
          <a:p>
            <a:endParaRPr lang="en-GB" sz="800" dirty="0">
              <a:latin typeface="Arial" panose="020B0604020202020204" pitchFamily="34" charset="0"/>
              <a:cs typeface="Arial" panose="020B0604020202020204" pitchFamily="34" charset="0"/>
            </a:endParaRPr>
          </a:p>
          <a:p>
            <a:pPr lvl="0"/>
            <a:endParaRPr lang="en-US" sz="800" dirty="0">
              <a:latin typeface="Arial"/>
            </a:endParaRPr>
          </a:p>
          <a:p>
            <a:pPr lvl="0"/>
            <a:r>
              <a:rPr lang="en-US" sz="800" dirty="0">
                <a:latin typeface="Arial"/>
              </a:rPr>
              <a:t>Humanitarian partners fear that recurring clashes between factions in towns </a:t>
            </a:r>
            <a:r>
              <a:rPr lang="en-US" sz="800" dirty="0" err="1">
                <a:latin typeface="Arial"/>
              </a:rPr>
              <a:t>neighbouring</a:t>
            </a:r>
            <a:r>
              <a:rPr lang="en-US" sz="800" dirty="0">
                <a:latin typeface="Arial"/>
              </a:rPr>
              <a:t> </a:t>
            </a:r>
            <a:r>
              <a:rPr lang="en-US" sz="800" dirty="0" err="1">
                <a:latin typeface="Arial"/>
              </a:rPr>
              <a:t>Bambari</a:t>
            </a:r>
            <a:r>
              <a:rPr lang="en-US" sz="800" dirty="0">
                <a:latin typeface="Arial"/>
              </a:rPr>
              <a:t> in the country’s </a:t>
            </a:r>
            <a:r>
              <a:rPr lang="en-US" sz="800" dirty="0" err="1">
                <a:latin typeface="Arial"/>
              </a:rPr>
              <a:t>centre</a:t>
            </a:r>
            <a:r>
              <a:rPr lang="en-US" sz="800" dirty="0">
                <a:latin typeface="Arial"/>
              </a:rPr>
              <a:t> could spill over to the city, triggering a renewed humanitarian crisis. Flaring up since November 2016, violence between armed groups has reached the town of </a:t>
            </a:r>
            <a:r>
              <a:rPr lang="en-US" sz="800" dirty="0" err="1">
                <a:latin typeface="Arial"/>
              </a:rPr>
              <a:t>Ippy</a:t>
            </a:r>
            <a:r>
              <a:rPr lang="en-US" sz="800" dirty="0">
                <a:latin typeface="Arial"/>
              </a:rPr>
              <a:t>, on the road to </a:t>
            </a:r>
            <a:r>
              <a:rPr lang="en-US" sz="800" dirty="0" err="1">
                <a:latin typeface="Arial"/>
              </a:rPr>
              <a:t>Bambari</a:t>
            </a:r>
            <a:r>
              <a:rPr lang="en-US" sz="800" dirty="0">
                <a:latin typeface="Arial"/>
              </a:rPr>
              <a:t>. As a result, many families living in villages along the Bria – </a:t>
            </a:r>
            <a:r>
              <a:rPr lang="en-US" sz="800" dirty="0" err="1">
                <a:latin typeface="Arial"/>
              </a:rPr>
              <a:t>Ippy</a:t>
            </a:r>
            <a:r>
              <a:rPr lang="en-US" sz="800" dirty="0">
                <a:latin typeface="Arial"/>
              </a:rPr>
              <a:t> – </a:t>
            </a:r>
            <a:r>
              <a:rPr lang="en-US" sz="800" dirty="0" err="1">
                <a:latin typeface="Arial"/>
              </a:rPr>
              <a:t>Bambari</a:t>
            </a:r>
            <a:r>
              <a:rPr lang="en-US" sz="800" dirty="0">
                <a:latin typeface="Arial"/>
              </a:rPr>
              <a:t> axis have fled the area. Security measures have also been stepped up. Resumption of the conflict in </a:t>
            </a:r>
            <a:r>
              <a:rPr lang="en-US" sz="800" dirty="0" err="1">
                <a:latin typeface="Arial"/>
              </a:rPr>
              <a:t>Bambari</a:t>
            </a:r>
            <a:r>
              <a:rPr lang="en-US" sz="800" dirty="0">
                <a:latin typeface="Arial"/>
              </a:rPr>
              <a:t> could trigger large scale displacements, as the town is home to 160,000 people and 45,000 IDPs. </a:t>
            </a:r>
          </a:p>
          <a:p>
            <a:pPr lvl="0"/>
            <a:endParaRPr lang="en-US" sz="800" dirty="0">
              <a:latin typeface="Arial"/>
            </a:endParaRPr>
          </a:p>
          <a:p>
            <a:pPr lvl="0"/>
            <a:r>
              <a:rPr lang="en-US" sz="1000" dirty="0">
                <a:latin typeface="Arial"/>
              </a:rPr>
              <a:t>CAMEROON</a:t>
            </a:r>
            <a:endParaRPr lang="en-US" sz="800" dirty="0">
              <a:latin typeface="Arial"/>
            </a:endParaRP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The Ministry of Health reported two new cases of ‘spotted fever’ of unknown origin in the Far North region. A total of 21 cases and nine deaths among infants between 5 and 24 months have been recorded since January 2016. Experts suspect the fever to be a type of ‘monkey pox’, but await the upcoming results of laboratory tests. On 18 February, a rapid investigation team from the Ministry of Health comprised of epidemiological surveillance experts was deployed to the region. </a:t>
            </a:r>
            <a:endParaRPr lang="en-US" sz="100" dirty="0">
              <a:latin typeface="Arial"/>
            </a:endParaRPr>
          </a:p>
          <a:p>
            <a:pPr>
              <a:spcBef>
                <a:spcPts val="600"/>
              </a:spcBef>
            </a:pPr>
            <a:r>
              <a:rPr lang="en-US" sz="1000" dirty="0">
                <a:latin typeface="Arial"/>
              </a:rPr>
              <a:t>CÔTE D’IVOIRE</a:t>
            </a:r>
          </a:p>
          <a:p>
            <a:pPr lvl="0"/>
            <a:endParaRPr lang="en-US" sz="800" dirty="0">
              <a:latin typeface="Arial"/>
            </a:endParaRPr>
          </a:p>
          <a:p>
            <a:pPr lvl="0"/>
            <a:endParaRPr lang="en-US" sz="800" dirty="0">
              <a:latin typeface="Arial"/>
            </a:endParaRPr>
          </a:p>
          <a:p>
            <a:pPr lvl="0"/>
            <a:endParaRPr lang="en-US" sz="800" dirty="0">
              <a:latin typeface="Arial"/>
            </a:endParaRPr>
          </a:p>
          <a:p>
            <a:pPr lvl="0"/>
            <a:r>
              <a:rPr lang="en-US" sz="800" dirty="0">
                <a:latin typeface="Arial"/>
              </a:rPr>
              <a:t>In early 2017, tests of ducks in a farm in the southern town of Bassam proved positive to virus H5N1. Other outbreaks have been identified since in </a:t>
            </a:r>
            <a:r>
              <a:rPr lang="en-US" sz="800" dirty="0" err="1">
                <a:latin typeface="Arial"/>
              </a:rPr>
              <a:t>Bouaké</a:t>
            </a:r>
            <a:r>
              <a:rPr lang="en-US" sz="800" dirty="0">
                <a:latin typeface="Arial"/>
              </a:rPr>
              <a:t>, in the </a:t>
            </a:r>
            <a:r>
              <a:rPr lang="en-US" sz="800" dirty="0" err="1">
                <a:latin typeface="Arial"/>
              </a:rPr>
              <a:t>centre</a:t>
            </a:r>
            <a:r>
              <a:rPr lang="en-US" sz="800" dirty="0">
                <a:latin typeface="Arial"/>
              </a:rPr>
              <a:t>, in the capital Abidjan, and in </a:t>
            </a:r>
            <a:r>
              <a:rPr lang="en-US" sz="800" dirty="0" err="1">
                <a:latin typeface="Arial"/>
              </a:rPr>
              <a:t>Agnibilékro</a:t>
            </a:r>
            <a:r>
              <a:rPr lang="en-US" sz="800" dirty="0">
                <a:latin typeface="Arial"/>
              </a:rPr>
              <a:t>, in the east. Over 72,000 poultry have been slaughtered and a 12-month response plan is ongoing. About 150 farmers have received a financial compensation but a strong indemnity </a:t>
            </a:r>
            <a:r>
              <a:rPr lang="en-US" sz="800" dirty="0" err="1">
                <a:latin typeface="Arial"/>
              </a:rPr>
              <a:t>programme</a:t>
            </a:r>
            <a:r>
              <a:rPr lang="en-US" sz="800" dirty="0">
                <a:latin typeface="Arial"/>
              </a:rPr>
              <a:t> is required to encourage farmers to report suspected cases. The Food and Agriculture organization has reinforced its team on the ground to support the Government.</a:t>
            </a:r>
          </a:p>
          <a:p>
            <a:endParaRPr lang="en-US" sz="800" dirty="0">
              <a:latin typeface="Arial"/>
            </a:endParaRPr>
          </a:p>
          <a:p>
            <a:endParaRPr lang="en-GB" sz="800" dirty="0">
              <a:latin typeface="Arial"/>
            </a:endParaRPr>
          </a:p>
        </p:txBody>
      </p:sp>
      <p:cxnSp>
        <p:nvCxnSpPr>
          <p:cNvPr id="76" name="Connecteur droit 75"/>
          <p:cNvCxnSpPr/>
          <p:nvPr/>
        </p:nvCxnSpPr>
        <p:spPr>
          <a:xfrm flipV="1">
            <a:off x="238134" y="788947"/>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44161" y="869925"/>
            <a:ext cx="2143128" cy="21544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WORSENING SITUATION IN BAMBARI  </a:t>
            </a: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213620" y="2853298"/>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CÔTE</a:t>
              </a:r>
              <a:r>
                <a:rPr lang="fr-FR" sz="700" dirty="0">
                  <a:solidFill>
                    <a:schemeClr val="bg1">
                      <a:lumMod val="50000"/>
                    </a:schemeClr>
                  </a:solidFill>
                </a:rPr>
                <a:t> </a:t>
              </a:r>
              <a:r>
                <a:rPr lang="fr-FR" dirty="0"/>
                <a:t>D’IVOIRE</a:t>
              </a:r>
              <a:endParaRPr lang="en-US" dirty="0"/>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86792" y="3613042"/>
              <a:ext cx="6050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363" name="ZoneTexte 362"/>
            <p:cNvSpPr txBox="1"/>
            <p:nvPr/>
          </p:nvSpPr>
          <p:spPr>
            <a:xfrm>
              <a:off x="3312601" y="3030467"/>
              <a:ext cx="65077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AND 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554004"/>
            <a:ext cx="2039235" cy="6681399"/>
          </a:xfrm>
          <a:prstGeom prst="rect">
            <a:avLst/>
          </a:prstGeom>
          <a:noFill/>
        </p:spPr>
        <p:txBody>
          <a:bodyPr wrap="square" lIns="0" tIns="49785" rIns="0" bIns="49785" rtlCol="0">
            <a:noAutofit/>
          </a:bodyPr>
          <a:lstStyle/>
          <a:p>
            <a:r>
              <a:rPr lang="en-GB" sz="1000" dirty="0">
                <a:latin typeface="Arial"/>
              </a:rPr>
              <a:t>NIGERIA</a:t>
            </a:r>
          </a:p>
          <a:p>
            <a:endParaRPr lang="en-US" sz="400" dirty="0">
              <a:latin typeface="Arial"/>
            </a:endParaRPr>
          </a:p>
          <a:p>
            <a:endParaRPr lang="en-US" sz="800" dirty="0">
              <a:latin typeface="Arial"/>
            </a:endParaRPr>
          </a:p>
          <a:p>
            <a:endParaRPr lang="en-US" sz="800" dirty="0">
              <a:latin typeface="Arial"/>
            </a:endParaRPr>
          </a:p>
          <a:p>
            <a:endParaRPr lang="en-US" sz="500" dirty="0">
              <a:latin typeface="Arial"/>
            </a:endParaRPr>
          </a:p>
          <a:p>
            <a:endParaRPr lang="en-US" sz="300" dirty="0">
              <a:latin typeface="Arial"/>
            </a:endParaRPr>
          </a:p>
          <a:p>
            <a:r>
              <a:rPr lang="en-US" sz="800" dirty="0">
                <a:latin typeface="Arial"/>
              </a:rPr>
              <a:t>On 16 February, suspected Boko Haram assailants launched a major attack using guns and explosives targeting a site that hosts more than 9,000 IDPs, and the ‘</a:t>
            </a:r>
            <a:r>
              <a:rPr lang="en-US" sz="800" dirty="0" err="1">
                <a:latin typeface="Arial"/>
              </a:rPr>
              <a:t>Muna</a:t>
            </a:r>
            <a:r>
              <a:rPr lang="en-US" sz="800" dirty="0">
                <a:latin typeface="Arial"/>
              </a:rPr>
              <a:t> Garage’ area, which serves as assembly point for aid convoys to be escorted out of Maiduguri. The number of civilian casualties remains unknown. Security agents from a nearby checkpoint reportedly repelled the attack in a gunfight that lasted hours. ‘</a:t>
            </a:r>
            <a:r>
              <a:rPr lang="en-US" sz="800" dirty="0" err="1">
                <a:latin typeface="Arial"/>
              </a:rPr>
              <a:t>Muna</a:t>
            </a:r>
            <a:r>
              <a:rPr lang="en-US" sz="800" dirty="0">
                <a:latin typeface="Arial"/>
              </a:rPr>
              <a:t> Garage’ has been a flashpoint of attacks in recent months.</a:t>
            </a:r>
          </a:p>
          <a:p>
            <a:endParaRPr lang="en-US" sz="1000" dirty="0">
              <a:latin typeface="Arial"/>
            </a:endParaRPr>
          </a:p>
          <a:p>
            <a:r>
              <a:rPr lang="en-US" sz="1000" dirty="0">
                <a:latin typeface="Arial"/>
              </a:rPr>
              <a:t>REGIONAL </a:t>
            </a:r>
          </a:p>
          <a:p>
            <a:endParaRPr lang="en-US" sz="800" dirty="0">
              <a:latin typeface="Arial"/>
            </a:endParaRPr>
          </a:p>
          <a:p>
            <a:endParaRPr lang="en-US" sz="800" dirty="0">
              <a:latin typeface="Arial"/>
            </a:endParaRPr>
          </a:p>
          <a:p>
            <a:endParaRPr lang="en-US" sz="800" dirty="0">
              <a:latin typeface="Arial"/>
            </a:endParaRPr>
          </a:p>
          <a:p>
            <a:endParaRPr lang="en-US" sz="100" dirty="0">
              <a:latin typeface="Arial"/>
            </a:endParaRPr>
          </a:p>
          <a:p>
            <a:r>
              <a:rPr lang="en-US" sz="800" dirty="0">
                <a:latin typeface="Arial"/>
              </a:rPr>
              <a:t>On 16 February, the UN warned that the invasion of ‘armyworms’ which already destroys cereal plantations in several Southern African countries, could quickly spread, threatening food security and trade. West Africa is on display, as the first specimens of this larva were spotted last year in Nigeria and Togo. Some experts suspect that they have crossed the Atlantic with air imports from South American plants, adding that it is probably only a matter of time before most of the region is affected. </a:t>
            </a:r>
          </a:p>
          <a:p>
            <a:endParaRPr lang="en-US" sz="800" dirty="0">
              <a:latin typeface="Arial"/>
            </a:endParaRPr>
          </a:p>
        </p:txBody>
      </p:sp>
      <p:grpSp>
        <p:nvGrpSpPr>
          <p:cNvPr id="7" name="Groupe 6"/>
          <p:cNvGrpSpPr/>
          <p:nvPr/>
        </p:nvGrpSpPr>
        <p:grpSpPr>
          <a:xfrm>
            <a:off x="8497303" y="5667546"/>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Natural disaster </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Epidemic</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Conflict</a:t>
              </a:r>
            </a:p>
            <a:p>
              <a:endParaRPr lang="en-US" sz="800" dirty="0">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Other</a:t>
              </a: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7517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72603"/>
            <a:ext cx="64026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45943"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192" name="Connecteur droit 90"/>
          <p:cNvCxnSpPr/>
          <p:nvPr/>
        </p:nvCxnSpPr>
        <p:spPr>
          <a:xfrm>
            <a:off x="226313" y="5181451"/>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46" name="ZoneTexte 84"/>
          <p:cNvSpPr txBox="1"/>
          <p:nvPr/>
        </p:nvSpPr>
        <p:spPr>
          <a:xfrm>
            <a:off x="457173" y="3142908"/>
            <a:ext cx="197105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21 CASES OF ‘SPOTTED FEVER’ IN THE FAR NORTH    </a:t>
            </a:r>
          </a:p>
        </p:txBody>
      </p:sp>
      <p:grpSp>
        <p:nvGrpSpPr>
          <p:cNvPr id="178" name="Group 177"/>
          <p:cNvGrpSpPr/>
          <p:nvPr/>
        </p:nvGrpSpPr>
        <p:grpSpPr>
          <a:xfrm>
            <a:off x="6797192" y="3240958"/>
            <a:ext cx="225000" cy="326250"/>
            <a:chOff x="260489" y="910901"/>
            <a:chExt cx="225000" cy="326250"/>
          </a:xfrm>
        </p:grpSpPr>
        <p:pic>
          <p:nvPicPr>
            <p:cNvPr id="180" name="Image 377"/>
            <p:cNvPicPr>
              <a:picLocks noChangeAspect="1"/>
            </p:cNvPicPr>
            <p:nvPr/>
          </p:nvPicPr>
          <p:blipFill>
            <a:blip r:embed="rId12"/>
            <a:stretch>
              <a:fillRect/>
            </a:stretch>
          </p:blipFill>
          <p:spPr>
            <a:xfrm>
              <a:off x="260489" y="910901"/>
              <a:ext cx="225000" cy="326250"/>
            </a:xfrm>
            <a:prstGeom prst="rect">
              <a:avLst/>
            </a:prstGeom>
          </p:spPr>
        </p:pic>
        <p:pic>
          <p:nvPicPr>
            <p:cNvPr id="181" name="Image 22"/>
            <p:cNvPicPr>
              <a:picLocks noChangeAspect="1"/>
            </p:cNvPicPr>
            <p:nvPr/>
          </p:nvPicPr>
          <p:blipFill>
            <a:blip r:embed="rId13"/>
            <a:stretch>
              <a:fillRect/>
            </a:stretch>
          </p:blipFill>
          <p:spPr>
            <a:xfrm>
              <a:off x="268255" y="937737"/>
              <a:ext cx="204033" cy="174885"/>
            </a:xfrm>
            <a:prstGeom prst="rect">
              <a:avLst/>
            </a:prstGeom>
          </p:spPr>
        </p:pic>
      </p:grpSp>
      <p:cxnSp>
        <p:nvCxnSpPr>
          <p:cNvPr id="194" name="Connecteur droit 75"/>
          <p:cNvCxnSpPr/>
          <p:nvPr/>
        </p:nvCxnSpPr>
        <p:spPr>
          <a:xfrm flipV="1">
            <a:off x="222480" y="3124716"/>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195" name="Group 194"/>
          <p:cNvGrpSpPr/>
          <p:nvPr/>
        </p:nvGrpSpPr>
        <p:grpSpPr>
          <a:xfrm>
            <a:off x="271488" y="3178882"/>
            <a:ext cx="225000" cy="326250"/>
            <a:chOff x="8546296" y="3330734"/>
            <a:chExt cx="225000" cy="326250"/>
          </a:xfrm>
        </p:grpSpPr>
        <p:pic>
          <p:nvPicPr>
            <p:cNvPr id="196" name="Image 371"/>
            <p:cNvPicPr>
              <a:picLocks noChangeAspect="1"/>
            </p:cNvPicPr>
            <p:nvPr/>
          </p:nvPicPr>
          <p:blipFill>
            <a:blip r:embed="rId14"/>
            <a:stretch>
              <a:fillRect/>
            </a:stretch>
          </p:blipFill>
          <p:spPr>
            <a:xfrm>
              <a:off x="8546296" y="3330734"/>
              <a:ext cx="225000" cy="326250"/>
            </a:xfrm>
            <a:prstGeom prst="rect">
              <a:avLst/>
            </a:prstGeom>
          </p:spPr>
        </p:pic>
        <p:pic>
          <p:nvPicPr>
            <p:cNvPr id="201" name="Image 372"/>
            <p:cNvPicPr>
              <a:picLocks noChangeAspect="1"/>
            </p:cNvPicPr>
            <p:nvPr/>
          </p:nvPicPr>
          <p:blipFill>
            <a:blip r:embed="rId15"/>
            <a:stretch>
              <a:fillRect/>
            </a:stretch>
          </p:blipFill>
          <p:spPr>
            <a:xfrm>
              <a:off x="8570183" y="3343638"/>
              <a:ext cx="191250" cy="191250"/>
            </a:xfrm>
            <a:prstGeom prst="rect">
              <a:avLst/>
            </a:prstGeom>
          </p:spPr>
        </p:pic>
      </p:grpSp>
      <p:sp>
        <p:nvSpPr>
          <p:cNvPr id="222" name="ZoneTexte 84"/>
          <p:cNvSpPr txBox="1"/>
          <p:nvPr/>
        </p:nvSpPr>
        <p:spPr>
          <a:xfrm>
            <a:off x="453414" y="5188999"/>
            <a:ext cx="2058628"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CASES OF AVIAN INFLUENZA REPORTED </a:t>
            </a:r>
          </a:p>
        </p:txBody>
      </p:sp>
      <p:sp>
        <p:nvSpPr>
          <p:cNvPr id="226" name="ZoneTexte 80"/>
          <p:cNvSpPr txBox="1"/>
          <p:nvPr/>
        </p:nvSpPr>
        <p:spPr>
          <a:xfrm>
            <a:off x="8649913" y="787126"/>
            <a:ext cx="1737780"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BOKO HARAM ATTACK </a:t>
            </a:r>
            <a:br>
              <a:rPr lang="en-US" sz="800" i="1" dirty="0">
                <a:solidFill>
                  <a:srgbClr val="026CB6"/>
                </a:solidFill>
                <a:latin typeface="Arial" panose="020B0604020202020204" pitchFamily="34" charset="0"/>
                <a:cs typeface="Arial" panose="020B0604020202020204" pitchFamily="34" charset="0"/>
              </a:rPr>
            </a:br>
            <a:r>
              <a:rPr lang="en-US" sz="800" i="1" dirty="0">
                <a:solidFill>
                  <a:srgbClr val="026CB6"/>
                </a:solidFill>
                <a:latin typeface="Arial" panose="020B0604020202020204" pitchFamily="34" charset="0"/>
                <a:cs typeface="Arial" panose="020B0604020202020204" pitchFamily="34" charset="0"/>
              </a:rPr>
              <a:t>TARGETS IDP CAMP</a:t>
            </a:r>
          </a:p>
        </p:txBody>
      </p:sp>
      <p:cxnSp>
        <p:nvCxnSpPr>
          <p:cNvPr id="227" name="Connecteur droit 90"/>
          <p:cNvCxnSpPr/>
          <p:nvPr/>
        </p:nvCxnSpPr>
        <p:spPr>
          <a:xfrm>
            <a:off x="8430671" y="2955207"/>
            <a:ext cx="1980000" cy="2912"/>
          </a:xfrm>
          <a:prstGeom prst="line">
            <a:avLst/>
          </a:prstGeom>
        </p:spPr>
        <p:style>
          <a:lnRef idx="1">
            <a:schemeClr val="dk1"/>
          </a:lnRef>
          <a:fillRef idx="0">
            <a:schemeClr val="dk1"/>
          </a:fillRef>
          <a:effectRef idx="0">
            <a:schemeClr val="dk1"/>
          </a:effectRef>
          <a:fontRef idx="minor">
            <a:schemeClr val="tx1"/>
          </a:fontRef>
        </p:style>
      </p:cxnSp>
      <p:grpSp>
        <p:nvGrpSpPr>
          <p:cNvPr id="211" name="Group 210"/>
          <p:cNvGrpSpPr/>
          <p:nvPr/>
        </p:nvGrpSpPr>
        <p:grpSpPr>
          <a:xfrm>
            <a:off x="280861" y="834726"/>
            <a:ext cx="225000" cy="326250"/>
            <a:chOff x="260489" y="910901"/>
            <a:chExt cx="225000" cy="326250"/>
          </a:xfrm>
        </p:grpSpPr>
        <p:pic>
          <p:nvPicPr>
            <p:cNvPr id="212" name="Image 377"/>
            <p:cNvPicPr>
              <a:picLocks noChangeAspect="1"/>
            </p:cNvPicPr>
            <p:nvPr/>
          </p:nvPicPr>
          <p:blipFill>
            <a:blip r:embed="rId12"/>
            <a:stretch>
              <a:fillRect/>
            </a:stretch>
          </p:blipFill>
          <p:spPr>
            <a:xfrm>
              <a:off x="260489" y="910901"/>
              <a:ext cx="225000" cy="326250"/>
            </a:xfrm>
            <a:prstGeom prst="rect">
              <a:avLst/>
            </a:prstGeom>
          </p:spPr>
        </p:pic>
        <p:pic>
          <p:nvPicPr>
            <p:cNvPr id="213" name="Image 22"/>
            <p:cNvPicPr>
              <a:picLocks noChangeAspect="1"/>
            </p:cNvPicPr>
            <p:nvPr/>
          </p:nvPicPr>
          <p:blipFill>
            <a:blip r:embed="rId13"/>
            <a:stretch>
              <a:fillRect/>
            </a:stretch>
          </p:blipFill>
          <p:spPr>
            <a:xfrm>
              <a:off x="268255" y="937737"/>
              <a:ext cx="204033" cy="174885"/>
            </a:xfrm>
            <a:prstGeom prst="rect">
              <a:avLst/>
            </a:prstGeom>
          </p:spPr>
        </p:pic>
      </p:grpSp>
      <p:grpSp>
        <p:nvGrpSpPr>
          <p:cNvPr id="214" name="Group 213"/>
          <p:cNvGrpSpPr/>
          <p:nvPr/>
        </p:nvGrpSpPr>
        <p:grpSpPr>
          <a:xfrm>
            <a:off x="5937834" y="3230524"/>
            <a:ext cx="225000" cy="326250"/>
            <a:chOff x="8546296" y="3330734"/>
            <a:chExt cx="225000" cy="326250"/>
          </a:xfrm>
        </p:grpSpPr>
        <p:pic>
          <p:nvPicPr>
            <p:cNvPr id="215" name="Image 371"/>
            <p:cNvPicPr>
              <a:picLocks noChangeAspect="1"/>
            </p:cNvPicPr>
            <p:nvPr/>
          </p:nvPicPr>
          <p:blipFill>
            <a:blip r:embed="rId14"/>
            <a:stretch>
              <a:fillRect/>
            </a:stretch>
          </p:blipFill>
          <p:spPr>
            <a:xfrm>
              <a:off x="8546296" y="3330734"/>
              <a:ext cx="225000" cy="326250"/>
            </a:xfrm>
            <a:prstGeom prst="rect">
              <a:avLst/>
            </a:prstGeom>
          </p:spPr>
        </p:pic>
        <p:pic>
          <p:nvPicPr>
            <p:cNvPr id="216"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221" name="Group 220"/>
          <p:cNvGrpSpPr/>
          <p:nvPr/>
        </p:nvGrpSpPr>
        <p:grpSpPr>
          <a:xfrm>
            <a:off x="267660" y="5221809"/>
            <a:ext cx="225000" cy="326250"/>
            <a:chOff x="8546296" y="3330734"/>
            <a:chExt cx="225000" cy="326250"/>
          </a:xfrm>
        </p:grpSpPr>
        <p:pic>
          <p:nvPicPr>
            <p:cNvPr id="240" name="Image 371"/>
            <p:cNvPicPr>
              <a:picLocks noChangeAspect="1"/>
            </p:cNvPicPr>
            <p:nvPr/>
          </p:nvPicPr>
          <p:blipFill>
            <a:blip r:embed="rId14"/>
            <a:stretch>
              <a:fillRect/>
            </a:stretch>
          </p:blipFill>
          <p:spPr>
            <a:xfrm>
              <a:off x="8546296" y="3330734"/>
              <a:ext cx="225000" cy="326250"/>
            </a:xfrm>
            <a:prstGeom prst="rect">
              <a:avLst/>
            </a:prstGeom>
          </p:spPr>
        </p:pic>
        <p:pic>
          <p:nvPicPr>
            <p:cNvPr id="241"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242" name="Group 241"/>
          <p:cNvGrpSpPr/>
          <p:nvPr/>
        </p:nvGrpSpPr>
        <p:grpSpPr>
          <a:xfrm>
            <a:off x="3921447" y="3011034"/>
            <a:ext cx="225000" cy="326250"/>
            <a:chOff x="8546296" y="3330734"/>
            <a:chExt cx="225000" cy="326250"/>
          </a:xfrm>
        </p:grpSpPr>
        <p:pic>
          <p:nvPicPr>
            <p:cNvPr id="243" name="Image 371"/>
            <p:cNvPicPr>
              <a:picLocks noChangeAspect="1"/>
            </p:cNvPicPr>
            <p:nvPr/>
          </p:nvPicPr>
          <p:blipFill>
            <a:blip r:embed="rId14"/>
            <a:stretch>
              <a:fillRect/>
            </a:stretch>
          </p:blipFill>
          <p:spPr>
            <a:xfrm>
              <a:off x="8546296" y="3330734"/>
              <a:ext cx="225000" cy="326250"/>
            </a:xfrm>
            <a:prstGeom prst="rect">
              <a:avLst/>
            </a:prstGeom>
          </p:spPr>
        </p:pic>
        <p:pic>
          <p:nvPicPr>
            <p:cNvPr id="244" name="Image 372"/>
            <p:cNvPicPr>
              <a:picLocks noChangeAspect="1"/>
            </p:cNvPicPr>
            <p:nvPr/>
          </p:nvPicPr>
          <p:blipFill>
            <a:blip r:embed="rId15"/>
            <a:stretch>
              <a:fillRect/>
            </a:stretch>
          </p:blipFill>
          <p:spPr>
            <a:xfrm>
              <a:off x="8570183" y="3343638"/>
              <a:ext cx="191250" cy="191250"/>
            </a:xfrm>
            <a:prstGeom prst="rect">
              <a:avLst/>
            </a:prstGeom>
          </p:spPr>
        </p:pic>
      </p:grpSp>
      <p:grpSp>
        <p:nvGrpSpPr>
          <p:cNvPr id="245" name="Group 244"/>
          <p:cNvGrpSpPr/>
          <p:nvPr/>
        </p:nvGrpSpPr>
        <p:grpSpPr>
          <a:xfrm>
            <a:off x="5124160" y="2952115"/>
            <a:ext cx="224790" cy="327660"/>
            <a:chOff x="0" y="0"/>
            <a:chExt cx="225000" cy="328204"/>
          </a:xfrm>
        </p:grpSpPr>
        <p:pic>
          <p:nvPicPr>
            <p:cNvPr id="247" name="Image 377"/>
            <p:cNvPicPr>
              <a:picLocks noChangeAspect="1"/>
            </p:cNvPicPr>
            <p:nvPr/>
          </p:nvPicPr>
          <p:blipFill>
            <a:blip r:embed="rId12"/>
            <a:stretch>
              <a:fillRect/>
            </a:stretch>
          </p:blipFill>
          <p:spPr>
            <a:xfrm>
              <a:off x="0" y="1954"/>
              <a:ext cx="225000" cy="326250"/>
            </a:xfrm>
            <a:prstGeom prst="rect">
              <a:avLst/>
            </a:prstGeom>
          </p:spPr>
        </p:pic>
        <p:pic>
          <p:nvPicPr>
            <p:cNvPr id="248" name="Image 19"/>
            <p:cNvPicPr>
              <a:picLocks noChangeAspect="1"/>
            </p:cNvPicPr>
            <p:nvPr/>
          </p:nvPicPr>
          <p:blipFill>
            <a:blip r:embed="rId16"/>
            <a:stretch>
              <a:fillRect/>
            </a:stretch>
          </p:blipFill>
          <p:spPr>
            <a:xfrm>
              <a:off x="3211" y="0"/>
              <a:ext cx="201600" cy="201600"/>
            </a:xfrm>
            <a:prstGeom prst="rect">
              <a:avLst/>
            </a:prstGeom>
          </p:spPr>
        </p:pic>
      </p:grpSp>
      <p:grpSp>
        <p:nvGrpSpPr>
          <p:cNvPr id="249" name="Group 248"/>
          <p:cNvGrpSpPr/>
          <p:nvPr/>
        </p:nvGrpSpPr>
        <p:grpSpPr>
          <a:xfrm>
            <a:off x="8432322" y="802364"/>
            <a:ext cx="224790" cy="327660"/>
            <a:chOff x="0" y="0"/>
            <a:chExt cx="225000" cy="328204"/>
          </a:xfrm>
        </p:grpSpPr>
        <p:pic>
          <p:nvPicPr>
            <p:cNvPr id="250" name="Image 377"/>
            <p:cNvPicPr>
              <a:picLocks noChangeAspect="1"/>
            </p:cNvPicPr>
            <p:nvPr/>
          </p:nvPicPr>
          <p:blipFill>
            <a:blip r:embed="rId12"/>
            <a:stretch>
              <a:fillRect/>
            </a:stretch>
          </p:blipFill>
          <p:spPr>
            <a:xfrm>
              <a:off x="0" y="1954"/>
              <a:ext cx="225000" cy="326250"/>
            </a:xfrm>
            <a:prstGeom prst="rect">
              <a:avLst/>
            </a:prstGeom>
          </p:spPr>
        </p:pic>
        <p:pic>
          <p:nvPicPr>
            <p:cNvPr id="251" name="Image 19"/>
            <p:cNvPicPr>
              <a:picLocks noChangeAspect="1"/>
            </p:cNvPicPr>
            <p:nvPr/>
          </p:nvPicPr>
          <p:blipFill>
            <a:blip r:embed="rId16"/>
            <a:stretch>
              <a:fillRect/>
            </a:stretch>
          </p:blipFill>
          <p:spPr>
            <a:xfrm>
              <a:off x="3211" y="0"/>
              <a:ext cx="201600" cy="201600"/>
            </a:xfrm>
            <a:prstGeom prst="rect">
              <a:avLst/>
            </a:prstGeom>
          </p:spPr>
        </p:pic>
      </p:grpSp>
      <p:sp>
        <p:nvSpPr>
          <p:cNvPr id="188" name="ZoneTexte 80"/>
          <p:cNvSpPr txBox="1"/>
          <p:nvPr/>
        </p:nvSpPr>
        <p:spPr>
          <a:xfrm>
            <a:off x="8582026" y="2983971"/>
            <a:ext cx="1967868" cy="33855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‘ARMYWORMS’ COULD SPREAD TO WEST AND CENTRAL AFRICA</a:t>
            </a:r>
          </a:p>
        </p:txBody>
      </p:sp>
      <p:grpSp>
        <p:nvGrpSpPr>
          <p:cNvPr id="189" name="Group 188"/>
          <p:cNvGrpSpPr/>
          <p:nvPr/>
        </p:nvGrpSpPr>
        <p:grpSpPr>
          <a:xfrm>
            <a:off x="8424912" y="3012871"/>
            <a:ext cx="225000" cy="326250"/>
            <a:chOff x="8546296" y="3330734"/>
            <a:chExt cx="225000" cy="326250"/>
          </a:xfrm>
        </p:grpSpPr>
        <p:pic>
          <p:nvPicPr>
            <p:cNvPr id="190" name="Image 371"/>
            <p:cNvPicPr>
              <a:picLocks noChangeAspect="1"/>
            </p:cNvPicPr>
            <p:nvPr/>
          </p:nvPicPr>
          <p:blipFill>
            <a:blip r:embed="rId14"/>
            <a:stretch>
              <a:fillRect/>
            </a:stretch>
          </p:blipFill>
          <p:spPr>
            <a:xfrm>
              <a:off x="8546296" y="3330734"/>
              <a:ext cx="225000" cy="326250"/>
            </a:xfrm>
            <a:prstGeom prst="rect">
              <a:avLst/>
            </a:prstGeom>
          </p:spPr>
        </p:pic>
        <p:pic>
          <p:nvPicPr>
            <p:cNvPr id="191" name="Image 372"/>
            <p:cNvPicPr>
              <a:picLocks noChangeAspect="1"/>
            </p:cNvPicPr>
            <p:nvPr/>
          </p:nvPicPr>
          <p:blipFill>
            <a:blip r:embed="rId15"/>
            <a:stretch>
              <a:fillRect/>
            </a:stretch>
          </p:blipFill>
          <p:spPr>
            <a:xfrm>
              <a:off x="8570183" y="3343638"/>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9343</TotalTime>
  <Words>626</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(14 – 20 February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538</cp:revision>
  <cp:lastPrinted>2017-02-21T10:34:04Z</cp:lastPrinted>
  <dcterms:created xsi:type="dcterms:W3CDTF">2015-12-15T11:10:25Z</dcterms:created>
  <dcterms:modified xsi:type="dcterms:W3CDTF">2017-02-21T18:13:04Z</dcterms:modified>
</cp:coreProperties>
</file>