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93" d="100"/>
          <a:sy n="93" d="100"/>
        </p:scale>
        <p:origin x="174" y="-8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8" y="1"/>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21-Feb-17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3"/>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9378833"/>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8" y="9378833"/>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21-Feb-17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21-Feb-17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21-Feb-17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21-Feb-17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21-Feb-17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(14 – 20 </a:t>
            </a:r>
            <a:r>
              <a:rPr lang="en-GB" sz="1000" dirty="0" err="1">
                <a:solidFill>
                  <a:schemeClr val="bg1"/>
                </a:solidFill>
                <a:latin typeface="Arial" panose="020B0604020202020204" pitchFamily="34" charset="0"/>
                <a:cs typeface="Arial" panose="020B0604020202020204" pitchFamily="34" charset="0"/>
              </a:rPr>
              <a:t>février</a:t>
            </a:r>
            <a:r>
              <a:rPr lang="en-GB" sz="1000" dirty="0">
                <a:solidFill>
                  <a:schemeClr val="bg1"/>
                </a:solidFill>
                <a:latin typeface="Arial" panose="020B0604020202020204" pitchFamily="34" charset="0"/>
                <a:cs typeface="Arial" panose="020B0604020202020204" pitchFamily="34" charset="0"/>
              </a:rPr>
              <a:t>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21 </a:t>
            </a:r>
            <a:r>
              <a:rPr lang="en-GB" sz="800" dirty="0" err="1">
                <a:solidFill>
                  <a:schemeClr val="bg1">
                    <a:lumMod val="50000"/>
                  </a:schemeClr>
                </a:solidFill>
                <a:latin typeface="Arial" panose="020B0604020202020204" pitchFamily="34" charset="0"/>
                <a:cs typeface="Arial" panose="020B0604020202020204" pitchFamily="34" charset="0"/>
              </a:rPr>
              <a:t>fev</a:t>
            </a:r>
            <a:r>
              <a:rPr lang="en-GB" sz="800" dirty="0">
                <a:solidFill>
                  <a:schemeClr val="bg1">
                    <a:lumMod val="50000"/>
                  </a:schemeClr>
                </a:solidFill>
                <a:latin typeface="Arial" panose="020B0604020202020204" pitchFamily="34" charset="0"/>
                <a:cs typeface="Arial" panose="020B0604020202020204" pitchFamily="34" charset="0"/>
              </a:rPr>
              <a:t>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RÉPUBLIQUE CENTRAFRICAINE</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5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Les partenaires humanitaires craignent que des affrontements récurrents entre factions dans les villes voisines de Bambari, au centre du pays, puissent se répandre dans la ville, déclenchant une nouvelle crise humanitaire. La violence entre les groupes armés a atteint la ville d'</a:t>
            </a:r>
            <a:r>
              <a:rPr lang="fr-FR" sz="800" dirty="0" err="1">
                <a:latin typeface="Arial" panose="020B0604020202020204" pitchFamily="34" charset="0"/>
                <a:cs typeface="Arial" panose="020B0604020202020204" pitchFamily="34" charset="0"/>
              </a:rPr>
              <a:t>Ippy</a:t>
            </a:r>
            <a:r>
              <a:rPr lang="fr-FR" sz="800" dirty="0">
                <a:latin typeface="Arial" panose="020B0604020202020204" pitchFamily="34" charset="0"/>
                <a:cs typeface="Arial" panose="020B0604020202020204" pitchFamily="34" charset="0"/>
              </a:rPr>
              <a:t>, sur la route de Bambari. En conséquence, de nombreuses familles vivant dans des villages le long de l'axe Bria-</a:t>
            </a:r>
            <a:r>
              <a:rPr lang="fr-FR" sz="800" dirty="0" err="1">
                <a:latin typeface="Arial" panose="020B0604020202020204" pitchFamily="34" charset="0"/>
                <a:cs typeface="Arial" panose="020B0604020202020204" pitchFamily="34" charset="0"/>
              </a:rPr>
              <a:t>Ippy</a:t>
            </a:r>
            <a:r>
              <a:rPr lang="fr-FR" sz="800" dirty="0">
                <a:latin typeface="Arial" panose="020B0604020202020204" pitchFamily="34" charset="0"/>
                <a:cs typeface="Arial" panose="020B0604020202020204" pitchFamily="34" charset="0"/>
              </a:rPr>
              <a:t>-Bambari ont fui la région. Les mesures de sécurité ont également été renforcées. La reprise du conflit à Bambari pourrait déclencher des déplacements à grande échelle, car la ville abrite 160 000 personnes et 45 000 personnes déplacées.</a:t>
            </a:r>
          </a:p>
          <a:p>
            <a:endParaRPr lang="fr-CA" sz="300" dirty="0">
              <a:solidFill>
                <a:prstClr val="black"/>
              </a:solidFill>
              <a:latin typeface="Arial"/>
            </a:endParaRPr>
          </a:p>
          <a:p>
            <a:r>
              <a:rPr lang="fr-CA" sz="1000" dirty="0">
                <a:solidFill>
                  <a:prstClr val="black"/>
                </a:solidFill>
                <a:latin typeface="Arial"/>
              </a:rPr>
              <a:t>CAMEROUN</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r>
              <a:rPr lang="fr-FR" sz="800" dirty="0">
                <a:latin typeface="Arial"/>
              </a:rPr>
              <a:t>Le ministère de la Santé a signalé deux nouveaux cas de «fièvre pourprée» d'origine inconnue dans la région de l’Extrême-Nord. Un total de 21 cas et neuf décès chez des nourrissons entre 5 et 24 mois a été enregistré depuis janvier 2016. Les experts soupçonnent la fièvre d'être un type de «variole du singe», mais attendent les résultats des tests de laboratoire. Le 18 février, une équipe d'enquête rapide du ministère de la Santé composée d'experts en surveillance épidémiologique a été déployée dans la région.</a:t>
            </a:r>
          </a:p>
          <a:p>
            <a:pPr lvl="0"/>
            <a:endParaRPr lang="fr-FR" sz="300" dirty="0">
              <a:solidFill>
                <a:prstClr val="black"/>
              </a:solidFill>
              <a:latin typeface="Arial"/>
            </a:endParaRPr>
          </a:p>
          <a:p>
            <a:r>
              <a:rPr lang="fr-CA" sz="1000" dirty="0">
                <a:solidFill>
                  <a:prstClr val="black"/>
                </a:solidFill>
                <a:latin typeface="Arial"/>
              </a:rPr>
              <a:t>CÔTE D’IVOIRE</a:t>
            </a:r>
            <a:endParaRPr lang="en-US"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r>
              <a:rPr lang="fr-FR" sz="800" dirty="0">
                <a:solidFill>
                  <a:prstClr val="black"/>
                </a:solidFill>
                <a:latin typeface="Arial"/>
              </a:rPr>
              <a:t>Au début de 2017, des tests effectués sur des canards dans une ferme dans la ville de Bassam, au sud, se sont révélés positifs au virus H5N1. D'autres foyers ont été identifiés depuis à Bouaké, au centre, dans la capitale Abidjan, et à </a:t>
            </a:r>
            <a:r>
              <a:rPr lang="fr-FR" sz="800" dirty="0" err="1">
                <a:solidFill>
                  <a:prstClr val="black"/>
                </a:solidFill>
                <a:latin typeface="Arial"/>
              </a:rPr>
              <a:t>Agnibilékro</a:t>
            </a:r>
            <a:r>
              <a:rPr lang="fr-FR" sz="800" dirty="0">
                <a:solidFill>
                  <a:prstClr val="black"/>
                </a:solidFill>
                <a:latin typeface="Arial"/>
              </a:rPr>
              <a:t>, à l'est. Plus de </a:t>
            </a:r>
            <a:br>
              <a:rPr lang="fr-FR" sz="800" dirty="0">
                <a:solidFill>
                  <a:prstClr val="black"/>
                </a:solidFill>
                <a:latin typeface="Arial"/>
              </a:rPr>
            </a:br>
            <a:r>
              <a:rPr lang="fr-FR" sz="800" dirty="0">
                <a:solidFill>
                  <a:prstClr val="black"/>
                </a:solidFill>
                <a:latin typeface="Arial"/>
              </a:rPr>
              <a:t>72 000 volailles ont été abattues et un plan d'intervention de 12 mois est en cours.  Environ 150 agriculteurs ont reçu une compensation financière, mais un programme d'indemnisation solide est nécessaire pour encourager les agriculteurs à signaler les cas suspects. La FAO a renforcé son équipe sur le terrain pour soutenir le gouvernement.</a:t>
            </a:r>
          </a:p>
          <a:p>
            <a:pPr lvl="0"/>
            <a:endParaRPr lang="fr-FR" sz="800" dirty="0">
              <a:solidFill>
                <a:prstClr val="black"/>
              </a:solidFill>
              <a:latin typeface="Arial"/>
            </a:endParaRPr>
          </a:p>
          <a:p>
            <a:pPr lvl="0"/>
            <a:endParaRPr lang="fr-FR" sz="800" dirty="0">
              <a:solidFill>
                <a:prstClr val="black"/>
              </a:solidFill>
              <a:latin typeface="Arial"/>
              <a:cs typeface="Arial" panose="020B0604020202020204" pitchFamily="34" charset="0"/>
            </a:endParaRPr>
          </a:p>
          <a:p>
            <a:pPr lvl="0"/>
            <a:endParaRPr lang="fr-FR" sz="800" dirty="0">
              <a:solidFill>
                <a:prstClr val="black"/>
              </a:solidFill>
              <a:latin typeface="Arial"/>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33261"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6962"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CÔTE D’IVOIRE</a:t>
                </a:r>
                <a:endParaRPr lang="en-US" dirty="0"/>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1" y="3211494"/>
                <a:ext cx="200651" cy="48549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13130" y="600908"/>
            <a:ext cx="2094901" cy="6681399"/>
          </a:xfrm>
          <a:prstGeom prst="rect">
            <a:avLst/>
          </a:prstGeom>
          <a:noFill/>
        </p:spPr>
        <p:txBody>
          <a:bodyPr wrap="square" lIns="0" tIns="49785" rIns="0" bIns="49785" rtlCol="0">
            <a:noAutofit/>
          </a:bodyPr>
          <a:lstStyle/>
          <a:p>
            <a:r>
              <a:rPr lang="en-GB" sz="1000" dirty="0">
                <a:latin typeface="Arial"/>
              </a:rPr>
              <a:t>NIGERIA</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300" dirty="0">
              <a:latin typeface="Arial" panose="020B0604020202020204" pitchFamily="34" charset="0"/>
              <a:cs typeface="Arial" panose="020B0604020202020204" pitchFamily="34" charset="0"/>
            </a:endParaRPr>
          </a:p>
          <a:p>
            <a:endParaRPr lang="fr-FR" sz="3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16 février, des assaillants suspectés appartenir à Boko Haram ont lancé une attaque majeure à l'aide de fusils et d'explosifs visant un site qui accueille plus de 9 000 personnes déplacées et la zone de «</a:t>
            </a:r>
            <a:r>
              <a:rPr lang="fr-FR" sz="800" dirty="0" err="1">
                <a:latin typeface="Arial" panose="020B0604020202020204" pitchFamily="34" charset="0"/>
                <a:cs typeface="Arial" panose="020B0604020202020204" pitchFamily="34" charset="0"/>
              </a:rPr>
              <a:t>Muna</a:t>
            </a:r>
            <a:r>
              <a:rPr lang="fr-FR" sz="800" dirty="0">
                <a:latin typeface="Arial" panose="020B0604020202020204" pitchFamily="34" charset="0"/>
                <a:cs typeface="Arial" panose="020B0604020202020204" pitchFamily="34" charset="0"/>
              </a:rPr>
              <a:t> Garage» qui sert de point de rassemblement pour les convois d'aide escortés de Maiduguri. Le nombre de victimes civiles demeure inconnu. Les agents de sécurité d'un poste de contrôle voisin auraient repoussé l'attaque lors d’une fusillade qui a duré des heures. «</a:t>
            </a:r>
            <a:r>
              <a:rPr lang="fr-FR" sz="800" dirty="0" err="1">
                <a:latin typeface="Arial" panose="020B0604020202020204" pitchFamily="34" charset="0"/>
                <a:cs typeface="Arial" panose="020B0604020202020204" pitchFamily="34" charset="0"/>
              </a:rPr>
              <a:t>Muna</a:t>
            </a:r>
            <a:r>
              <a:rPr lang="fr-FR" sz="800" dirty="0">
                <a:latin typeface="Arial" panose="020B0604020202020204" pitchFamily="34" charset="0"/>
                <a:cs typeface="Arial" panose="020B0604020202020204" pitchFamily="34" charset="0"/>
              </a:rPr>
              <a:t> Garage» a fait l’objet d’attaques répétées ces derniers mois.</a:t>
            </a:r>
          </a:p>
          <a:p>
            <a:endParaRPr lang="fr-FR" sz="500" dirty="0">
              <a:latin typeface="Arial" panose="020B0604020202020204" pitchFamily="34" charset="0"/>
              <a:cs typeface="Arial" panose="020B0604020202020204" pitchFamily="34" charset="0"/>
            </a:endParaRPr>
          </a:p>
          <a:p>
            <a:r>
              <a:rPr lang="fr-CA" sz="1000" dirty="0">
                <a:latin typeface="Arial"/>
              </a:rPr>
              <a:t>REGIONAL</a:t>
            </a:r>
          </a:p>
          <a:p>
            <a:endParaRPr lang="fr-CA" sz="1000" dirty="0">
              <a:latin typeface="Arial"/>
            </a:endParaRPr>
          </a:p>
          <a:p>
            <a:endParaRPr lang="fr-CA" sz="1000" dirty="0">
              <a:latin typeface="Arial"/>
            </a:endParaRPr>
          </a:p>
          <a:p>
            <a:endParaRPr lang="fr-FR" sz="400" dirty="0">
              <a:latin typeface="Arial" panose="020B0604020202020204" pitchFamily="34" charset="0"/>
              <a:cs typeface="Arial" panose="020B0604020202020204" pitchFamily="34" charset="0"/>
            </a:endParaRPr>
          </a:p>
          <a:p>
            <a:endParaRPr lang="fr-FR" sz="4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16 février, l'ONU a averti que l'invasion de «chenilles légionnaires» qui détruisent déjà les plantations de céréales dans plusieurs pays d'Afrique australe pourrait rapidement se propager, menaçant la sécurité alimentaire et le commerce. L'Afrique de l'Ouest est exposée, car les premiers spécimens de cette larve ont été repérés l'an dernier au Nigeria et au Togo. Certains experts soupçonnent qu'ils ont traversé l'Atlantique avec des importations aériennes de plantes sud-américaines, ajoutant que ce n'est probablement qu'une question de temps avant que la majeure partie de la région ne soit affectée.</a:t>
            </a:r>
            <a:endParaRPr lang="fr-CA" sz="800" dirty="0">
              <a:latin typeface="Arial" panose="020B0604020202020204" pitchFamily="34" charset="0"/>
              <a:cs typeface="Arial" panose="020B0604020202020204" pitchFamily="34" charset="0"/>
            </a:endParaRPr>
          </a:p>
        </p:txBody>
      </p:sp>
      <p:grpSp>
        <p:nvGrpSpPr>
          <p:cNvPr id="7" name="Groupe 6"/>
          <p:cNvGrpSpPr/>
          <p:nvPr/>
        </p:nvGrpSpPr>
        <p:grpSpPr>
          <a:xfrm>
            <a:off x="8554233" y="5663638"/>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12181"/>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451636" y="817596"/>
            <a:ext cx="1856704"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AGGRAVATION DE LA SITUATION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À BAMBARI</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58715" y="851675"/>
            <a:ext cx="2061069"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DES ATTAQUES DE BOKO HARAM CIBLENT DES CAMPS DE DÉPLACÉS</a:t>
            </a:r>
            <a:endParaRPr lang="en-US" sz="800" i="1" dirty="0">
              <a:solidFill>
                <a:srgbClr val="026CB6"/>
              </a:solidFill>
              <a:latin typeface="Arial" panose="020B0604020202020204" pitchFamily="34" charset="0"/>
              <a:cs typeface="Arial" panose="020B0604020202020204" pitchFamily="34" charset="0"/>
            </a:endParaRPr>
          </a:p>
        </p:txBody>
      </p:sp>
      <p:cxnSp>
        <p:nvCxnSpPr>
          <p:cNvPr id="182" name="Connecteur droit 75"/>
          <p:cNvCxnSpPr/>
          <p:nvPr/>
        </p:nvCxnSpPr>
        <p:spPr>
          <a:xfrm flipV="1">
            <a:off x="240703" y="317721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435361" y="3188186"/>
            <a:ext cx="1946165"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21 CAS DE FIÈVRE POURPRÉE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DANS L’EXTRÊME-NORD</a:t>
            </a:r>
            <a:endParaRPr lang="en-US" sz="800" i="1" dirty="0">
              <a:solidFill>
                <a:srgbClr val="026CB6"/>
              </a:solidFill>
              <a:latin typeface="Arial" panose="020B0604020202020204" pitchFamily="34" charset="0"/>
              <a:cs typeface="Arial" panose="020B0604020202020204" pitchFamily="34" charset="0"/>
            </a:endParaRPr>
          </a:p>
        </p:txBody>
      </p:sp>
      <p:cxnSp>
        <p:nvCxnSpPr>
          <p:cNvPr id="196" name="Connecteur droit 75"/>
          <p:cNvCxnSpPr/>
          <p:nvPr/>
        </p:nvCxnSpPr>
        <p:spPr>
          <a:xfrm flipV="1">
            <a:off x="240703" y="536094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97" name="ZoneTexte 2175"/>
          <p:cNvSpPr txBox="1"/>
          <p:nvPr/>
        </p:nvSpPr>
        <p:spPr>
          <a:xfrm>
            <a:off x="499920" y="5360063"/>
            <a:ext cx="2125619" cy="338554"/>
          </a:xfrm>
          <a:prstGeom prst="rect">
            <a:avLst/>
          </a:prstGeom>
          <a:noFill/>
        </p:spPr>
        <p:txBody>
          <a:bodyPr wrap="square" rtlCol="0">
            <a:spAutoFit/>
          </a:bodyPr>
          <a:lstStyle/>
          <a:p>
            <a:pPr>
              <a:spcBef>
                <a:spcPts val="600"/>
              </a:spcBef>
            </a:pPr>
            <a:r>
              <a:rPr lang="fr-CA" sz="800" i="1" dirty="0">
                <a:solidFill>
                  <a:srgbClr val="026CB6"/>
                </a:solidFill>
                <a:latin typeface="Arial" panose="020B0604020202020204" pitchFamily="34" charset="0"/>
                <a:cs typeface="Arial" panose="020B0604020202020204" pitchFamily="34" charset="0"/>
              </a:rPr>
              <a:t>DES CAS DE GRIPPE AVIAIRE ENREGISTRÉS</a:t>
            </a:r>
            <a:endParaRPr lang="en-US" sz="800" i="1" dirty="0">
              <a:solidFill>
                <a:srgbClr val="026CB6"/>
              </a:solidFill>
              <a:latin typeface="Arial" panose="020B0604020202020204" pitchFamily="34" charset="0"/>
              <a:cs typeface="Arial" panose="020B0604020202020204" pitchFamily="34" charset="0"/>
            </a:endParaRPr>
          </a:p>
        </p:txBody>
      </p:sp>
      <p:grpSp>
        <p:nvGrpSpPr>
          <p:cNvPr id="194" name="Group 193"/>
          <p:cNvGrpSpPr/>
          <p:nvPr/>
        </p:nvGrpSpPr>
        <p:grpSpPr>
          <a:xfrm>
            <a:off x="5938223" y="3327814"/>
            <a:ext cx="225000" cy="326250"/>
            <a:chOff x="8546296" y="3330734"/>
            <a:chExt cx="225000" cy="326250"/>
          </a:xfrm>
        </p:grpSpPr>
        <p:pic>
          <p:nvPicPr>
            <p:cNvPr id="195" name="Image 371"/>
            <p:cNvPicPr>
              <a:picLocks noChangeAspect="1"/>
            </p:cNvPicPr>
            <p:nvPr/>
          </p:nvPicPr>
          <p:blipFill>
            <a:blip r:embed="rId12"/>
            <a:stretch>
              <a:fillRect/>
            </a:stretch>
          </p:blipFill>
          <p:spPr>
            <a:xfrm>
              <a:off x="8546296" y="3330734"/>
              <a:ext cx="225000" cy="326250"/>
            </a:xfrm>
            <a:prstGeom prst="rect">
              <a:avLst/>
            </a:prstGeom>
          </p:spPr>
        </p:pic>
        <p:pic>
          <p:nvPicPr>
            <p:cNvPr id="199"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200" name="Group 199"/>
          <p:cNvGrpSpPr/>
          <p:nvPr/>
        </p:nvGrpSpPr>
        <p:grpSpPr>
          <a:xfrm>
            <a:off x="5158053" y="2928340"/>
            <a:ext cx="224790" cy="327660"/>
            <a:chOff x="0" y="0"/>
            <a:chExt cx="225000" cy="328204"/>
          </a:xfrm>
        </p:grpSpPr>
        <p:pic>
          <p:nvPicPr>
            <p:cNvPr id="202" name="Image 377"/>
            <p:cNvPicPr>
              <a:picLocks noChangeAspect="1"/>
            </p:cNvPicPr>
            <p:nvPr/>
          </p:nvPicPr>
          <p:blipFill>
            <a:blip r:embed="rId14"/>
            <a:stretch>
              <a:fillRect/>
            </a:stretch>
          </p:blipFill>
          <p:spPr>
            <a:xfrm>
              <a:off x="0" y="1954"/>
              <a:ext cx="225000" cy="326250"/>
            </a:xfrm>
            <a:prstGeom prst="rect">
              <a:avLst/>
            </a:prstGeom>
          </p:spPr>
        </p:pic>
        <p:pic>
          <p:nvPicPr>
            <p:cNvPr id="205" name="Image 19"/>
            <p:cNvPicPr>
              <a:picLocks noChangeAspect="1"/>
            </p:cNvPicPr>
            <p:nvPr/>
          </p:nvPicPr>
          <p:blipFill>
            <a:blip r:embed="rId15"/>
            <a:stretch>
              <a:fillRect/>
            </a:stretch>
          </p:blipFill>
          <p:spPr>
            <a:xfrm>
              <a:off x="3211" y="0"/>
              <a:ext cx="201600" cy="201600"/>
            </a:xfrm>
            <a:prstGeom prst="rect">
              <a:avLst/>
            </a:prstGeom>
          </p:spPr>
        </p:pic>
      </p:grpSp>
      <p:grpSp>
        <p:nvGrpSpPr>
          <p:cNvPr id="210" name="Group 209"/>
          <p:cNvGrpSpPr/>
          <p:nvPr/>
        </p:nvGrpSpPr>
        <p:grpSpPr>
          <a:xfrm>
            <a:off x="6711204" y="3327814"/>
            <a:ext cx="225000" cy="326250"/>
            <a:chOff x="260489" y="910901"/>
            <a:chExt cx="225000" cy="326250"/>
          </a:xfrm>
        </p:grpSpPr>
        <p:pic>
          <p:nvPicPr>
            <p:cNvPr id="211" name="Image 377"/>
            <p:cNvPicPr>
              <a:picLocks noChangeAspect="1"/>
            </p:cNvPicPr>
            <p:nvPr/>
          </p:nvPicPr>
          <p:blipFill>
            <a:blip r:embed="rId14"/>
            <a:stretch>
              <a:fillRect/>
            </a:stretch>
          </p:blipFill>
          <p:spPr>
            <a:xfrm>
              <a:off x="260489" y="910901"/>
              <a:ext cx="225000" cy="326250"/>
            </a:xfrm>
            <a:prstGeom prst="rect">
              <a:avLst/>
            </a:prstGeom>
          </p:spPr>
        </p:pic>
        <p:pic>
          <p:nvPicPr>
            <p:cNvPr id="212" name="Image 22"/>
            <p:cNvPicPr>
              <a:picLocks noChangeAspect="1"/>
            </p:cNvPicPr>
            <p:nvPr/>
          </p:nvPicPr>
          <p:blipFill>
            <a:blip r:embed="rId16"/>
            <a:stretch>
              <a:fillRect/>
            </a:stretch>
          </p:blipFill>
          <p:spPr>
            <a:xfrm>
              <a:off x="268255" y="937737"/>
              <a:ext cx="204033" cy="174885"/>
            </a:xfrm>
            <a:prstGeom prst="rect">
              <a:avLst/>
            </a:prstGeom>
          </p:spPr>
        </p:pic>
      </p:grpSp>
      <p:grpSp>
        <p:nvGrpSpPr>
          <p:cNvPr id="213" name="Group 212"/>
          <p:cNvGrpSpPr/>
          <p:nvPr/>
        </p:nvGrpSpPr>
        <p:grpSpPr>
          <a:xfrm>
            <a:off x="3888090" y="2979421"/>
            <a:ext cx="225000" cy="326250"/>
            <a:chOff x="8546296" y="3330734"/>
            <a:chExt cx="225000" cy="326250"/>
          </a:xfrm>
        </p:grpSpPr>
        <p:pic>
          <p:nvPicPr>
            <p:cNvPr id="214" name="Image 371"/>
            <p:cNvPicPr>
              <a:picLocks noChangeAspect="1"/>
            </p:cNvPicPr>
            <p:nvPr/>
          </p:nvPicPr>
          <p:blipFill>
            <a:blip r:embed="rId12"/>
            <a:stretch>
              <a:fillRect/>
            </a:stretch>
          </p:blipFill>
          <p:spPr>
            <a:xfrm>
              <a:off x="8546296" y="3330734"/>
              <a:ext cx="225000" cy="326250"/>
            </a:xfrm>
            <a:prstGeom prst="rect">
              <a:avLst/>
            </a:prstGeom>
          </p:spPr>
        </p:pic>
        <p:pic>
          <p:nvPicPr>
            <p:cNvPr id="215" name="Image 372"/>
            <p:cNvPicPr>
              <a:picLocks noChangeAspect="1"/>
            </p:cNvPicPr>
            <p:nvPr/>
          </p:nvPicPr>
          <p:blipFill>
            <a:blip r:embed="rId13"/>
            <a:stretch>
              <a:fillRect/>
            </a:stretch>
          </p:blipFill>
          <p:spPr>
            <a:xfrm>
              <a:off x="8570183" y="3343638"/>
              <a:ext cx="191250" cy="191250"/>
            </a:xfrm>
            <a:prstGeom prst="rect">
              <a:avLst/>
            </a:prstGeom>
          </p:spPr>
        </p:pic>
      </p:grpSp>
      <p:cxnSp>
        <p:nvCxnSpPr>
          <p:cNvPr id="225" name="Connecteur droit 90"/>
          <p:cNvCxnSpPr/>
          <p:nvPr/>
        </p:nvCxnSpPr>
        <p:spPr>
          <a:xfrm flipV="1">
            <a:off x="8406779" y="3099072"/>
            <a:ext cx="2069323" cy="3376"/>
          </a:xfrm>
          <a:prstGeom prst="line">
            <a:avLst/>
          </a:prstGeom>
        </p:spPr>
        <p:style>
          <a:lnRef idx="1">
            <a:schemeClr val="dk1"/>
          </a:lnRef>
          <a:fillRef idx="0">
            <a:schemeClr val="dk1"/>
          </a:fillRef>
          <a:effectRef idx="0">
            <a:schemeClr val="dk1"/>
          </a:effectRef>
          <a:fontRef idx="minor">
            <a:schemeClr val="tx1"/>
          </a:fontRef>
        </p:style>
      </p:cxnSp>
      <p:grpSp>
        <p:nvGrpSpPr>
          <p:cNvPr id="230" name="Group 229"/>
          <p:cNvGrpSpPr/>
          <p:nvPr/>
        </p:nvGrpSpPr>
        <p:grpSpPr>
          <a:xfrm>
            <a:off x="8426571" y="912737"/>
            <a:ext cx="224790" cy="327660"/>
            <a:chOff x="0" y="0"/>
            <a:chExt cx="225000" cy="328204"/>
          </a:xfrm>
        </p:grpSpPr>
        <p:pic>
          <p:nvPicPr>
            <p:cNvPr id="231" name="Image 377"/>
            <p:cNvPicPr>
              <a:picLocks noChangeAspect="1"/>
            </p:cNvPicPr>
            <p:nvPr/>
          </p:nvPicPr>
          <p:blipFill>
            <a:blip r:embed="rId14"/>
            <a:stretch>
              <a:fillRect/>
            </a:stretch>
          </p:blipFill>
          <p:spPr>
            <a:xfrm>
              <a:off x="0" y="1954"/>
              <a:ext cx="225000" cy="326250"/>
            </a:xfrm>
            <a:prstGeom prst="rect">
              <a:avLst/>
            </a:prstGeom>
          </p:spPr>
        </p:pic>
        <p:pic>
          <p:nvPicPr>
            <p:cNvPr id="240" name="Image 19"/>
            <p:cNvPicPr>
              <a:picLocks noChangeAspect="1"/>
            </p:cNvPicPr>
            <p:nvPr/>
          </p:nvPicPr>
          <p:blipFill>
            <a:blip r:embed="rId15"/>
            <a:stretch>
              <a:fillRect/>
            </a:stretch>
          </p:blipFill>
          <p:spPr>
            <a:xfrm>
              <a:off x="3211" y="0"/>
              <a:ext cx="201600" cy="201600"/>
            </a:xfrm>
            <a:prstGeom prst="rect">
              <a:avLst/>
            </a:prstGeom>
          </p:spPr>
        </p:pic>
      </p:grpSp>
      <p:grpSp>
        <p:nvGrpSpPr>
          <p:cNvPr id="241" name="Group 240"/>
          <p:cNvGrpSpPr/>
          <p:nvPr/>
        </p:nvGrpSpPr>
        <p:grpSpPr>
          <a:xfrm>
            <a:off x="244078" y="5400686"/>
            <a:ext cx="225000" cy="326250"/>
            <a:chOff x="8546296" y="3330734"/>
            <a:chExt cx="225000" cy="326250"/>
          </a:xfrm>
        </p:grpSpPr>
        <p:pic>
          <p:nvPicPr>
            <p:cNvPr id="247" name="Image 371"/>
            <p:cNvPicPr>
              <a:picLocks noChangeAspect="1"/>
            </p:cNvPicPr>
            <p:nvPr/>
          </p:nvPicPr>
          <p:blipFill>
            <a:blip r:embed="rId12"/>
            <a:stretch>
              <a:fillRect/>
            </a:stretch>
          </p:blipFill>
          <p:spPr>
            <a:xfrm>
              <a:off x="8546296" y="3330734"/>
              <a:ext cx="225000" cy="326250"/>
            </a:xfrm>
            <a:prstGeom prst="rect">
              <a:avLst/>
            </a:prstGeom>
          </p:spPr>
        </p:pic>
        <p:pic>
          <p:nvPicPr>
            <p:cNvPr id="248"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249" name="Group 248"/>
          <p:cNvGrpSpPr/>
          <p:nvPr/>
        </p:nvGrpSpPr>
        <p:grpSpPr>
          <a:xfrm>
            <a:off x="253165" y="3221293"/>
            <a:ext cx="225000" cy="326250"/>
            <a:chOff x="8546296" y="3330734"/>
            <a:chExt cx="225000" cy="326250"/>
          </a:xfrm>
        </p:grpSpPr>
        <p:pic>
          <p:nvPicPr>
            <p:cNvPr id="250" name="Image 371"/>
            <p:cNvPicPr>
              <a:picLocks noChangeAspect="1"/>
            </p:cNvPicPr>
            <p:nvPr/>
          </p:nvPicPr>
          <p:blipFill>
            <a:blip r:embed="rId12"/>
            <a:stretch>
              <a:fillRect/>
            </a:stretch>
          </p:blipFill>
          <p:spPr>
            <a:xfrm>
              <a:off x="8546296" y="3330734"/>
              <a:ext cx="225000" cy="326250"/>
            </a:xfrm>
            <a:prstGeom prst="rect">
              <a:avLst/>
            </a:prstGeom>
          </p:spPr>
        </p:pic>
        <p:pic>
          <p:nvPicPr>
            <p:cNvPr id="251"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252" name="Group 251"/>
          <p:cNvGrpSpPr/>
          <p:nvPr/>
        </p:nvGrpSpPr>
        <p:grpSpPr>
          <a:xfrm>
            <a:off x="251535" y="854740"/>
            <a:ext cx="225000" cy="326250"/>
            <a:chOff x="260489" y="910901"/>
            <a:chExt cx="225000" cy="326250"/>
          </a:xfrm>
        </p:grpSpPr>
        <p:pic>
          <p:nvPicPr>
            <p:cNvPr id="253" name="Image 377"/>
            <p:cNvPicPr>
              <a:picLocks noChangeAspect="1"/>
            </p:cNvPicPr>
            <p:nvPr/>
          </p:nvPicPr>
          <p:blipFill>
            <a:blip r:embed="rId14"/>
            <a:stretch>
              <a:fillRect/>
            </a:stretch>
          </p:blipFill>
          <p:spPr>
            <a:xfrm>
              <a:off x="260489" y="910901"/>
              <a:ext cx="225000" cy="326250"/>
            </a:xfrm>
            <a:prstGeom prst="rect">
              <a:avLst/>
            </a:prstGeom>
          </p:spPr>
        </p:pic>
        <p:pic>
          <p:nvPicPr>
            <p:cNvPr id="254" name="Image 22"/>
            <p:cNvPicPr>
              <a:picLocks noChangeAspect="1"/>
            </p:cNvPicPr>
            <p:nvPr/>
          </p:nvPicPr>
          <p:blipFill>
            <a:blip r:embed="rId16"/>
            <a:stretch>
              <a:fillRect/>
            </a:stretch>
          </p:blipFill>
          <p:spPr>
            <a:xfrm>
              <a:off x="268255" y="937737"/>
              <a:ext cx="204033" cy="174885"/>
            </a:xfrm>
            <a:prstGeom prst="rect">
              <a:avLst/>
            </a:prstGeom>
          </p:spPr>
        </p:pic>
      </p:grpSp>
      <p:sp>
        <p:nvSpPr>
          <p:cNvPr id="255" name="ZoneTexte 2237"/>
          <p:cNvSpPr txBox="1"/>
          <p:nvPr/>
        </p:nvSpPr>
        <p:spPr>
          <a:xfrm>
            <a:off x="8741809" y="3129046"/>
            <a:ext cx="1824885"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RISQUE DE PROPAGATION DE CHENILLES LÉGIONNAIRES</a:t>
            </a:r>
            <a:endParaRPr lang="en-US" sz="800" i="1" dirty="0">
              <a:solidFill>
                <a:srgbClr val="026CB6"/>
              </a:solidFill>
              <a:latin typeface="Arial" panose="020B0604020202020204" pitchFamily="34" charset="0"/>
              <a:cs typeface="Arial" panose="020B0604020202020204" pitchFamily="34" charset="0"/>
            </a:endParaRPr>
          </a:p>
        </p:txBody>
      </p:sp>
      <p:grpSp>
        <p:nvGrpSpPr>
          <p:cNvPr id="257" name="Group 256"/>
          <p:cNvGrpSpPr/>
          <p:nvPr/>
        </p:nvGrpSpPr>
        <p:grpSpPr>
          <a:xfrm>
            <a:off x="8411993" y="3152218"/>
            <a:ext cx="225000" cy="326250"/>
            <a:chOff x="8546296" y="3330734"/>
            <a:chExt cx="225000" cy="326250"/>
          </a:xfrm>
        </p:grpSpPr>
        <p:pic>
          <p:nvPicPr>
            <p:cNvPr id="258" name="Image 371"/>
            <p:cNvPicPr>
              <a:picLocks noChangeAspect="1"/>
            </p:cNvPicPr>
            <p:nvPr/>
          </p:nvPicPr>
          <p:blipFill>
            <a:blip r:embed="rId12"/>
            <a:stretch>
              <a:fillRect/>
            </a:stretch>
          </p:blipFill>
          <p:spPr>
            <a:xfrm>
              <a:off x="8546296" y="3330734"/>
              <a:ext cx="225000" cy="326250"/>
            </a:xfrm>
            <a:prstGeom prst="rect">
              <a:avLst/>
            </a:prstGeom>
          </p:spPr>
        </p:pic>
        <p:pic>
          <p:nvPicPr>
            <p:cNvPr id="259" name="Image 372"/>
            <p:cNvPicPr>
              <a:picLocks noChangeAspect="1"/>
            </p:cNvPicPr>
            <p:nvPr/>
          </p:nvPicPr>
          <p:blipFill>
            <a:blip r:embed="rId13"/>
            <a:stretch>
              <a:fillRect/>
            </a:stretch>
          </p:blipFill>
          <p:spPr>
            <a:xfrm>
              <a:off x="8570183" y="3343638"/>
              <a:ext cx="191250" cy="191250"/>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12999</TotalTime>
  <Words>603</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(14 – 20 février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672</cp:revision>
  <cp:lastPrinted>2017-01-17T15:27:37Z</cp:lastPrinted>
  <dcterms:created xsi:type="dcterms:W3CDTF">2015-12-15T11:10:25Z</dcterms:created>
  <dcterms:modified xsi:type="dcterms:W3CDTF">2017-02-21T18:16:44Z</dcterms:modified>
</cp:coreProperties>
</file>