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64" d="100"/>
          <a:sy n="64" d="100"/>
        </p:scale>
        <p:origin x="1158" y="21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01-Mar-17</a:t>
            </a:fld>
            <a:endParaRPr lang="en-US"/>
          </a:p>
        </p:txBody>
      </p:sp>
      <p:sp>
        <p:nvSpPr>
          <p:cNvPr id="4" name="Espace réservé de l'image des diapositives 3"/>
          <p:cNvSpPr>
            <a:spLocks noGrp="1" noRot="1" noChangeAspect="1"/>
          </p:cNvSpPr>
          <p:nvPr>
            <p:ph type="sldImg" idx="2"/>
          </p:nvPr>
        </p:nvSpPr>
        <p:spPr>
          <a:xfrm>
            <a:off x="1030288" y="1239838"/>
            <a:ext cx="4737100" cy="335121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60"/>
            <a:ext cx="5438140" cy="3909239"/>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2" y="9430094"/>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4"/>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01-Mar-17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01-Mar-17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01-Mar-17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01-Mar-17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(21 – 28 February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28 Feb 2017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582579"/>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CENTRAL AFRICAN REPUBLIC </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endParaRPr lang="en-US" sz="800" dirty="0">
              <a:latin typeface="Arial"/>
            </a:endParaRPr>
          </a:p>
          <a:p>
            <a:pPr lvl="0"/>
            <a:r>
              <a:rPr lang="en-US" sz="800" dirty="0">
                <a:latin typeface="Arial"/>
              </a:rPr>
              <a:t>Following recent clashes on the main road leading to the central town of </a:t>
            </a:r>
            <a:r>
              <a:rPr lang="en-US" sz="800" dirty="0" err="1">
                <a:latin typeface="Arial"/>
              </a:rPr>
              <a:t>Bambari</a:t>
            </a:r>
            <a:r>
              <a:rPr lang="en-US" sz="800" dirty="0">
                <a:latin typeface="Arial"/>
              </a:rPr>
              <a:t>, the UN peacekeeping mission on 21 February issued a directive for all armed groups to leave the town. Although all the gunmen had left as of 24 February, the situation remains volatile and unpredictable as fear of attacks persist. </a:t>
            </a:r>
          </a:p>
          <a:p>
            <a:pPr lvl="0"/>
            <a:endParaRPr lang="en-US" sz="1000" dirty="0">
              <a:latin typeface="Arial"/>
            </a:endParaRPr>
          </a:p>
          <a:p>
            <a:pPr lvl="0"/>
            <a:r>
              <a:rPr lang="en-US" sz="1000" dirty="0">
                <a:latin typeface="Arial"/>
              </a:rPr>
              <a:t>DR CONGO </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500" dirty="0">
              <a:latin typeface="Arial"/>
            </a:endParaRPr>
          </a:p>
          <a:p>
            <a:pPr lvl="0"/>
            <a:r>
              <a:rPr lang="en-US" sz="800" dirty="0">
                <a:latin typeface="Arial"/>
              </a:rPr>
              <a:t>On 22 and 23 February, new attacks by an armed group in the south-eastern Tanganyika province killed two people, injured four and forced nearly 5,300 to flee their villages and seek refuge in </a:t>
            </a:r>
            <a:r>
              <a:rPr lang="en-US" sz="800" dirty="0" err="1">
                <a:latin typeface="Arial"/>
              </a:rPr>
              <a:t>Kalemie</a:t>
            </a:r>
            <a:r>
              <a:rPr lang="en-US" sz="800" dirty="0">
                <a:latin typeface="Arial"/>
              </a:rPr>
              <a:t>, Moni and </a:t>
            </a:r>
            <a:r>
              <a:rPr lang="en-US" sz="800" dirty="0" err="1">
                <a:latin typeface="Arial"/>
              </a:rPr>
              <a:t>Kalunga</a:t>
            </a:r>
            <a:r>
              <a:rPr lang="en-US" sz="800" dirty="0">
                <a:latin typeface="Arial"/>
              </a:rPr>
              <a:t> areas. Some 7,000 IDPs in </a:t>
            </a:r>
            <a:r>
              <a:rPr lang="en-US" sz="800" dirty="0" err="1">
                <a:latin typeface="Arial"/>
              </a:rPr>
              <a:t>Bimbwi</a:t>
            </a:r>
            <a:r>
              <a:rPr lang="en-US" sz="800" dirty="0">
                <a:latin typeface="Arial"/>
              </a:rPr>
              <a:t> area were also forced to flee to unknown locations. Another attack in </a:t>
            </a:r>
            <a:r>
              <a:rPr lang="en-US" sz="800" dirty="0" err="1">
                <a:latin typeface="Arial"/>
              </a:rPr>
              <a:t>Sange</a:t>
            </a:r>
            <a:r>
              <a:rPr lang="en-US" sz="800" dirty="0">
                <a:latin typeface="Arial"/>
              </a:rPr>
              <a:t>, 75 km north-east of </a:t>
            </a:r>
            <a:r>
              <a:rPr lang="en-US" sz="800" dirty="0" err="1">
                <a:latin typeface="Arial"/>
              </a:rPr>
              <a:t>Kiambi</a:t>
            </a:r>
            <a:r>
              <a:rPr lang="en-US" sz="800" dirty="0">
                <a:latin typeface="Arial"/>
              </a:rPr>
              <a:t>, </a:t>
            </a:r>
            <a:r>
              <a:rPr lang="en-US" sz="800" dirty="0" err="1">
                <a:latin typeface="Arial"/>
              </a:rPr>
              <a:t>Manono</a:t>
            </a:r>
            <a:r>
              <a:rPr lang="en-US" sz="800" dirty="0">
                <a:latin typeface="Arial"/>
              </a:rPr>
              <a:t> Territory, prevented the distribution of food aid to some 1,500 IDPs. Separately, more than 11,000 people were forced to flee their homes in </a:t>
            </a:r>
            <a:r>
              <a:rPr lang="en-US" sz="800" dirty="0" err="1">
                <a:latin typeface="Arial"/>
              </a:rPr>
              <a:t>Kamandi</a:t>
            </a:r>
            <a:r>
              <a:rPr lang="en-US" sz="800" dirty="0">
                <a:latin typeface="Arial"/>
              </a:rPr>
              <a:t> Lake in </a:t>
            </a:r>
            <a:r>
              <a:rPr lang="en-US" sz="800" dirty="0" err="1">
                <a:latin typeface="Arial"/>
              </a:rPr>
              <a:t>Lubero</a:t>
            </a:r>
            <a:r>
              <a:rPr lang="en-US" sz="800" dirty="0">
                <a:latin typeface="Arial"/>
              </a:rPr>
              <a:t> territory, following clashes on 21 February between the Congolese army and another armed group. The displaced are sheltered with host families or in schools and churches, while others continue to arrive in the area due to fear of further clashes.</a:t>
            </a:r>
          </a:p>
          <a:p>
            <a:pPr lvl="0"/>
            <a:endParaRPr lang="en-US" sz="800" dirty="0">
              <a:latin typeface="Arial"/>
            </a:endParaRPr>
          </a:p>
          <a:p>
            <a:endParaRPr lang="en-US" sz="800" dirty="0">
              <a:latin typeface="Arial"/>
            </a:endParaRPr>
          </a:p>
          <a:p>
            <a:endParaRPr lang="fr-CA" sz="800" dirty="0">
              <a:latin typeface="Arial"/>
            </a:endParaRPr>
          </a:p>
          <a:p>
            <a:endParaRPr lang="en-US" sz="800" dirty="0">
              <a:latin typeface="Arial"/>
            </a:endParaRPr>
          </a:p>
          <a:p>
            <a:r>
              <a:rPr lang="en-US" sz="800" dirty="0">
                <a:latin typeface="Arial"/>
              </a:rPr>
              <a:t>Cholera has resurfaced in three health districts in the province of South Kivu, following three months without any reported cases. The areas of </a:t>
            </a:r>
            <a:r>
              <a:rPr lang="en-US" sz="800" dirty="0" err="1">
                <a:latin typeface="Arial"/>
              </a:rPr>
              <a:t>Uvira</a:t>
            </a:r>
            <a:r>
              <a:rPr lang="en-US" sz="800" dirty="0">
                <a:latin typeface="Arial"/>
              </a:rPr>
              <a:t>, </a:t>
            </a:r>
            <a:r>
              <a:rPr lang="en-US" sz="800" dirty="0" err="1">
                <a:latin typeface="Arial"/>
              </a:rPr>
              <a:t>Nundu</a:t>
            </a:r>
            <a:r>
              <a:rPr lang="en-US" sz="800" dirty="0">
                <a:latin typeface="Arial"/>
              </a:rPr>
              <a:t> and </a:t>
            </a:r>
            <a:r>
              <a:rPr lang="en-US" sz="800" dirty="0" err="1">
                <a:latin typeface="Arial"/>
              </a:rPr>
              <a:t>Fizi</a:t>
            </a:r>
            <a:r>
              <a:rPr lang="en-US" sz="800" dirty="0">
                <a:latin typeface="Arial"/>
              </a:rPr>
              <a:t> recorded 228 cases since 13 February, including one death in </a:t>
            </a:r>
            <a:r>
              <a:rPr lang="en-US" sz="800" dirty="0" err="1">
                <a:latin typeface="Arial"/>
              </a:rPr>
              <a:t>Fizi</a:t>
            </a:r>
            <a:r>
              <a:rPr lang="en-US" sz="800" dirty="0">
                <a:latin typeface="Arial"/>
              </a:rPr>
              <a:t>. Health and WASH actors are closely monitoring the outbreak and working on a response plan. </a:t>
            </a:r>
          </a:p>
          <a:p>
            <a:pPr lvl="0"/>
            <a:r>
              <a:rPr lang="en-US" sz="800" dirty="0">
                <a:latin typeface="Arial"/>
              </a:rPr>
              <a:t> </a:t>
            </a:r>
            <a:endParaRPr lang="en-GB" sz="800" dirty="0">
              <a:latin typeface="Arial"/>
            </a:endParaRPr>
          </a:p>
        </p:txBody>
      </p:sp>
      <p:cxnSp>
        <p:nvCxnSpPr>
          <p:cNvPr id="76" name="Connecteur droit 75"/>
          <p:cNvCxnSpPr/>
          <p:nvPr/>
        </p:nvCxnSpPr>
        <p:spPr>
          <a:xfrm flipV="1">
            <a:off x="238134" y="78894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46005" y="811300"/>
            <a:ext cx="214312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ARMED GROUPS LEAVE BAMBARI, FEAR OF ATTACKS PERSIST </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08665" y="4129101"/>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422057" y="2478029"/>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27292" y="3280872"/>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601" y="3030467"/>
              <a:ext cx="65077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3" cy="1264920"/>
              <a:chOff x="2809949" y="5289820"/>
              <a:chExt cx="2825753"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078770" y="5289820"/>
                <a:ext cx="1556932" cy="215444"/>
              </a:xfrm>
              <a:prstGeom prst="rect">
                <a:avLst/>
              </a:prstGeom>
              <a:noFill/>
            </p:spPr>
            <p:txBody>
              <a:bodyPr wrap="square" rtlCol="0">
                <a:spAutoFit/>
              </a:bodyPr>
              <a:lstStyle/>
              <a:p>
                <a:pPr algn="ctr"/>
                <a:r>
                  <a:rPr lang="fr-FR" sz="800" dirty="0">
                    <a:latin typeface="Bookman Old Style" panose="02050604050505020204" pitchFamily="18" charset="0"/>
                  </a:rPr>
                  <a:t>SAO TOME AND PRINCIPE</a:t>
                </a:r>
                <a:endParaRPr lang="en-US" sz="800" dirty="0">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LAKE CHAD BASIN </a:t>
            </a: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endParaRPr lang="en-GB" sz="500" dirty="0">
              <a:solidFill>
                <a:schemeClr val="bg1">
                  <a:lumMod val="50000"/>
                </a:schemeClr>
              </a:solidFill>
              <a:latin typeface="Arial" panose="020B0604020202020204" pitchFamily="34" charset="0"/>
              <a:cs typeface="Arial" panose="020B0604020202020204" pitchFamily="34" charset="0"/>
            </a:endParaRPr>
          </a:p>
          <a:p>
            <a:endParaRPr lang="en-US" sz="600" dirty="0">
              <a:latin typeface="Arial"/>
            </a:endParaRPr>
          </a:p>
          <a:p>
            <a:r>
              <a:rPr lang="en-US" sz="800" dirty="0">
                <a:latin typeface="Arial"/>
              </a:rPr>
              <a:t>On 24 February in Oslo, the Government of Norway hosted a humanitarian conference on Nigeria and the Lake Chad Region, in partnership with the Governments of Germany, Nigeria and the UN. Fourteen donor countries pledged $672 million over three years in emergency aid for people affected by Boko Haram violence in the Lake Chad region. Some 70 per cent of the pledges ($457 million) will be allocated for 2017 alone. Around $1.5 billion is needed this year to address the most pressing needs of an estimated 8 million people across the Lake Chad Basin region.</a:t>
            </a:r>
          </a:p>
          <a:p>
            <a:endParaRPr lang="en-US" sz="700" dirty="0">
              <a:latin typeface="Arial"/>
            </a:endParaRPr>
          </a:p>
          <a:p>
            <a:r>
              <a:rPr lang="en-US" sz="1000" dirty="0">
                <a:latin typeface="Arial"/>
              </a:rPr>
              <a:t>NIGERIA</a:t>
            </a:r>
          </a:p>
          <a:p>
            <a:endParaRPr lang="en-US" sz="800" dirty="0">
              <a:latin typeface="Arial"/>
            </a:endParaRPr>
          </a:p>
          <a:p>
            <a:endParaRPr lang="en-US" sz="800" dirty="0">
              <a:latin typeface="Arial"/>
            </a:endParaRPr>
          </a:p>
          <a:p>
            <a:endParaRPr lang="en-US" sz="500" dirty="0">
              <a:latin typeface="Arial"/>
            </a:endParaRPr>
          </a:p>
          <a:p>
            <a:endParaRPr lang="en-US" sz="300" dirty="0">
              <a:latin typeface="Arial"/>
            </a:endParaRPr>
          </a:p>
          <a:p>
            <a:r>
              <a:rPr lang="en-US" sz="800" dirty="0">
                <a:latin typeface="Arial"/>
              </a:rPr>
              <a:t>According to the National Emergency Management Agency, ongoing military operations have reopened access to some previously unreachable local government areas, allowing for the return home of camp-based IDPs to </a:t>
            </a:r>
            <a:r>
              <a:rPr lang="en-US" sz="800" dirty="0" err="1">
                <a:latin typeface="Arial"/>
              </a:rPr>
              <a:t>Dikwa</a:t>
            </a:r>
            <a:r>
              <a:rPr lang="en-US" sz="800" dirty="0">
                <a:latin typeface="Arial"/>
              </a:rPr>
              <a:t> (67,000), Bama (9,000), Konduga (54,000), Lassa (5,000), </a:t>
            </a:r>
            <a:r>
              <a:rPr lang="en-US" sz="800" dirty="0" err="1">
                <a:latin typeface="Arial"/>
              </a:rPr>
              <a:t>Damboa</a:t>
            </a:r>
            <a:r>
              <a:rPr lang="en-US" sz="800" dirty="0">
                <a:latin typeface="Arial"/>
              </a:rPr>
              <a:t> (52,000), </a:t>
            </a:r>
            <a:r>
              <a:rPr lang="en-US" sz="800" dirty="0" err="1">
                <a:latin typeface="Arial"/>
              </a:rPr>
              <a:t>Banki</a:t>
            </a:r>
            <a:r>
              <a:rPr lang="en-US" sz="800" dirty="0">
                <a:latin typeface="Arial"/>
              </a:rPr>
              <a:t> (52,000) and </a:t>
            </a:r>
            <a:r>
              <a:rPr lang="en-US" sz="800" dirty="0" err="1">
                <a:latin typeface="Arial"/>
              </a:rPr>
              <a:t>Gamboru-Ngala</a:t>
            </a:r>
            <a:r>
              <a:rPr lang="en-US" sz="800" dirty="0">
                <a:latin typeface="Arial"/>
              </a:rPr>
              <a:t> (71,000). As of 20 February, only 101,387 IDPs remain in camps across the capital of Borno, Maiduguri. The city hosts nearly 1 million IDPs, the large majority of which stay in host communities. </a:t>
            </a:r>
          </a:p>
          <a:p>
            <a:endParaRPr lang="en-US" sz="1000" dirty="0">
              <a:latin typeface="Arial"/>
            </a:endParaRPr>
          </a:p>
          <a:p>
            <a:r>
              <a:rPr lang="en-US" sz="1000" dirty="0">
                <a:latin typeface="Arial"/>
              </a:rPr>
              <a:t>SAO TOME AND PRINCIPE</a:t>
            </a:r>
          </a:p>
          <a:p>
            <a:endParaRPr lang="en-US" sz="800" dirty="0">
              <a:latin typeface="Arial"/>
            </a:endParaRPr>
          </a:p>
          <a:p>
            <a:endParaRPr lang="en-US" sz="800" dirty="0">
              <a:latin typeface="Arial"/>
            </a:endParaRPr>
          </a:p>
          <a:p>
            <a:endParaRPr lang="en-US" sz="800" dirty="0">
              <a:latin typeface="Arial"/>
            </a:endParaRPr>
          </a:p>
          <a:p>
            <a:r>
              <a:rPr lang="en-US" sz="800" dirty="0">
                <a:latin typeface="Arial"/>
              </a:rPr>
              <a:t>More than 1,300 cases of necrotizing cellulitis - a rare infection that causes skin decay – have been reported since September 2016. To date, all of the country's health districts have reported cases, and the country’s 193,000 inhabitants are at risk. Cases have been increasing but no deaths directly linked to the disease have been recorded. The Ministry of Health and WHO are working to curb the outbreak through surveillance and information campaigns. The mode of infection remains unknown.  </a:t>
            </a:r>
          </a:p>
          <a:p>
            <a:endParaRPr lang="en-US" sz="800" dirty="0">
              <a:latin typeface="Arial"/>
            </a:endParaRPr>
          </a:p>
        </p:txBody>
      </p:sp>
      <p:cxnSp>
        <p:nvCxnSpPr>
          <p:cNvPr id="91" name="Connecteur droit 90"/>
          <p:cNvCxnSpPr/>
          <p:nvPr/>
        </p:nvCxnSpPr>
        <p:spPr>
          <a:xfrm>
            <a:off x="8420098" y="75173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34674" y="758281"/>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US$672 MILLION PLEDGED FOR LAKE CHAD CRISIS </a:t>
            </a:r>
          </a:p>
        </p:txBody>
      </p:sp>
      <p:sp>
        <p:nvSpPr>
          <p:cNvPr id="246" name="ZoneTexte 84"/>
          <p:cNvSpPr txBox="1"/>
          <p:nvPr/>
        </p:nvSpPr>
        <p:spPr>
          <a:xfrm>
            <a:off x="420201" y="5243823"/>
            <a:ext cx="197105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228 CASES OF CHOLERA </a:t>
            </a:r>
            <a:br>
              <a:rPr lang="en-US" sz="800" i="1" dirty="0">
                <a:solidFill>
                  <a:srgbClr val="026CB6"/>
                </a:solidFill>
                <a:latin typeface="Arial" panose="020B0604020202020204" pitchFamily="34" charset="0"/>
                <a:cs typeface="Arial" panose="020B0604020202020204" pitchFamily="34" charset="0"/>
              </a:rPr>
            </a:br>
            <a:r>
              <a:rPr lang="en-US" sz="800" i="1" dirty="0">
                <a:solidFill>
                  <a:srgbClr val="026CB6"/>
                </a:solidFill>
                <a:latin typeface="Arial" panose="020B0604020202020204" pitchFamily="34" charset="0"/>
                <a:cs typeface="Arial" panose="020B0604020202020204" pitchFamily="34" charset="0"/>
              </a:rPr>
              <a:t>IN SOUTH KIVU </a:t>
            </a:r>
          </a:p>
        </p:txBody>
      </p:sp>
      <p:grpSp>
        <p:nvGrpSpPr>
          <p:cNvPr id="178" name="Group 177"/>
          <p:cNvGrpSpPr/>
          <p:nvPr/>
        </p:nvGrpSpPr>
        <p:grpSpPr>
          <a:xfrm>
            <a:off x="6797192" y="3240958"/>
            <a:ext cx="225000" cy="326250"/>
            <a:chOff x="260489" y="910901"/>
            <a:chExt cx="225000" cy="326250"/>
          </a:xfrm>
        </p:grpSpPr>
        <p:pic>
          <p:nvPicPr>
            <p:cNvPr id="180" name="Image 377"/>
            <p:cNvPicPr>
              <a:picLocks noChangeAspect="1"/>
            </p:cNvPicPr>
            <p:nvPr/>
          </p:nvPicPr>
          <p:blipFill>
            <a:blip r:embed="rId8"/>
            <a:stretch>
              <a:fillRect/>
            </a:stretch>
          </p:blipFill>
          <p:spPr>
            <a:xfrm>
              <a:off x="260489" y="910901"/>
              <a:ext cx="225000" cy="326250"/>
            </a:xfrm>
            <a:prstGeom prst="rect">
              <a:avLst/>
            </a:prstGeom>
          </p:spPr>
        </p:pic>
        <p:pic>
          <p:nvPicPr>
            <p:cNvPr id="181" name="Image 22"/>
            <p:cNvPicPr>
              <a:picLocks noChangeAspect="1"/>
            </p:cNvPicPr>
            <p:nvPr/>
          </p:nvPicPr>
          <p:blipFill>
            <a:blip r:embed="rId9"/>
            <a:stretch>
              <a:fillRect/>
            </a:stretch>
          </p:blipFill>
          <p:spPr>
            <a:xfrm>
              <a:off x="268255" y="937737"/>
              <a:ext cx="204033" cy="174885"/>
            </a:xfrm>
            <a:prstGeom prst="rect">
              <a:avLst/>
            </a:prstGeom>
          </p:spPr>
        </p:pic>
      </p:grpSp>
      <p:cxnSp>
        <p:nvCxnSpPr>
          <p:cNvPr id="194" name="Connecteur droit 75"/>
          <p:cNvCxnSpPr/>
          <p:nvPr/>
        </p:nvCxnSpPr>
        <p:spPr>
          <a:xfrm flipV="1">
            <a:off x="222480" y="2565435"/>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216641" y="5283191"/>
            <a:ext cx="225000" cy="326250"/>
            <a:chOff x="8546296" y="3330734"/>
            <a:chExt cx="225000" cy="326250"/>
          </a:xfrm>
        </p:grpSpPr>
        <p:pic>
          <p:nvPicPr>
            <p:cNvPr id="196" name="Image 371"/>
            <p:cNvPicPr>
              <a:picLocks noChangeAspect="1"/>
            </p:cNvPicPr>
            <p:nvPr/>
          </p:nvPicPr>
          <p:blipFill>
            <a:blip r:embed="rId10"/>
            <a:stretch>
              <a:fillRect/>
            </a:stretch>
          </p:blipFill>
          <p:spPr>
            <a:xfrm>
              <a:off x="8546296" y="3330734"/>
              <a:ext cx="225000" cy="326250"/>
            </a:xfrm>
            <a:prstGeom prst="rect">
              <a:avLst/>
            </a:prstGeom>
          </p:spPr>
        </p:pic>
        <p:pic>
          <p:nvPicPr>
            <p:cNvPr id="201" name="Image 372"/>
            <p:cNvPicPr>
              <a:picLocks noChangeAspect="1"/>
            </p:cNvPicPr>
            <p:nvPr/>
          </p:nvPicPr>
          <p:blipFill>
            <a:blip r:embed="rId11"/>
            <a:stretch>
              <a:fillRect/>
            </a:stretch>
          </p:blipFill>
          <p:spPr>
            <a:xfrm>
              <a:off x="8570183" y="3343638"/>
              <a:ext cx="191250" cy="191250"/>
            </a:xfrm>
            <a:prstGeom prst="rect">
              <a:avLst/>
            </a:prstGeom>
          </p:spPr>
        </p:pic>
      </p:grpSp>
      <p:sp>
        <p:nvSpPr>
          <p:cNvPr id="222" name="ZoneTexte 84"/>
          <p:cNvSpPr txBox="1"/>
          <p:nvPr/>
        </p:nvSpPr>
        <p:spPr>
          <a:xfrm>
            <a:off x="453285" y="2606667"/>
            <a:ext cx="205862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FRESH CLASHES DISPLACE </a:t>
            </a:r>
            <a:br>
              <a:rPr lang="en-US" sz="800" i="1" dirty="0">
                <a:solidFill>
                  <a:srgbClr val="026CB6"/>
                </a:solidFill>
                <a:latin typeface="Arial" panose="020B0604020202020204" pitchFamily="34" charset="0"/>
                <a:cs typeface="Arial" panose="020B0604020202020204" pitchFamily="34" charset="0"/>
              </a:rPr>
            </a:br>
            <a:r>
              <a:rPr lang="en-US" sz="800" i="1" dirty="0">
                <a:solidFill>
                  <a:srgbClr val="026CB6"/>
                </a:solidFill>
                <a:latin typeface="Arial" panose="020B0604020202020204" pitchFamily="34" charset="0"/>
                <a:cs typeface="Arial" panose="020B0604020202020204" pitchFamily="34" charset="0"/>
              </a:rPr>
              <a:t>OVER 23,000</a:t>
            </a:r>
          </a:p>
        </p:txBody>
      </p:sp>
      <p:sp>
        <p:nvSpPr>
          <p:cNvPr id="226" name="ZoneTexte 80"/>
          <p:cNvSpPr txBox="1"/>
          <p:nvPr/>
        </p:nvSpPr>
        <p:spPr>
          <a:xfrm>
            <a:off x="8620176" y="3167042"/>
            <a:ext cx="1945127" cy="21544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OVER 300,000 IDPs RETURN HOME</a:t>
            </a:r>
          </a:p>
        </p:txBody>
      </p:sp>
      <p:cxnSp>
        <p:nvCxnSpPr>
          <p:cNvPr id="227" name="Connecteur droit 90"/>
          <p:cNvCxnSpPr/>
          <p:nvPr/>
        </p:nvCxnSpPr>
        <p:spPr>
          <a:xfrm>
            <a:off x="8430671" y="3132476"/>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11" name="Group 210"/>
          <p:cNvGrpSpPr/>
          <p:nvPr/>
        </p:nvGrpSpPr>
        <p:grpSpPr>
          <a:xfrm>
            <a:off x="252149" y="857532"/>
            <a:ext cx="225000" cy="326250"/>
            <a:chOff x="260489" y="910901"/>
            <a:chExt cx="225000" cy="326250"/>
          </a:xfrm>
        </p:grpSpPr>
        <p:pic>
          <p:nvPicPr>
            <p:cNvPr id="212" name="Image 377"/>
            <p:cNvPicPr>
              <a:picLocks noChangeAspect="1"/>
            </p:cNvPicPr>
            <p:nvPr/>
          </p:nvPicPr>
          <p:blipFill>
            <a:blip r:embed="rId8"/>
            <a:stretch>
              <a:fillRect/>
            </a:stretch>
          </p:blipFill>
          <p:spPr>
            <a:xfrm>
              <a:off x="260489" y="910901"/>
              <a:ext cx="225000" cy="326250"/>
            </a:xfrm>
            <a:prstGeom prst="rect">
              <a:avLst/>
            </a:prstGeom>
          </p:spPr>
        </p:pic>
        <p:pic>
          <p:nvPicPr>
            <p:cNvPr id="213" name="Image 22"/>
            <p:cNvPicPr>
              <a:picLocks noChangeAspect="1"/>
            </p:cNvPicPr>
            <p:nvPr/>
          </p:nvPicPr>
          <p:blipFill>
            <a:blip r:embed="rId9"/>
            <a:stretch>
              <a:fillRect/>
            </a:stretch>
          </p:blipFill>
          <p:spPr>
            <a:xfrm>
              <a:off x="268255" y="937737"/>
              <a:ext cx="204033" cy="174885"/>
            </a:xfrm>
            <a:prstGeom prst="rect">
              <a:avLst/>
            </a:prstGeom>
          </p:spPr>
        </p:pic>
      </p:grpSp>
      <p:grpSp>
        <p:nvGrpSpPr>
          <p:cNvPr id="199" name="Group 198"/>
          <p:cNvGrpSpPr/>
          <p:nvPr/>
        </p:nvGrpSpPr>
        <p:grpSpPr>
          <a:xfrm>
            <a:off x="5927278" y="2663013"/>
            <a:ext cx="275590" cy="370840"/>
            <a:chOff x="0" y="0"/>
            <a:chExt cx="276038" cy="371235"/>
          </a:xfrm>
        </p:grpSpPr>
        <p:pic>
          <p:nvPicPr>
            <p:cNvPr id="200" name="Image 2226"/>
            <p:cNvPicPr>
              <a:picLocks noChangeAspect="1"/>
            </p:cNvPicPr>
            <p:nvPr/>
          </p:nvPicPr>
          <p:blipFill>
            <a:blip r:embed="rId8">
              <a:duotone>
                <a:prstClr val="black"/>
                <a:schemeClr val="tx2">
                  <a:tint val="45000"/>
                  <a:satMod val="400000"/>
                </a:schemeClr>
              </a:duotone>
            </a:blip>
            <a:stretch>
              <a:fillRect/>
            </a:stretch>
          </p:blipFill>
          <p:spPr>
            <a:xfrm>
              <a:off x="35044" y="44985"/>
              <a:ext cx="225000" cy="326250"/>
            </a:xfrm>
            <a:prstGeom prst="rect">
              <a:avLst/>
            </a:prstGeom>
          </p:spPr>
        </p:pic>
        <p:sp>
          <p:nvSpPr>
            <p:cNvPr id="202" name="TextBox 2218"/>
            <p:cNvSpPr txBox="1"/>
            <p:nvPr/>
          </p:nvSpPr>
          <p:spPr>
            <a:xfrm>
              <a:off x="0" y="0"/>
              <a:ext cx="276038" cy="307777"/>
            </a:xfrm>
            <a:prstGeom prst="rect">
              <a:avLst/>
            </a:prstGeom>
            <a:noFill/>
          </p:spPr>
          <p:txBody>
            <a:bodyPr wrap="none" rtlCol="0">
              <a:spAutoFit/>
            </a:bodyPr>
            <a:lstStyle/>
            <a:p>
              <a:pPr>
                <a:spcAft>
                  <a:spcPts val="0"/>
                </a:spcAft>
              </a:pPr>
              <a:r>
                <a:rPr lang="fr-FR" sz="14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fr-FR" sz="1200" dirty="0">
                <a:effectLst/>
                <a:latin typeface="Times New Roman" panose="02020603050405020304" pitchFamily="18" charset="0"/>
                <a:ea typeface="Times New Roman" panose="02020603050405020304" pitchFamily="18" charset="0"/>
              </a:endParaRPr>
            </a:p>
          </p:txBody>
        </p:sp>
      </p:grpSp>
      <p:grpSp>
        <p:nvGrpSpPr>
          <p:cNvPr id="203" name="Group 202"/>
          <p:cNvGrpSpPr/>
          <p:nvPr/>
        </p:nvGrpSpPr>
        <p:grpSpPr>
          <a:xfrm>
            <a:off x="7163946" y="4651744"/>
            <a:ext cx="224790" cy="325755"/>
            <a:chOff x="0" y="0"/>
            <a:chExt cx="225000" cy="326250"/>
          </a:xfrm>
        </p:grpSpPr>
        <p:pic>
          <p:nvPicPr>
            <p:cNvPr id="204" name="Image 377"/>
            <p:cNvPicPr>
              <a:picLocks noChangeAspect="1"/>
            </p:cNvPicPr>
            <p:nvPr/>
          </p:nvPicPr>
          <p:blipFill>
            <a:blip r:embed="rId8"/>
            <a:stretch>
              <a:fillRect/>
            </a:stretch>
          </p:blipFill>
          <p:spPr>
            <a:xfrm>
              <a:off x="0" y="0"/>
              <a:ext cx="225000" cy="326250"/>
            </a:xfrm>
            <a:prstGeom prst="rect">
              <a:avLst/>
            </a:prstGeom>
          </p:spPr>
        </p:pic>
        <p:pic>
          <p:nvPicPr>
            <p:cNvPr id="205" name="Image 20"/>
            <p:cNvPicPr>
              <a:picLocks noChangeAspect="1"/>
            </p:cNvPicPr>
            <p:nvPr/>
          </p:nvPicPr>
          <p:blipFill>
            <a:blip r:embed="rId12"/>
            <a:stretch>
              <a:fillRect/>
            </a:stretch>
          </p:blipFill>
          <p:spPr>
            <a:xfrm>
              <a:off x="17694" y="10466"/>
              <a:ext cx="201600" cy="192436"/>
            </a:xfrm>
            <a:prstGeom prst="rect">
              <a:avLst/>
            </a:prstGeom>
          </p:spPr>
        </p:pic>
      </p:grpSp>
      <p:grpSp>
        <p:nvGrpSpPr>
          <p:cNvPr id="206" name="Group 205"/>
          <p:cNvGrpSpPr/>
          <p:nvPr/>
        </p:nvGrpSpPr>
        <p:grpSpPr>
          <a:xfrm>
            <a:off x="236895" y="2653860"/>
            <a:ext cx="224790" cy="325755"/>
            <a:chOff x="0" y="0"/>
            <a:chExt cx="225000" cy="326250"/>
          </a:xfrm>
        </p:grpSpPr>
        <p:pic>
          <p:nvPicPr>
            <p:cNvPr id="209" name="Image 377"/>
            <p:cNvPicPr>
              <a:picLocks noChangeAspect="1"/>
            </p:cNvPicPr>
            <p:nvPr/>
          </p:nvPicPr>
          <p:blipFill>
            <a:blip r:embed="rId8"/>
            <a:stretch>
              <a:fillRect/>
            </a:stretch>
          </p:blipFill>
          <p:spPr>
            <a:xfrm>
              <a:off x="0" y="0"/>
              <a:ext cx="225000" cy="326250"/>
            </a:xfrm>
            <a:prstGeom prst="rect">
              <a:avLst/>
            </a:prstGeom>
          </p:spPr>
        </p:pic>
        <p:pic>
          <p:nvPicPr>
            <p:cNvPr id="210" name="Image 20"/>
            <p:cNvPicPr>
              <a:picLocks noChangeAspect="1"/>
            </p:cNvPicPr>
            <p:nvPr/>
          </p:nvPicPr>
          <p:blipFill>
            <a:blip r:embed="rId12"/>
            <a:stretch>
              <a:fillRect/>
            </a:stretch>
          </p:blipFill>
          <p:spPr>
            <a:xfrm>
              <a:off x="17694" y="10466"/>
              <a:ext cx="201600" cy="192436"/>
            </a:xfrm>
            <a:prstGeom prst="rect">
              <a:avLst/>
            </a:prstGeom>
          </p:spPr>
        </p:pic>
      </p:grpSp>
      <p:grpSp>
        <p:nvGrpSpPr>
          <p:cNvPr id="217" name="Group 216"/>
          <p:cNvGrpSpPr/>
          <p:nvPr/>
        </p:nvGrpSpPr>
        <p:grpSpPr>
          <a:xfrm>
            <a:off x="8415097" y="747439"/>
            <a:ext cx="275590" cy="370840"/>
            <a:chOff x="0" y="0"/>
            <a:chExt cx="276038" cy="371235"/>
          </a:xfrm>
        </p:grpSpPr>
        <p:pic>
          <p:nvPicPr>
            <p:cNvPr id="218" name="Image 2226"/>
            <p:cNvPicPr>
              <a:picLocks noChangeAspect="1"/>
            </p:cNvPicPr>
            <p:nvPr/>
          </p:nvPicPr>
          <p:blipFill>
            <a:blip r:embed="rId8">
              <a:duotone>
                <a:prstClr val="black"/>
                <a:schemeClr val="tx2">
                  <a:tint val="45000"/>
                  <a:satMod val="400000"/>
                </a:schemeClr>
              </a:duotone>
            </a:blip>
            <a:stretch>
              <a:fillRect/>
            </a:stretch>
          </p:blipFill>
          <p:spPr>
            <a:xfrm>
              <a:off x="35044" y="44985"/>
              <a:ext cx="225000" cy="326250"/>
            </a:xfrm>
            <a:prstGeom prst="rect">
              <a:avLst/>
            </a:prstGeom>
          </p:spPr>
        </p:pic>
        <p:sp>
          <p:nvSpPr>
            <p:cNvPr id="220" name="TextBox 2218"/>
            <p:cNvSpPr txBox="1"/>
            <p:nvPr/>
          </p:nvSpPr>
          <p:spPr>
            <a:xfrm>
              <a:off x="0" y="0"/>
              <a:ext cx="276038" cy="307777"/>
            </a:xfrm>
            <a:prstGeom prst="rect">
              <a:avLst/>
            </a:prstGeom>
            <a:noFill/>
          </p:spPr>
          <p:txBody>
            <a:bodyPr wrap="none" rtlCol="0">
              <a:spAutoFit/>
            </a:bodyPr>
            <a:lstStyle/>
            <a:p>
              <a:pPr>
                <a:spcAft>
                  <a:spcPts val="0"/>
                </a:spcAft>
              </a:pPr>
              <a:r>
                <a:rPr lang="fr-FR" sz="14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fr-FR" sz="1200" dirty="0">
                <a:effectLst/>
                <a:latin typeface="Times New Roman" panose="02020603050405020304" pitchFamily="18" charset="0"/>
                <a:ea typeface="Times New Roman" panose="02020603050405020304" pitchFamily="18" charset="0"/>
              </a:endParaRPr>
            </a:p>
          </p:txBody>
        </p:sp>
      </p:grpSp>
      <p:grpSp>
        <p:nvGrpSpPr>
          <p:cNvPr id="223" name="Group 222"/>
          <p:cNvGrpSpPr/>
          <p:nvPr/>
        </p:nvGrpSpPr>
        <p:grpSpPr>
          <a:xfrm>
            <a:off x="8452657" y="3190433"/>
            <a:ext cx="226085" cy="326250"/>
            <a:chOff x="268944" y="3374179"/>
            <a:chExt cx="226085" cy="326250"/>
          </a:xfrm>
        </p:grpSpPr>
        <p:pic>
          <p:nvPicPr>
            <p:cNvPr id="224" name="Image 377"/>
            <p:cNvPicPr>
              <a:picLocks noChangeAspect="1"/>
            </p:cNvPicPr>
            <p:nvPr/>
          </p:nvPicPr>
          <p:blipFill>
            <a:blip r:embed="rId8"/>
            <a:stretch>
              <a:fillRect/>
            </a:stretch>
          </p:blipFill>
          <p:spPr>
            <a:xfrm>
              <a:off x="268944" y="3374179"/>
              <a:ext cx="225000" cy="326250"/>
            </a:xfrm>
            <a:prstGeom prst="rect">
              <a:avLst/>
            </a:prstGeom>
          </p:spPr>
        </p:pic>
        <p:pic>
          <p:nvPicPr>
            <p:cNvPr id="225"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228" name="Group 227"/>
          <p:cNvGrpSpPr/>
          <p:nvPr/>
        </p:nvGrpSpPr>
        <p:grpSpPr>
          <a:xfrm>
            <a:off x="5118251" y="2921861"/>
            <a:ext cx="226085" cy="326250"/>
            <a:chOff x="268944" y="3374179"/>
            <a:chExt cx="226085" cy="326250"/>
          </a:xfrm>
        </p:grpSpPr>
        <p:pic>
          <p:nvPicPr>
            <p:cNvPr id="229" name="Image 377"/>
            <p:cNvPicPr>
              <a:picLocks noChangeAspect="1"/>
            </p:cNvPicPr>
            <p:nvPr/>
          </p:nvPicPr>
          <p:blipFill>
            <a:blip r:embed="rId8"/>
            <a:stretch>
              <a:fillRect/>
            </a:stretch>
          </p:blipFill>
          <p:spPr>
            <a:xfrm>
              <a:off x="268944" y="3374179"/>
              <a:ext cx="225000" cy="326250"/>
            </a:xfrm>
            <a:prstGeom prst="rect">
              <a:avLst/>
            </a:prstGeom>
          </p:spPr>
        </p:pic>
        <p:pic>
          <p:nvPicPr>
            <p:cNvPr id="230"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182" name="Groupe 6"/>
          <p:cNvGrpSpPr/>
          <p:nvPr/>
        </p:nvGrpSpPr>
        <p:grpSpPr>
          <a:xfrm>
            <a:off x="6559695" y="5479710"/>
            <a:ext cx="1890389" cy="982100"/>
            <a:chOff x="8530356" y="6413928"/>
            <a:chExt cx="1948288" cy="982100"/>
          </a:xfrm>
        </p:grpSpPr>
        <p:pic>
          <p:nvPicPr>
            <p:cNvPr id="187" name="Image 33"/>
            <p:cNvPicPr>
              <a:picLocks noChangeAspect="1"/>
            </p:cNvPicPr>
            <p:nvPr/>
          </p:nvPicPr>
          <p:blipFill>
            <a:blip r:embed="rId13"/>
            <a:stretch>
              <a:fillRect/>
            </a:stretch>
          </p:blipFill>
          <p:spPr>
            <a:xfrm>
              <a:off x="8530356" y="6477622"/>
              <a:ext cx="143848" cy="215772"/>
            </a:xfrm>
            <a:prstGeom prst="rect">
              <a:avLst/>
            </a:prstGeom>
          </p:spPr>
        </p:pic>
        <p:pic>
          <p:nvPicPr>
            <p:cNvPr id="188" name="Image 34"/>
            <p:cNvPicPr>
              <a:picLocks noChangeAspect="1"/>
            </p:cNvPicPr>
            <p:nvPr/>
          </p:nvPicPr>
          <p:blipFill>
            <a:blip r:embed="rId14"/>
            <a:stretch>
              <a:fillRect/>
            </a:stretch>
          </p:blipFill>
          <p:spPr>
            <a:xfrm>
              <a:off x="8530356" y="6721771"/>
              <a:ext cx="143848" cy="208580"/>
            </a:xfrm>
            <a:prstGeom prst="rect">
              <a:avLst/>
            </a:prstGeom>
          </p:spPr>
        </p:pic>
        <p:pic>
          <p:nvPicPr>
            <p:cNvPr id="189" name="Image 35"/>
            <p:cNvPicPr>
              <a:picLocks noChangeAspect="1"/>
            </p:cNvPicPr>
            <p:nvPr/>
          </p:nvPicPr>
          <p:blipFill>
            <a:blip r:embed="rId15"/>
            <a:stretch>
              <a:fillRect/>
            </a:stretch>
          </p:blipFill>
          <p:spPr>
            <a:xfrm>
              <a:off x="8530356" y="6970153"/>
              <a:ext cx="143848" cy="208580"/>
            </a:xfrm>
            <a:prstGeom prst="rect">
              <a:avLst/>
            </a:prstGeom>
          </p:spPr>
        </p:pic>
        <p:sp>
          <p:nvSpPr>
            <p:cNvPr id="190"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191" name="Image 79"/>
            <p:cNvPicPr>
              <a:picLocks noChangeAspect="1"/>
            </p:cNvPicPr>
            <p:nvPr/>
          </p:nvPicPr>
          <p:blipFill>
            <a:blip r:embed="rId16"/>
            <a:stretch>
              <a:fillRect/>
            </a:stretch>
          </p:blipFill>
          <p:spPr>
            <a:xfrm>
              <a:off x="8533214" y="7195737"/>
              <a:ext cx="138132" cy="200291"/>
            </a:xfrm>
            <a:prstGeom prst="rect">
              <a:avLst/>
            </a:prstGeom>
          </p:spPr>
        </p:pic>
      </p:grpSp>
      <p:cxnSp>
        <p:nvCxnSpPr>
          <p:cNvPr id="192" name="Connecteur droit 90"/>
          <p:cNvCxnSpPr/>
          <p:nvPr/>
        </p:nvCxnSpPr>
        <p:spPr>
          <a:xfrm>
            <a:off x="8425002" y="5382778"/>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93" name="Group 192"/>
          <p:cNvGrpSpPr/>
          <p:nvPr/>
        </p:nvGrpSpPr>
        <p:grpSpPr>
          <a:xfrm>
            <a:off x="8424910" y="5434926"/>
            <a:ext cx="225000" cy="326250"/>
            <a:chOff x="8546296" y="3330734"/>
            <a:chExt cx="225000" cy="326250"/>
          </a:xfrm>
        </p:grpSpPr>
        <p:pic>
          <p:nvPicPr>
            <p:cNvPr id="197" name="Image 371"/>
            <p:cNvPicPr>
              <a:picLocks noChangeAspect="1"/>
            </p:cNvPicPr>
            <p:nvPr/>
          </p:nvPicPr>
          <p:blipFill>
            <a:blip r:embed="rId10"/>
            <a:stretch>
              <a:fillRect/>
            </a:stretch>
          </p:blipFill>
          <p:spPr>
            <a:xfrm>
              <a:off x="8546296" y="3330734"/>
              <a:ext cx="225000" cy="326250"/>
            </a:xfrm>
            <a:prstGeom prst="rect">
              <a:avLst/>
            </a:prstGeom>
          </p:spPr>
        </p:pic>
        <p:pic>
          <p:nvPicPr>
            <p:cNvPr id="198" name="Image 372"/>
            <p:cNvPicPr>
              <a:picLocks noChangeAspect="1"/>
            </p:cNvPicPr>
            <p:nvPr/>
          </p:nvPicPr>
          <p:blipFill>
            <a:blip r:embed="rId11"/>
            <a:stretch>
              <a:fillRect/>
            </a:stretch>
          </p:blipFill>
          <p:spPr>
            <a:xfrm>
              <a:off x="8570183" y="3343638"/>
              <a:ext cx="191250" cy="191250"/>
            </a:xfrm>
            <a:prstGeom prst="rect">
              <a:avLst/>
            </a:prstGeom>
          </p:spPr>
        </p:pic>
      </p:grpSp>
      <p:sp>
        <p:nvSpPr>
          <p:cNvPr id="214" name="ZoneTexte 80"/>
          <p:cNvSpPr txBox="1"/>
          <p:nvPr/>
        </p:nvSpPr>
        <p:spPr>
          <a:xfrm>
            <a:off x="8645966" y="5400488"/>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OVER 1,300 INFECTED BY RARE DISEASE  </a:t>
            </a:r>
          </a:p>
        </p:txBody>
      </p:sp>
      <p:grpSp>
        <p:nvGrpSpPr>
          <p:cNvPr id="215" name="Group 214"/>
          <p:cNvGrpSpPr/>
          <p:nvPr/>
        </p:nvGrpSpPr>
        <p:grpSpPr>
          <a:xfrm>
            <a:off x="4459642" y="5630513"/>
            <a:ext cx="225000" cy="326250"/>
            <a:chOff x="8546296" y="3330734"/>
            <a:chExt cx="225000" cy="326250"/>
          </a:xfrm>
        </p:grpSpPr>
        <p:pic>
          <p:nvPicPr>
            <p:cNvPr id="216" name="Image 371"/>
            <p:cNvPicPr>
              <a:picLocks noChangeAspect="1"/>
            </p:cNvPicPr>
            <p:nvPr/>
          </p:nvPicPr>
          <p:blipFill>
            <a:blip r:embed="rId10"/>
            <a:stretch>
              <a:fillRect/>
            </a:stretch>
          </p:blipFill>
          <p:spPr>
            <a:xfrm>
              <a:off x="8546296" y="3330734"/>
              <a:ext cx="225000" cy="326250"/>
            </a:xfrm>
            <a:prstGeom prst="rect">
              <a:avLst/>
            </a:prstGeom>
          </p:spPr>
        </p:pic>
        <p:pic>
          <p:nvPicPr>
            <p:cNvPr id="221" name="Image 372"/>
            <p:cNvPicPr>
              <a:picLocks noChangeAspect="1"/>
            </p:cNvPicPr>
            <p:nvPr/>
          </p:nvPicPr>
          <p:blipFill>
            <a:blip r:embed="rId11"/>
            <a:stretch>
              <a:fillRect/>
            </a:stretch>
          </p:blipFill>
          <p:spPr>
            <a:xfrm>
              <a:off x="8570183" y="3343638"/>
              <a:ext cx="191250" cy="191250"/>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9649</TotalTime>
  <Words>706</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Bookman Old Style</vt:lpstr>
      <vt:lpstr>Calibri</vt:lpstr>
      <vt:lpstr>Calibri Light</vt:lpstr>
      <vt:lpstr>Times New Roman</vt:lpstr>
      <vt:lpstr>Thème Office</vt:lpstr>
      <vt:lpstr>West and Central Africa: Weekly Regional Humanitarian Snapshot (21 – 28 February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578</cp:revision>
  <cp:lastPrinted>2017-03-01T14:40:57Z</cp:lastPrinted>
  <dcterms:created xsi:type="dcterms:W3CDTF">2015-12-15T11:10:25Z</dcterms:created>
  <dcterms:modified xsi:type="dcterms:W3CDTF">2017-03-01T17:06:39Z</dcterms:modified>
</cp:coreProperties>
</file>