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44" autoAdjust="0"/>
    <p:restoredTop sz="94063" autoAdjust="0"/>
  </p:normalViewPr>
  <p:slideViewPr>
    <p:cSldViewPr snapToGrid="0">
      <p:cViewPr>
        <p:scale>
          <a:sx n="130" d="100"/>
          <a:sy n="130" d="100"/>
        </p:scale>
        <p:origin x="426" y="9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5" y="1"/>
            <a:ext cx="2945659" cy="495427"/>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8" y="1"/>
            <a:ext cx="2945659" cy="495427"/>
          </a:xfrm>
          <a:prstGeom prst="rect">
            <a:avLst/>
          </a:prstGeom>
        </p:spPr>
        <p:txBody>
          <a:bodyPr vert="horz" lIns="93177" tIns="46589" rIns="93177" bIns="46589" rtlCol="0"/>
          <a:lstStyle>
            <a:lvl1pPr algn="r">
              <a:defRPr sz="1200"/>
            </a:lvl1pPr>
          </a:lstStyle>
          <a:p>
            <a:fld id="{6D22D471-A6F8-40EF-8223-1DCA8FA618BE}" type="datetimeFigureOut">
              <a:rPr lang="en-US" smtClean="0"/>
              <a:t>01-Mar-17</a:t>
            </a:fld>
            <a:endParaRPr lang="en-US"/>
          </a:p>
        </p:txBody>
      </p:sp>
      <p:sp>
        <p:nvSpPr>
          <p:cNvPr id="4" name="Espace réservé de l'image des diapositives 3"/>
          <p:cNvSpPr>
            <a:spLocks noGrp="1" noRot="1" noChangeAspect="1"/>
          </p:cNvSpPr>
          <p:nvPr>
            <p:ph type="sldImg" idx="2"/>
          </p:nvPr>
        </p:nvSpPr>
        <p:spPr>
          <a:xfrm>
            <a:off x="1042988" y="1233488"/>
            <a:ext cx="4711700" cy="333216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51983"/>
            <a:ext cx="5438140" cy="3887986"/>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5" y="9378833"/>
            <a:ext cx="2945659" cy="495426"/>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8" y="9378833"/>
            <a:ext cx="2945659" cy="495426"/>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01-Mar-17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01-Mar-17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01-Mar-17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01-Mar-17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01-Mar-17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01-Mar-17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a:t>
            </a:r>
            <a:r>
              <a:rPr lang="en-GB" sz="1600" b="1"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Aperçu</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humanitaire</a:t>
            </a:r>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latin typeface="Arial" panose="020B0604020202020204" pitchFamily="34" charset="0"/>
                <a:cs typeface="Arial" panose="020B0604020202020204" pitchFamily="34" charset="0"/>
              </a:rPr>
              <a:t>hebdomadaire</a:t>
            </a:r>
            <a:r>
              <a:rPr lang="en-GB" sz="1600" dirty="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(21 – 27 </a:t>
            </a:r>
            <a:r>
              <a:rPr lang="en-GB" sz="1000" dirty="0" err="1">
                <a:solidFill>
                  <a:schemeClr val="bg1"/>
                </a:solidFill>
                <a:latin typeface="Arial" panose="020B0604020202020204" pitchFamily="34" charset="0"/>
                <a:cs typeface="Arial" panose="020B0604020202020204" pitchFamily="34" charset="0"/>
              </a:rPr>
              <a:t>février</a:t>
            </a:r>
            <a:r>
              <a:rPr lang="en-GB" sz="1000" dirty="0">
                <a:solidFill>
                  <a:schemeClr val="bg1"/>
                </a:solidFill>
                <a:latin typeface="Arial" panose="020B0604020202020204" pitchFamily="34" charset="0"/>
                <a:cs typeface="Arial" panose="020B0604020202020204" pitchFamily="34" charset="0"/>
              </a:rPr>
              <a:t> 2017)      </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2630" y="6872421"/>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a:solidFill>
                  <a:schemeClr val="bg1">
                    <a:lumMod val="50000"/>
                  </a:schemeClr>
                </a:solidFill>
                <a:latin typeface="Arial" panose="020B0604020202020204" pitchFamily="34" charset="0"/>
                <a:cs typeface="Arial" panose="020B0604020202020204" pitchFamily="34" charset="0"/>
              </a:rPr>
              <a:t>: 28 </a:t>
            </a:r>
            <a:r>
              <a:rPr lang="en-GB" sz="800" dirty="0" err="1">
                <a:solidFill>
                  <a:schemeClr val="bg1">
                    <a:lumMod val="50000"/>
                  </a:schemeClr>
                </a:solidFill>
                <a:latin typeface="Arial" panose="020B0604020202020204" pitchFamily="34" charset="0"/>
                <a:cs typeface="Arial" panose="020B0604020202020204" pitchFamily="34" charset="0"/>
              </a:rPr>
              <a:t>fev</a:t>
            </a:r>
            <a:r>
              <a:rPr lang="en-GB" sz="800" dirty="0">
                <a:solidFill>
                  <a:schemeClr val="bg1">
                    <a:lumMod val="50000"/>
                  </a:schemeClr>
                </a:solidFill>
                <a:latin typeface="Arial" panose="020B0604020202020204" pitchFamily="34" charset="0"/>
                <a:cs typeface="Arial" panose="020B0604020202020204" pitchFamily="34" charset="0"/>
              </a:rPr>
              <a:t> 2017 </a:t>
            </a:r>
            <a:r>
              <a:rPr lang="fr-FR" sz="800" b="1" dirty="0">
                <a:solidFill>
                  <a:schemeClr val="bg1">
                    <a:lumMod val="50000"/>
                  </a:schemeClr>
                </a:solidFill>
                <a:latin typeface="Arial" panose="020B0604020202020204" pitchFamily="34" charset="0"/>
                <a:cs typeface="Arial" panose="020B0604020202020204" pitchFamily="34" charset="0"/>
              </a:rPr>
              <a:t>Source de données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Contact</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7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Les frontières, </a:t>
            </a:r>
            <a:r>
              <a:rPr lang="en-GB" sz="700" i="1" dirty="0" err="1">
                <a:solidFill>
                  <a:schemeClr val="bg1">
                    <a:lumMod val="50000"/>
                  </a:schemeClr>
                </a:solidFill>
                <a:latin typeface="Arial" panose="020B0604020202020204" pitchFamily="34" charset="0"/>
                <a:cs typeface="Arial" panose="020B0604020202020204" pitchFamily="34" charset="0"/>
              </a:rPr>
              <a:t>noms</a:t>
            </a:r>
            <a:r>
              <a:rPr lang="en-GB" sz="700" i="1" dirty="0">
                <a:solidFill>
                  <a:schemeClr val="bg1">
                    <a:lumMod val="50000"/>
                  </a:schemeClr>
                </a:solidFill>
                <a:latin typeface="Arial" panose="020B0604020202020204" pitchFamily="34" charset="0"/>
                <a:cs typeface="Arial" panose="020B0604020202020204" pitchFamily="34" charset="0"/>
              </a:rPr>
              <a:t>, et </a:t>
            </a:r>
            <a:r>
              <a:rPr lang="en-GB" sz="700" i="1" dirty="0" err="1">
                <a:solidFill>
                  <a:schemeClr val="bg1">
                    <a:lumMod val="50000"/>
                  </a:schemeClr>
                </a:solidFill>
                <a:latin typeface="Arial" panose="020B0604020202020204" pitchFamily="34" charset="0"/>
                <a:cs typeface="Arial" panose="020B0604020202020204" pitchFamily="34" charset="0"/>
              </a:rPr>
              <a:t>désignations</a:t>
            </a:r>
            <a:r>
              <a:rPr lang="en-GB" sz="700" i="1" dirty="0">
                <a:solidFill>
                  <a:schemeClr val="bg1">
                    <a:lumMod val="50000"/>
                  </a:schemeClr>
                </a:solidFill>
                <a:latin typeface="Arial" panose="020B0604020202020204" pitchFamily="34" charset="0"/>
                <a:cs typeface="Arial" panose="020B0604020202020204" pitchFamily="34" charset="0"/>
              </a:rPr>
              <a:t> </a:t>
            </a:r>
            <a:r>
              <a:rPr lang="en-GB" sz="700" i="1" dirty="0" err="1">
                <a:solidFill>
                  <a:schemeClr val="bg1">
                    <a:lumMod val="50000"/>
                  </a:schemeClr>
                </a:solidFill>
                <a:latin typeface="Arial" panose="020B0604020202020204" pitchFamily="34" charset="0"/>
                <a:cs typeface="Arial" panose="020B0604020202020204" pitchFamily="34" charset="0"/>
              </a:rPr>
              <a:t>employés</a:t>
            </a:r>
            <a:r>
              <a:rPr lang="en-GB" sz="700" i="1" dirty="0">
                <a:solidFill>
                  <a:schemeClr val="bg1">
                    <a:lumMod val="50000"/>
                  </a:schemeClr>
                </a:solidFill>
                <a:latin typeface="Arial" panose="020B0604020202020204" pitchFamily="34" charset="0"/>
                <a:cs typeface="Arial" panose="020B0604020202020204" pitchFamily="34" charset="0"/>
              </a:rPr>
              <a:t> sur </a:t>
            </a:r>
            <a:r>
              <a:rPr lang="en-GB" sz="700" i="1" dirty="0" err="1">
                <a:solidFill>
                  <a:schemeClr val="bg1">
                    <a:lumMod val="50000"/>
                  </a:schemeClr>
                </a:solidFill>
                <a:latin typeface="Arial" panose="020B0604020202020204" pitchFamily="34" charset="0"/>
                <a:cs typeface="Arial" panose="020B0604020202020204" pitchFamily="34" charset="0"/>
              </a:rPr>
              <a:t>cette</a:t>
            </a:r>
            <a:r>
              <a:rPr lang="en-GB" sz="700" i="1" dirty="0">
                <a:solidFill>
                  <a:schemeClr val="bg1">
                    <a:lumMod val="50000"/>
                  </a:schemeClr>
                </a:solidFill>
                <a:latin typeface="Arial" panose="020B0604020202020204" pitchFamily="34" charset="0"/>
                <a:cs typeface="Arial" panose="020B0604020202020204" pitchFamily="34" charset="0"/>
              </a:rPr>
              <a:t> c</a:t>
            </a:r>
            <a:r>
              <a:rPr lang="fr-FR" sz="700" i="1" dirty="0" err="1">
                <a:solidFill>
                  <a:prstClr val="white">
                    <a:lumMod val="50000"/>
                  </a:prstClr>
                </a:solidFill>
                <a:latin typeface="Arial" panose="020B0604020202020204" pitchFamily="34" charset="0"/>
                <a:cs typeface="Arial" panose="020B0604020202020204" pitchFamily="34" charset="0"/>
              </a:rPr>
              <a:t>arte</a:t>
            </a:r>
            <a:r>
              <a:rPr lang="fr-FR" sz="700" i="1" dirty="0">
                <a:solidFill>
                  <a:prstClr val="white">
                    <a:lumMod val="50000"/>
                  </a:prstClr>
                </a:solidFill>
                <a:latin typeface="Arial" panose="020B0604020202020204" pitchFamily="34" charset="0"/>
                <a:cs typeface="Arial" panose="020B0604020202020204" pitchFamily="34" charset="0"/>
              </a:rPr>
              <a:t> n’impliquent pas une reconnaissance ou acceptation officielle par les Nations Unies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04069"/>
            <a:ext cx="2092202" cy="6957194"/>
          </a:xfrm>
          <a:prstGeom prst="rect">
            <a:avLst/>
          </a:prstGeom>
          <a:noFill/>
        </p:spPr>
        <p:txBody>
          <a:bodyPr wrap="square" lIns="0" tIns="49785" rIns="0" bIns="49785" rtlCol="0">
            <a:noAutofit/>
          </a:bodyPr>
          <a:lstStyle/>
          <a:p>
            <a:pPr lvl="0"/>
            <a:r>
              <a:rPr lang="fr-CA" sz="1000" dirty="0">
                <a:solidFill>
                  <a:prstClr val="black"/>
                </a:solidFill>
                <a:latin typeface="Arial"/>
              </a:rPr>
              <a:t>RÉPUBLIQUE CENTRAFRICAINE</a:t>
            </a: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pPr lvl="0"/>
            <a:endParaRPr lang="fr-CA" sz="6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À la suite de récents affrontements sur la route principale menant à la ville de Bambari, au centre du pays, la mission de maintien de la paix de l'ONU (MINUSCA) a émis une directive le 21 février pour que tous les groupes armés quittent la ville. Bien que tous les assaillants avaient quitté la ville au 24 février, la situation reste volatile et imprévisible car la crainte d’attaques persiste.</a:t>
            </a:r>
          </a:p>
          <a:p>
            <a:endParaRPr lang="fr-FR" sz="800" dirty="0">
              <a:solidFill>
                <a:prstClr val="black"/>
              </a:solidFill>
              <a:latin typeface="Arial" panose="020B0604020202020204" pitchFamily="34" charset="0"/>
              <a:cs typeface="Arial" panose="020B0604020202020204" pitchFamily="34" charset="0"/>
            </a:endParaRPr>
          </a:p>
          <a:p>
            <a:r>
              <a:rPr lang="fr-CA" sz="1000" dirty="0">
                <a:solidFill>
                  <a:prstClr val="black"/>
                </a:solidFill>
                <a:latin typeface="Arial"/>
              </a:rPr>
              <a:t>RD CONGO</a:t>
            </a:r>
          </a:p>
          <a:p>
            <a:pPr lvl="0"/>
            <a:endParaRPr lang="fr-CA" sz="10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500" dirty="0">
              <a:latin typeface="Arial"/>
            </a:endParaRPr>
          </a:p>
          <a:p>
            <a:pPr lvl="0"/>
            <a:r>
              <a:rPr lang="fr-FR" sz="800" dirty="0">
                <a:latin typeface="Arial"/>
              </a:rPr>
              <a:t>Les 22 et 23 février, de nouvelles attaques par des groupes armés dans la province du Tanganyika, au sud-est, ont tué deux personnes, en ont blessé quatre et ont contraint près de 5 300 à fuir leurs villages et à se réfugier dans les régions de Kalemie, </a:t>
            </a:r>
            <a:r>
              <a:rPr lang="fr-FR" sz="800" dirty="0" err="1">
                <a:latin typeface="Arial"/>
              </a:rPr>
              <a:t>Moni</a:t>
            </a:r>
            <a:r>
              <a:rPr lang="fr-FR" sz="800" dirty="0">
                <a:latin typeface="Arial"/>
              </a:rPr>
              <a:t> et </a:t>
            </a:r>
            <a:r>
              <a:rPr lang="fr-FR" sz="800" dirty="0" err="1">
                <a:latin typeface="Arial"/>
              </a:rPr>
              <a:t>Kalunga</a:t>
            </a:r>
            <a:r>
              <a:rPr lang="fr-FR" sz="800" dirty="0">
                <a:latin typeface="Arial"/>
              </a:rPr>
              <a:t>. Quelque 7 000 personnes dans la zone de </a:t>
            </a:r>
            <a:r>
              <a:rPr lang="fr-FR" sz="800" dirty="0" err="1">
                <a:latin typeface="Arial"/>
              </a:rPr>
              <a:t>Bimbwi</a:t>
            </a:r>
            <a:r>
              <a:rPr lang="fr-FR" sz="800" dirty="0">
                <a:latin typeface="Arial"/>
              </a:rPr>
              <a:t> ont  aussi été contraintes de fuir vers des lieux inconnus. Une autre attaque à </a:t>
            </a:r>
            <a:r>
              <a:rPr lang="fr-FR" sz="800" dirty="0" err="1">
                <a:latin typeface="Arial"/>
              </a:rPr>
              <a:t>Sange</a:t>
            </a:r>
            <a:r>
              <a:rPr lang="fr-FR" sz="800" dirty="0">
                <a:latin typeface="Arial"/>
              </a:rPr>
              <a:t>, à 75 km au nord-est de </a:t>
            </a:r>
            <a:r>
              <a:rPr lang="fr-FR" sz="800" dirty="0" err="1">
                <a:latin typeface="Arial"/>
              </a:rPr>
              <a:t>Kiambi</a:t>
            </a:r>
            <a:r>
              <a:rPr lang="fr-FR" sz="800" dirty="0">
                <a:latin typeface="Arial"/>
              </a:rPr>
              <a:t>, dans le territoire de Manono, a empêché la distribution d‘une aide alimentaire à environ 1 500 personnes déplacées. Par ailleurs, plus de 11 000 personnes ont été contraintes de fuir leurs maisons vers le lac </a:t>
            </a:r>
            <a:r>
              <a:rPr lang="fr-FR" sz="800" dirty="0" err="1">
                <a:latin typeface="Arial"/>
              </a:rPr>
              <a:t>Kamandi</a:t>
            </a:r>
            <a:r>
              <a:rPr lang="fr-FR" sz="800" dirty="0">
                <a:latin typeface="Arial"/>
              </a:rPr>
              <a:t>, dans le territoire de </a:t>
            </a:r>
            <a:r>
              <a:rPr lang="fr-FR" sz="800" dirty="0" err="1">
                <a:latin typeface="Arial"/>
              </a:rPr>
              <a:t>Lubero</a:t>
            </a:r>
            <a:r>
              <a:rPr lang="fr-FR" sz="800" dirty="0">
                <a:latin typeface="Arial"/>
              </a:rPr>
              <a:t>, à la suite des affrontements du 21 février entre l'armée congolaise et un autre groupe armé. Les personnes déplacées sont hébergées par des familles d'accueil ou dans des écoles et des églises, tandis que d'autres continuent d'arriver dans la région en raison de la crainte d'autres affrontements.</a:t>
            </a:r>
          </a:p>
          <a:p>
            <a:pPr lvl="0"/>
            <a:endParaRPr lang="fr-FR" sz="800" dirty="0">
              <a:solidFill>
                <a:prstClr val="black"/>
              </a:solidFill>
              <a:latin typeface="Arial"/>
            </a:endParaRPr>
          </a:p>
          <a:p>
            <a:pPr lvl="0"/>
            <a:endParaRPr lang="fr-FR" sz="800" dirty="0">
              <a:solidFill>
                <a:prstClr val="black"/>
              </a:solidFill>
              <a:latin typeface="Arial"/>
            </a:endParaRPr>
          </a:p>
          <a:p>
            <a:pPr lvl="0"/>
            <a:endParaRPr lang="fr-FR" sz="800" dirty="0">
              <a:solidFill>
                <a:prstClr val="black"/>
              </a:solidFill>
              <a:latin typeface="Arial"/>
            </a:endParaRPr>
          </a:p>
          <a:p>
            <a:pPr lvl="0"/>
            <a:r>
              <a:rPr lang="fr-FR" sz="800" dirty="0">
                <a:solidFill>
                  <a:prstClr val="black"/>
                </a:solidFill>
                <a:latin typeface="Arial"/>
              </a:rPr>
              <a:t>Le choléra a refait surface dans trois districts sanitaires de la province du Sud-Kivu, après trois mois sans aucun cas signalé. Les zones d'</a:t>
            </a:r>
            <a:r>
              <a:rPr lang="fr-FR" sz="800" dirty="0" err="1">
                <a:solidFill>
                  <a:prstClr val="black"/>
                </a:solidFill>
                <a:latin typeface="Arial"/>
              </a:rPr>
              <a:t>Uvira</a:t>
            </a:r>
            <a:r>
              <a:rPr lang="fr-FR" sz="800" dirty="0">
                <a:solidFill>
                  <a:prstClr val="black"/>
                </a:solidFill>
                <a:latin typeface="Arial"/>
              </a:rPr>
              <a:t>, </a:t>
            </a:r>
            <a:r>
              <a:rPr lang="fr-FR" sz="800" dirty="0" err="1">
                <a:solidFill>
                  <a:prstClr val="black"/>
                </a:solidFill>
                <a:latin typeface="Arial"/>
              </a:rPr>
              <a:t>Nundu</a:t>
            </a:r>
            <a:r>
              <a:rPr lang="fr-FR" sz="800" dirty="0">
                <a:solidFill>
                  <a:prstClr val="black"/>
                </a:solidFill>
                <a:latin typeface="Arial"/>
              </a:rPr>
              <a:t> et </a:t>
            </a:r>
            <a:r>
              <a:rPr lang="fr-FR" sz="800" dirty="0" err="1">
                <a:solidFill>
                  <a:prstClr val="black"/>
                </a:solidFill>
                <a:latin typeface="Arial"/>
              </a:rPr>
              <a:t>Fizi</a:t>
            </a:r>
            <a:r>
              <a:rPr lang="fr-FR" sz="800" dirty="0">
                <a:solidFill>
                  <a:prstClr val="black"/>
                </a:solidFill>
                <a:latin typeface="Arial"/>
              </a:rPr>
              <a:t> ont enregistré 228 cas depuis le 13 février, y compris un décès à </a:t>
            </a:r>
            <a:r>
              <a:rPr lang="fr-FR" sz="800" dirty="0" err="1">
                <a:solidFill>
                  <a:prstClr val="black"/>
                </a:solidFill>
                <a:latin typeface="Arial"/>
              </a:rPr>
              <a:t>Fizi</a:t>
            </a:r>
            <a:r>
              <a:rPr lang="fr-FR" sz="800" dirty="0">
                <a:solidFill>
                  <a:prstClr val="black"/>
                </a:solidFill>
                <a:latin typeface="Arial"/>
              </a:rPr>
              <a:t>. Les acteurs de la santé et du WASH surveillent étroitement l'épidémie et élaborent un plan d'intervention.</a:t>
            </a:r>
            <a:endParaRPr lang="fr-FR" sz="800" dirty="0">
              <a:solidFill>
                <a:prstClr val="black"/>
              </a:solidFill>
              <a:latin typeface="Arial"/>
              <a:cs typeface="Arial" panose="020B0604020202020204" pitchFamily="34" charset="0"/>
            </a:endParaRPr>
          </a:p>
          <a:p>
            <a:pPr lvl="0"/>
            <a:endParaRPr lang="fr-FR" sz="800" dirty="0">
              <a:solidFill>
                <a:prstClr val="black"/>
              </a:solidFill>
              <a:latin typeface="Arial"/>
              <a:cs typeface="Arial" panose="020B0604020202020204" pitchFamily="34" charset="0"/>
            </a:endParaRPr>
          </a:p>
          <a:p>
            <a:pPr lvl="0"/>
            <a:endParaRPr lang="fr-CA" sz="800" dirty="0">
              <a:latin typeface="Arial" panose="020B0604020202020204" pitchFamily="34" charset="0"/>
              <a:cs typeface="Arial" panose="020B0604020202020204" pitchFamily="34" charset="0"/>
            </a:endParaRPr>
          </a:p>
        </p:txBody>
      </p:sp>
      <p:cxnSp>
        <p:nvCxnSpPr>
          <p:cNvPr id="76" name="Connecteur droit 75"/>
          <p:cNvCxnSpPr/>
          <p:nvPr/>
        </p:nvCxnSpPr>
        <p:spPr>
          <a:xfrm flipV="1">
            <a:off x="230778" y="801281"/>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5363"/>
            <a:ext cx="5751297" cy="5892010"/>
            <a:chOff x="2534864" y="835363"/>
            <a:chExt cx="5751297" cy="5892010"/>
          </a:xfrm>
        </p:grpSpPr>
        <p:sp>
          <p:nvSpPr>
            <p:cNvPr id="16" name="Rectangle 15"/>
            <p:cNvSpPr/>
            <p:nvPr/>
          </p:nvSpPr>
          <p:spPr>
            <a:xfrm>
              <a:off x="2545237"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33261"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452639" y="4265098"/>
                <a:ext cx="1120572" cy="461665"/>
              </a:xfrm>
              <a:prstGeom prst="rect">
                <a:avLst/>
              </a:prstGeom>
              <a:noFill/>
            </p:spPr>
            <p:txBody>
              <a:bodyPr wrap="square" rtlCol="0">
                <a:spAutoFit/>
              </a:bodyPr>
              <a:lstStyle/>
              <a:p>
                <a:pPr algn="ctr"/>
                <a:r>
                  <a:rPr lang="fr-FR" sz="800" dirty="0">
                    <a:latin typeface="Bookman Old Style" panose="02050604050505020204" pitchFamily="18" charset="0"/>
                  </a:rPr>
                  <a:t>RÉPUBLIQUE DÉMOCRATIQUE DU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347" name="ZoneTexte 346"/>
              <p:cNvSpPr txBox="1"/>
              <p:nvPr/>
            </p:nvSpPr>
            <p:spPr>
              <a:xfrm>
                <a:off x="5406962"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349" name="ZoneTexte 348"/>
              <p:cNvSpPr txBox="1"/>
              <p:nvPr/>
            </p:nvSpPr>
            <p:spPr>
              <a:xfrm>
                <a:off x="5998499" y="4087158"/>
                <a:ext cx="57910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8997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25413" y="3226207"/>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10043" y="4197809"/>
                <a:ext cx="56565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293524" y="2581909"/>
                <a:ext cx="612393" cy="215444"/>
              </a:xfrm>
              <a:prstGeom prst="rect">
                <a:avLst/>
              </a:prstGeom>
              <a:noFill/>
            </p:spPr>
            <p:txBody>
              <a:bodyPr wrap="square" rtlCol="0">
                <a:spAutoFit/>
              </a:bodyPr>
              <a:lstStyle/>
              <a:p>
                <a:pPr algn="ctr"/>
                <a:r>
                  <a:rPr lang="fr-FR" sz="800" dirty="0">
                    <a:latin typeface="Bookman Old Style" panose="02050604050505020204" pitchFamily="18" charset="0"/>
                  </a:rPr>
                  <a:t>TCHAD</a:t>
                </a:r>
                <a:endParaRPr lang="en-US" sz="800" dirty="0">
                  <a:latin typeface="Bookman Old Style" panose="02050604050505020204" pitchFamily="18" charset="0"/>
                </a:endParaRPr>
              </a:p>
            </p:txBody>
          </p:sp>
          <p:sp>
            <p:nvSpPr>
              <p:cNvPr id="357" name="ZoneTexte 356"/>
              <p:cNvSpPr txBox="1"/>
              <p:nvPr/>
            </p:nvSpPr>
            <p:spPr>
              <a:xfrm>
                <a:off x="4252120" y="2827095"/>
                <a:ext cx="69297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BURKINA FASO</a:t>
                </a:r>
                <a:endParaRPr lang="en-US" dirty="0"/>
              </a:p>
            </p:txBody>
          </p:sp>
          <p:sp>
            <p:nvSpPr>
              <p:cNvPr id="358" name="ZoneTexte 357"/>
              <p:cNvSpPr txBox="1"/>
              <p:nvPr/>
            </p:nvSpPr>
            <p:spPr>
              <a:xfrm>
                <a:off x="3833356" y="32553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4660" y="3447508"/>
                <a:ext cx="57025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09048" y="361063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260993" y="3013731"/>
                <a:ext cx="61778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833377" y="325691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p:cNvCxnSpPr>
              <p:nvPr/>
            </p:nvCxnSpPr>
            <p:spPr>
              <a:xfrm rot="5400000">
                <a:off x="7262391" y="3211494"/>
                <a:ext cx="200651" cy="48549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63948" cy="1264920"/>
                <a:chOff x="2809949" y="5289820"/>
                <a:chExt cx="2863948"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455132" cy="215444"/>
                </a:xfrm>
                <a:prstGeom prst="rect">
                  <a:avLst/>
                </a:prstGeom>
                <a:noFill/>
              </p:spPr>
              <p:txBody>
                <a:bodyPr wrap="square" rtlCol="0">
                  <a:spAutoFit/>
                </a:bodyPr>
                <a:lstStyle/>
                <a:p>
                  <a:pPr algn="ctr"/>
                  <a:r>
                    <a:rPr lang="fr-FR" sz="800" dirty="0">
                      <a:latin typeface="Bookman Old Style" panose="02050604050505020204" pitchFamily="18" charset="0"/>
                    </a:rPr>
                    <a:t>SAO TOME ET PRINCIPE</a:t>
                  </a:r>
                  <a:endParaRPr lang="en-US" sz="800" dirty="0">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13130" y="600908"/>
            <a:ext cx="2190927" cy="6681399"/>
          </a:xfrm>
          <a:prstGeom prst="rect">
            <a:avLst/>
          </a:prstGeom>
          <a:noFill/>
        </p:spPr>
        <p:txBody>
          <a:bodyPr wrap="square" lIns="0" tIns="49785" rIns="0" bIns="49785" rtlCol="0">
            <a:noAutofit/>
          </a:bodyPr>
          <a:lstStyle/>
          <a:p>
            <a:r>
              <a:rPr lang="en-GB" sz="1000" dirty="0">
                <a:latin typeface="Arial"/>
              </a:rPr>
              <a:t>BASSIN DU LAC TCHAD</a:t>
            </a:r>
          </a:p>
          <a:p>
            <a:pPr>
              <a:spcBef>
                <a:spcPts val="600"/>
              </a:spcBef>
            </a:pPr>
            <a:r>
              <a:rPr lang="en-GB" sz="800" i="1" dirty="0">
                <a:solidFill>
                  <a:schemeClr val="bg1">
                    <a:lumMod val="50000"/>
                  </a:schemeClr>
                </a:solidFill>
                <a:latin typeface="Arial" panose="020B0604020202020204" pitchFamily="34" charset="0"/>
                <a:cs typeface="Arial" panose="020B0604020202020204" pitchFamily="34" charset="0"/>
              </a:rPr>
              <a:t>         </a:t>
            </a:r>
          </a:p>
          <a:p>
            <a:endParaRPr lang="fr-FR" sz="3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endParaRPr lang="fr-FR" sz="200" dirty="0">
              <a:latin typeface="Arial" panose="020B0604020202020204" pitchFamily="34" charset="0"/>
              <a:cs typeface="Arial" panose="020B0604020202020204" pitchFamily="34" charset="0"/>
            </a:endParaRPr>
          </a:p>
          <a:p>
            <a:endParaRPr lang="fr-FR" sz="3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Gouvernement norvégien a organisé, le 24 février à Oslo, une conférence humanitaire sur le Nigeria et la région du lac Tchad, en partenariat avec les gouvernements de l'Allemagne, du Nigeria, et des Nations Unies. Quatorze pays donateurs ont promis 672 millions de dollars sur trois ans en aide d'urgence aux personnes touchées par la violence causée par Boko Haram dans la région du lac Tchad. Environ 70% des engagements (457 millions de dollars) seront alloués pour l’année 2017. Environ 1,5 milliard de dollars sont nécessaires cette année pour répondre aux besoins les plus urgents d'environ 8 millions de personnes dans la région du bassin du lac Tchad. </a:t>
            </a:r>
          </a:p>
          <a:p>
            <a:endParaRPr lang="fr-FR" sz="300" dirty="0">
              <a:latin typeface="Arial" panose="020B0604020202020204" pitchFamily="34" charset="0"/>
              <a:cs typeface="Arial" panose="020B0604020202020204" pitchFamily="34" charset="0"/>
            </a:endParaRPr>
          </a:p>
          <a:p>
            <a:r>
              <a:rPr lang="fr-CA" sz="1000" dirty="0">
                <a:latin typeface="Arial"/>
              </a:rPr>
              <a:t>NIGERIA</a:t>
            </a:r>
          </a:p>
          <a:p>
            <a:endParaRPr lang="fr-CA" sz="1000" dirty="0">
              <a:latin typeface="Arial"/>
            </a:endParaRPr>
          </a:p>
          <a:p>
            <a:endParaRPr lang="fr-CA" sz="1000" dirty="0">
              <a:latin typeface="Arial"/>
            </a:endParaRPr>
          </a:p>
          <a:p>
            <a:endParaRPr lang="fr-FR" sz="4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Selon l'Agence nationale de gestion des situations d'urgence, les opérations militaires en cours ont rouvert l'accès à certaines zones de gouvernement local inaccessibles auparavant, ce qui a permis le retour chez elles de personnes déplacées à </a:t>
            </a:r>
            <a:r>
              <a:rPr lang="fr-FR" sz="800" dirty="0" err="1">
                <a:latin typeface="Arial" panose="020B0604020202020204" pitchFamily="34" charset="0"/>
                <a:cs typeface="Arial" panose="020B0604020202020204" pitchFamily="34" charset="0"/>
              </a:rPr>
              <a:t>Dikwa</a:t>
            </a:r>
            <a:r>
              <a:rPr lang="fr-FR" sz="800" dirty="0">
                <a:latin typeface="Arial" panose="020B0604020202020204" pitchFamily="34" charset="0"/>
                <a:cs typeface="Arial" panose="020B0604020202020204" pitchFamily="34" charset="0"/>
              </a:rPr>
              <a:t> (67 000), </a:t>
            </a:r>
            <a:r>
              <a:rPr lang="fr-FR" sz="800" dirty="0" err="1">
                <a:latin typeface="Arial" panose="020B0604020202020204" pitchFamily="34" charset="0"/>
                <a:cs typeface="Arial" panose="020B0604020202020204" pitchFamily="34" charset="0"/>
              </a:rPr>
              <a:t>Bama</a:t>
            </a:r>
            <a:r>
              <a:rPr lang="fr-FR" sz="800" dirty="0">
                <a:latin typeface="Arial" panose="020B0604020202020204" pitchFamily="34" charset="0"/>
                <a:cs typeface="Arial" panose="020B0604020202020204" pitchFamily="34" charset="0"/>
              </a:rPr>
              <a:t> (9 000), </a:t>
            </a:r>
            <a:r>
              <a:rPr lang="fr-FR" sz="800" dirty="0" err="1">
                <a:latin typeface="Arial" panose="020B0604020202020204" pitchFamily="34" charset="0"/>
                <a:cs typeface="Arial" panose="020B0604020202020204" pitchFamily="34" charset="0"/>
              </a:rPr>
              <a:t>Konduga</a:t>
            </a:r>
            <a:r>
              <a:rPr lang="fr-FR" sz="800" dirty="0">
                <a:latin typeface="Arial" panose="020B0604020202020204" pitchFamily="34" charset="0"/>
                <a:cs typeface="Arial" panose="020B0604020202020204" pitchFamily="34" charset="0"/>
              </a:rPr>
              <a:t> (54 000), Lassa (5 000), </a:t>
            </a:r>
            <a:r>
              <a:rPr lang="fr-FR" sz="800" dirty="0" err="1">
                <a:latin typeface="Arial" panose="020B0604020202020204" pitchFamily="34" charset="0"/>
                <a:cs typeface="Arial" panose="020B0604020202020204" pitchFamily="34" charset="0"/>
              </a:rPr>
              <a:t>Damboa</a:t>
            </a:r>
            <a:r>
              <a:rPr lang="fr-FR" sz="800" dirty="0">
                <a:latin typeface="Arial" panose="020B0604020202020204" pitchFamily="34" charset="0"/>
                <a:cs typeface="Arial" panose="020B0604020202020204" pitchFamily="34" charset="0"/>
              </a:rPr>
              <a:t> (52 000), </a:t>
            </a:r>
            <a:r>
              <a:rPr lang="fr-FR" sz="800" dirty="0" err="1">
                <a:latin typeface="Arial" panose="020B0604020202020204" pitchFamily="34" charset="0"/>
                <a:cs typeface="Arial" panose="020B0604020202020204" pitchFamily="34" charset="0"/>
              </a:rPr>
              <a:t>Banki</a:t>
            </a:r>
            <a:r>
              <a:rPr lang="fr-FR" sz="800" dirty="0">
                <a:latin typeface="Arial" panose="020B0604020202020204" pitchFamily="34" charset="0"/>
                <a:cs typeface="Arial" panose="020B0604020202020204" pitchFamily="34" charset="0"/>
              </a:rPr>
              <a:t> (52 000) et </a:t>
            </a:r>
            <a:r>
              <a:rPr lang="fr-FR" sz="800" dirty="0" err="1">
                <a:latin typeface="Arial" panose="020B0604020202020204" pitchFamily="34" charset="0"/>
                <a:cs typeface="Arial" panose="020B0604020202020204" pitchFamily="34" charset="0"/>
              </a:rPr>
              <a:t>Gamboru-Ngala</a:t>
            </a:r>
            <a:r>
              <a:rPr lang="fr-FR" sz="800" dirty="0">
                <a:latin typeface="Arial" panose="020B0604020202020204" pitchFamily="34" charset="0"/>
                <a:cs typeface="Arial" panose="020B0604020202020204" pitchFamily="34" charset="0"/>
              </a:rPr>
              <a:t> (71 000). Au 20 février, seules 101 387 personnes déplacées se trouvaient dans des camps situés dans la capitale de l’état de Borno, Maiduguri. La ville abrite plus d’un million de personnes déplacées dont la grande majorité est hébergée par les communautés d'accueil.</a:t>
            </a:r>
          </a:p>
          <a:p>
            <a:endParaRPr lang="fr-FR" sz="300" dirty="0">
              <a:latin typeface="Arial" panose="020B0604020202020204" pitchFamily="34" charset="0"/>
              <a:cs typeface="Arial" panose="020B0604020202020204" pitchFamily="34" charset="0"/>
            </a:endParaRPr>
          </a:p>
          <a:p>
            <a:r>
              <a:rPr lang="fr-CA" sz="1000" dirty="0">
                <a:latin typeface="Arial"/>
              </a:rPr>
              <a:t>SAO TOME ET PRINCIPE</a:t>
            </a: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Depuis septembre 2016, plus de 1 300 cas de cellulite nécrosante, une infection rare qui cause une décomposition de la peau, ont été signalés. A ce jour, tous les districts sanitaires du pays ont signalé des cas et les 193 000 habitants sont à risque. Les cas ont augmenté, mais aucun décès directement lié à la maladie n'a été enregistré. Le ministère de la Santé et l'OMS s'efforcent de freiner l'épidémie par des campagnes de surveillance et d'information. </a:t>
            </a:r>
            <a:br>
              <a:rPr lang="fr-FR" sz="800" dirty="0">
                <a:latin typeface="Arial" panose="020B0604020202020204" pitchFamily="34" charset="0"/>
                <a:cs typeface="Arial" panose="020B0604020202020204" pitchFamily="34" charset="0"/>
              </a:rPr>
            </a:br>
            <a:r>
              <a:rPr lang="fr-FR" sz="800" dirty="0">
                <a:latin typeface="Arial" panose="020B0604020202020204" pitchFamily="34" charset="0"/>
                <a:cs typeface="Arial" panose="020B0604020202020204" pitchFamily="34" charset="0"/>
              </a:rPr>
              <a:t>Le mode d'infection reste inconnu. </a:t>
            </a:r>
            <a:endParaRPr lang="fr-CA" sz="800" dirty="0">
              <a:latin typeface="Arial" panose="020B0604020202020204" pitchFamily="34" charset="0"/>
              <a:cs typeface="Arial" panose="020B0604020202020204" pitchFamily="34" charset="0"/>
            </a:endParaRPr>
          </a:p>
          <a:p>
            <a:endParaRPr lang="fr-CA" sz="800" dirty="0">
              <a:latin typeface="Arial" panose="020B0604020202020204" pitchFamily="34" charset="0"/>
              <a:cs typeface="Arial" panose="020B0604020202020204" pitchFamily="34" charset="0"/>
            </a:endParaRPr>
          </a:p>
        </p:txBody>
      </p:sp>
      <p:grpSp>
        <p:nvGrpSpPr>
          <p:cNvPr id="7" name="Groupe 6"/>
          <p:cNvGrpSpPr/>
          <p:nvPr/>
        </p:nvGrpSpPr>
        <p:grpSpPr>
          <a:xfrm>
            <a:off x="6139606" y="5518947"/>
            <a:ext cx="1885306" cy="954107"/>
            <a:chOff x="8530356" y="6441921"/>
            <a:chExt cx="1943049" cy="954107"/>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0388" y="6441921"/>
              <a:ext cx="1763017" cy="954107"/>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Catastrophe </a:t>
              </a:r>
              <a:r>
                <a:rPr lang="en-GB" sz="800" dirty="0" err="1">
                  <a:latin typeface="Arial" panose="020B0604020202020204" pitchFamily="34" charset="0"/>
                  <a:cs typeface="Arial" panose="020B0604020202020204" pitchFamily="34" charset="0"/>
                </a:rPr>
                <a:t>naturelle</a:t>
              </a:r>
              <a:r>
                <a:rPr lang="en-GB" sz="800" dirty="0">
                  <a:latin typeface="Arial" panose="020B0604020202020204" pitchFamily="34" charset="0"/>
                  <a:cs typeface="Arial" panose="020B0604020202020204" pitchFamily="34" charset="0"/>
                </a:rPr>
                <a:t> </a:t>
              </a: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Epidémie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Conflit</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a:latin typeface="Arial" panose="020B0604020202020204" pitchFamily="34" charset="0"/>
                  <a:cs typeface="Arial" panose="020B0604020202020204" pitchFamily="34" charset="0"/>
                </a:rPr>
                <a:t>Autre</a:t>
              </a:r>
              <a:r>
                <a:rPr lang="en-GB" sz="800" dirty="0">
                  <a:latin typeface="Arial" panose="020B0604020202020204" pitchFamily="34" charset="0"/>
                  <a:cs typeface="Arial" panose="020B0604020202020204" pitchFamily="34" charset="0"/>
                </a:rPr>
                <a:t> </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flipV="1">
            <a:off x="8414154" y="812181"/>
            <a:ext cx="2069323" cy="3376"/>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09626" y="2650147"/>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SÉNÉGAL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382085" y="2824412"/>
            <a:ext cx="68104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61" name="ZoneTexte 84"/>
          <p:cNvSpPr txBox="1"/>
          <p:nvPr/>
        </p:nvSpPr>
        <p:spPr>
          <a:xfrm>
            <a:off x="451636" y="817596"/>
            <a:ext cx="1856704"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LES GROUPES ARMÉS </a:t>
            </a:r>
            <a:br>
              <a:rPr lang="fr-FR" sz="800" i="1" dirty="0">
                <a:solidFill>
                  <a:srgbClr val="026CB6"/>
                </a:solidFill>
                <a:latin typeface="Arial" panose="020B0604020202020204" pitchFamily="34" charset="0"/>
                <a:cs typeface="Arial" panose="020B0604020202020204" pitchFamily="34" charset="0"/>
              </a:rPr>
            </a:br>
            <a:r>
              <a:rPr lang="fr-FR" sz="800" i="1" dirty="0">
                <a:solidFill>
                  <a:srgbClr val="026CB6"/>
                </a:solidFill>
                <a:latin typeface="Arial" panose="020B0604020202020204" pitchFamily="34" charset="0"/>
                <a:cs typeface="Arial" panose="020B0604020202020204" pitchFamily="34" charset="0"/>
              </a:rPr>
              <a:t>QUITTENT BAMBARI</a:t>
            </a:r>
            <a:endParaRPr lang="en-US" sz="800" i="1" dirty="0">
              <a:solidFill>
                <a:srgbClr val="026CB6"/>
              </a:solidFill>
              <a:latin typeface="Arial" panose="020B0604020202020204" pitchFamily="34" charset="0"/>
              <a:cs typeface="Arial" panose="020B0604020202020204" pitchFamily="34" charset="0"/>
            </a:endParaRPr>
          </a:p>
        </p:txBody>
      </p:sp>
      <p:sp>
        <p:nvSpPr>
          <p:cNvPr id="282" name="ZoneTexte 2237"/>
          <p:cNvSpPr txBox="1"/>
          <p:nvPr/>
        </p:nvSpPr>
        <p:spPr>
          <a:xfrm>
            <a:off x="8658715" y="851675"/>
            <a:ext cx="2061069"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672 MILLIONS DE DOLLARS POUR </a:t>
            </a:r>
            <a:br>
              <a:rPr lang="fr-CA" sz="800" i="1" dirty="0">
                <a:solidFill>
                  <a:srgbClr val="026CB6"/>
                </a:solidFill>
                <a:latin typeface="Arial" panose="020B0604020202020204" pitchFamily="34" charset="0"/>
                <a:cs typeface="Arial" panose="020B0604020202020204" pitchFamily="34" charset="0"/>
              </a:rPr>
            </a:br>
            <a:r>
              <a:rPr lang="fr-CA" sz="800" i="1" dirty="0">
                <a:solidFill>
                  <a:srgbClr val="026CB6"/>
                </a:solidFill>
                <a:latin typeface="Arial" panose="020B0604020202020204" pitchFamily="34" charset="0"/>
                <a:cs typeface="Arial" panose="020B0604020202020204" pitchFamily="34" charset="0"/>
              </a:rPr>
              <a:t>LA CRISE AU LAC TCHAD</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75"/>
          <p:cNvCxnSpPr/>
          <p:nvPr/>
        </p:nvCxnSpPr>
        <p:spPr>
          <a:xfrm flipV="1">
            <a:off x="232786" y="256479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87" name="ZoneTexte 2175"/>
          <p:cNvSpPr txBox="1"/>
          <p:nvPr/>
        </p:nvSpPr>
        <p:spPr>
          <a:xfrm>
            <a:off x="414207" y="2572188"/>
            <a:ext cx="2008315" cy="461665"/>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DE RÉCENTS AFFRONTEMENTS DÉPLACENT PLUS DE 23 000 PERSONNES</a:t>
            </a:r>
            <a:endParaRPr lang="en-US" sz="800" i="1" dirty="0">
              <a:solidFill>
                <a:srgbClr val="026CB6"/>
              </a:solidFill>
              <a:latin typeface="Arial" panose="020B0604020202020204" pitchFamily="34" charset="0"/>
              <a:cs typeface="Arial" panose="020B0604020202020204" pitchFamily="34" charset="0"/>
            </a:endParaRPr>
          </a:p>
        </p:txBody>
      </p:sp>
      <p:sp>
        <p:nvSpPr>
          <p:cNvPr id="197" name="ZoneTexte 2175"/>
          <p:cNvSpPr txBox="1"/>
          <p:nvPr/>
        </p:nvSpPr>
        <p:spPr>
          <a:xfrm>
            <a:off x="474746" y="5867907"/>
            <a:ext cx="1806358" cy="338554"/>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228 CAS DE CHOLÉRA DANS LE SUD-KIVU</a:t>
            </a:r>
            <a:endParaRPr lang="en-US" sz="800" i="1" dirty="0">
              <a:solidFill>
                <a:srgbClr val="026CB6"/>
              </a:solidFill>
              <a:latin typeface="Arial" panose="020B0604020202020204" pitchFamily="34" charset="0"/>
              <a:cs typeface="Arial" panose="020B0604020202020204" pitchFamily="34" charset="0"/>
            </a:endParaRPr>
          </a:p>
        </p:txBody>
      </p:sp>
      <p:grpSp>
        <p:nvGrpSpPr>
          <p:cNvPr id="210" name="Group 209"/>
          <p:cNvGrpSpPr/>
          <p:nvPr/>
        </p:nvGrpSpPr>
        <p:grpSpPr>
          <a:xfrm>
            <a:off x="6711204" y="3327814"/>
            <a:ext cx="225000" cy="326250"/>
            <a:chOff x="260489" y="910901"/>
            <a:chExt cx="225000" cy="326250"/>
          </a:xfrm>
        </p:grpSpPr>
        <p:pic>
          <p:nvPicPr>
            <p:cNvPr id="211" name="Image 377"/>
            <p:cNvPicPr>
              <a:picLocks noChangeAspect="1"/>
            </p:cNvPicPr>
            <p:nvPr/>
          </p:nvPicPr>
          <p:blipFill>
            <a:blip r:embed="rId12"/>
            <a:stretch>
              <a:fillRect/>
            </a:stretch>
          </p:blipFill>
          <p:spPr>
            <a:xfrm>
              <a:off x="260489" y="910901"/>
              <a:ext cx="225000" cy="326250"/>
            </a:xfrm>
            <a:prstGeom prst="rect">
              <a:avLst/>
            </a:prstGeom>
          </p:spPr>
        </p:pic>
        <p:pic>
          <p:nvPicPr>
            <p:cNvPr id="212" name="Image 22"/>
            <p:cNvPicPr>
              <a:picLocks noChangeAspect="1"/>
            </p:cNvPicPr>
            <p:nvPr/>
          </p:nvPicPr>
          <p:blipFill>
            <a:blip r:embed="rId13"/>
            <a:stretch>
              <a:fillRect/>
            </a:stretch>
          </p:blipFill>
          <p:spPr>
            <a:xfrm>
              <a:off x="268255" y="937737"/>
              <a:ext cx="204033" cy="174885"/>
            </a:xfrm>
            <a:prstGeom prst="rect">
              <a:avLst/>
            </a:prstGeom>
          </p:spPr>
        </p:pic>
      </p:grpSp>
      <p:cxnSp>
        <p:nvCxnSpPr>
          <p:cNvPr id="225" name="Connecteur droit 90"/>
          <p:cNvCxnSpPr/>
          <p:nvPr/>
        </p:nvCxnSpPr>
        <p:spPr>
          <a:xfrm flipV="1">
            <a:off x="8404628" y="3384916"/>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67092" y="5903087"/>
            <a:ext cx="225000" cy="326250"/>
            <a:chOff x="8546296" y="3330734"/>
            <a:chExt cx="225000" cy="326250"/>
          </a:xfrm>
        </p:grpSpPr>
        <p:pic>
          <p:nvPicPr>
            <p:cNvPr id="247" name="Image 371"/>
            <p:cNvPicPr>
              <a:picLocks noChangeAspect="1"/>
            </p:cNvPicPr>
            <p:nvPr/>
          </p:nvPicPr>
          <p:blipFill>
            <a:blip r:embed="rId14"/>
            <a:stretch>
              <a:fillRect/>
            </a:stretch>
          </p:blipFill>
          <p:spPr>
            <a:xfrm>
              <a:off x="8546296" y="3330734"/>
              <a:ext cx="225000" cy="326250"/>
            </a:xfrm>
            <a:prstGeom prst="rect">
              <a:avLst/>
            </a:prstGeom>
          </p:spPr>
        </p:pic>
        <p:pic>
          <p:nvPicPr>
            <p:cNvPr id="248"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252" name="Group 251"/>
          <p:cNvGrpSpPr/>
          <p:nvPr/>
        </p:nvGrpSpPr>
        <p:grpSpPr>
          <a:xfrm>
            <a:off x="251535" y="854740"/>
            <a:ext cx="225000" cy="326250"/>
            <a:chOff x="260489" y="910901"/>
            <a:chExt cx="225000" cy="326250"/>
          </a:xfrm>
        </p:grpSpPr>
        <p:pic>
          <p:nvPicPr>
            <p:cNvPr id="253" name="Image 377"/>
            <p:cNvPicPr>
              <a:picLocks noChangeAspect="1"/>
            </p:cNvPicPr>
            <p:nvPr/>
          </p:nvPicPr>
          <p:blipFill>
            <a:blip r:embed="rId12"/>
            <a:stretch>
              <a:fillRect/>
            </a:stretch>
          </p:blipFill>
          <p:spPr>
            <a:xfrm>
              <a:off x="260489" y="910901"/>
              <a:ext cx="225000" cy="326250"/>
            </a:xfrm>
            <a:prstGeom prst="rect">
              <a:avLst/>
            </a:prstGeom>
          </p:spPr>
        </p:pic>
        <p:pic>
          <p:nvPicPr>
            <p:cNvPr id="254" name="Image 22"/>
            <p:cNvPicPr>
              <a:picLocks noChangeAspect="1"/>
            </p:cNvPicPr>
            <p:nvPr/>
          </p:nvPicPr>
          <p:blipFill>
            <a:blip r:embed="rId13"/>
            <a:stretch>
              <a:fillRect/>
            </a:stretch>
          </p:blipFill>
          <p:spPr>
            <a:xfrm>
              <a:off x="268255" y="937737"/>
              <a:ext cx="204033" cy="174885"/>
            </a:xfrm>
            <a:prstGeom prst="rect">
              <a:avLst/>
            </a:prstGeom>
          </p:spPr>
        </p:pic>
      </p:grpSp>
      <p:sp>
        <p:nvSpPr>
          <p:cNvPr id="255" name="ZoneTexte 2237"/>
          <p:cNvSpPr txBox="1"/>
          <p:nvPr/>
        </p:nvSpPr>
        <p:spPr>
          <a:xfrm>
            <a:off x="8630799" y="3399921"/>
            <a:ext cx="1824885"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 DE 300 000 DÉPLACÉS RENTRENT CHEZ EUX</a:t>
            </a:r>
            <a:endParaRPr lang="en-US" sz="800" i="1" dirty="0">
              <a:solidFill>
                <a:srgbClr val="026CB6"/>
              </a:solidFill>
              <a:latin typeface="Arial" panose="020B0604020202020204" pitchFamily="34" charset="0"/>
              <a:cs typeface="Arial" panose="020B0604020202020204" pitchFamily="34" charset="0"/>
            </a:endParaRPr>
          </a:p>
        </p:txBody>
      </p:sp>
      <p:grpSp>
        <p:nvGrpSpPr>
          <p:cNvPr id="188" name="Group 187"/>
          <p:cNvGrpSpPr/>
          <p:nvPr/>
        </p:nvGrpSpPr>
        <p:grpSpPr>
          <a:xfrm>
            <a:off x="7100218" y="4814011"/>
            <a:ext cx="224790" cy="325755"/>
            <a:chOff x="0" y="0"/>
            <a:chExt cx="225000" cy="326250"/>
          </a:xfrm>
        </p:grpSpPr>
        <p:pic>
          <p:nvPicPr>
            <p:cNvPr id="189" name="Image 377"/>
            <p:cNvPicPr>
              <a:picLocks noChangeAspect="1"/>
            </p:cNvPicPr>
            <p:nvPr/>
          </p:nvPicPr>
          <p:blipFill>
            <a:blip r:embed="rId12"/>
            <a:stretch>
              <a:fillRect/>
            </a:stretch>
          </p:blipFill>
          <p:spPr>
            <a:xfrm>
              <a:off x="0" y="0"/>
              <a:ext cx="225000" cy="326250"/>
            </a:xfrm>
            <a:prstGeom prst="rect">
              <a:avLst/>
            </a:prstGeom>
          </p:spPr>
        </p:pic>
        <p:pic>
          <p:nvPicPr>
            <p:cNvPr id="190" name="Image 20"/>
            <p:cNvPicPr>
              <a:picLocks noChangeAspect="1"/>
            </p:cNvPicPr>
            <p:nvPr/>
          </p:nvPicPr>
          <p:blipFill>
            <a:blip r:embed="rId16"/>
            <a:stretch>
              <a:fillRect/>
            </a:stretch>
          </p:blipFill>
          <p:spPr>
            <a:xfrm>
              <a:off x="17694" y="10466"/>
              <a:ext cx="201600" cy="192436"/>
            </a:xfrm>
            <a:prstGeom prst="rect">
              <a:avLst/>
            </a:prstGeom>
          </p:spPr>
        </p:pic>
      </p:grpSp>
      <p:grpSp>
        <p:nvGrpSpPr>
          <p:cNvPr id="191" name="Group 190"/>
          <p:cNvGrpSpPr/>
          <p:nvPr/>
        </p:nvGrpSpPr>
        <p:grpSpPr>
          <a:xfrm>
            <a:off x="5110256" y="2950741"/>
            <a:ext cx="226085" cy="326250"/>
            <a:chOff x="268944" y="3374179"/>
            <a:chExt cx="226085" cy="326250"/>
          </a:xfrm>
        </p:grpSpPr>
        <p:pic>
          <p:nvPicPr>
            <p:cNvPr id="192" name="Image 377"/>
            <p:cNvPicPr>
              <a:picLocks noChangeAspect="1"/>
            </p:cNvPicPr>
            <p:nvPr/>
          </p:nvPicPr>
          <p:blipFill>
            <a:blip r:embed="rId12"/>
            <a:stretch>
              <a:fillRect/>
            </a:stretch>
          </p:blipFill>
          <p:spPr>
            <a:xfrm>
              <a:off x="268944" y="3374179"/>
              <a:ext cx="225000" cy="326250"/>
            </a:xfrm>
            <a:prstGeom prst="rect">
              <a:avLst/>
            </a:prstGeom>
          </p:spPr>
        </p:pic>
        <p:pic>
          <p:nvPicPr>
            <p:cNvPr id="193"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198" name="Group 197"/>
          <p:cNvGrpSpPr/>
          <p:nvPr/>
        </p:nvGrpSpPr>
        <p:grpSpPr>
          <a:xfrm>
            <a:off x="5927278" y="2663013"/>
            <a:ext cx="275590" cy="370840"/>
            <a:chOff x="0" y="0"/>
            <a:chExt cx="276038" cy="371235"/>
          </a:xfrm>
        </p:grpSpPr>
        <p:pic>
          <p:nvPicPr>
            <p:cNvPr id="201" name="Image 2226"/>
            <p:cNvPicPr>
              <a:picLocks noChangeAspect="1"/>
            </p:cNvPicPr>
            <p:nvPr/>
          </p:nvPicPr>
          <p:blipFill>
            <a:blip r:embed="rId12">
              <a:duotone>
                <a:prstClr val="black"/>
                <a:schemeClr val="tx2">
                  <a:tint val="45000"/>
                  <a:satMod val="400000"/>
                </a:schemeClr>
              </a:duotone>
            </a:blip>
            <a:stretch>
              <a:fillRect/>
            </a:stretch>
          </p:blipFill>
          <p:spPr>
            <a:xfrm>
              <a:off x="35044" y="44985"/>
              <a:ext cx="225000" cy="326250"/>
            </a:xfrm>
            <a:prstGeom prst="rect">
              <a:avLst/>
            </a:prstGeom>
          </p:spPr>
        </p:pic>
        <p:sp>
          <p:nvSpPr>
            <p:cNvPr id="203" name="TextBox 2218"/>
            <p:cNvSpPr txBox="1"/>
            <p:nvPr/>
          </p:nvSpPr>
          <p:spPr>
            <a:xfrm>
              <a:off x="0" y="0"/>
              <a:ext cx="276038" cy="307777"/>
            </a:xfrm>
            <a:prstGeom prst="rect">
              <a:avLst/>
            </a:prstGeom>
            <a:noFill/>
          </p:spPr>
          <p:txBody>
            <a:bodyPr wrap="none" rtlCol="0">
              <a:spAutoFit/>
            </a:bodyPr>
            <a:lstStyle/>
            <a:p>
              <a:pPr>
                <a:spcAft>
                  <a:spcPts val="0"/>
                </a:spcAft>
              </a:pPr>
              <a:r>
                <a:rPr lang="fr-FR" sz="14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grpSp>
      <p:grpSp>
        <p:nvGrpSpPr>
          <p:cNvPr id="204" name="Group 203"/>
          <p:cNvGrpSpPr/>
          <p:nvPr/>
        </p:nvGrpSpPr>
        <p:grpSpPr>
          <a:xfrm>
            <a:off x="245606" y="2638955"/>
            <a:ext cx="224790" cy="325755"/>
            <a:chOff x="0" y="0"/>
            <a:chExt cx="225000" cy="326250"/>
          </a:xfrm>
        </p:grpSpPr>
        <p:pic>
          <p:nvPicPr>
            <p:cNvPr id="206" name="Image 377"/>
            <p:cNvPicPr>
              <a:picLocks noChangeAspect="1"/>
            </p:cNvPicPr>
            <p:nvPr/>
          </p:nvPicPr>
          <p:blipFill>
            <a:blip r:embed="rId12"/>
            <a:stretch>
              <a:fillRect/>
            </a:stretch>
          </p:blipFill>
          <p:spPr>
            <a:xfrm>
              <a:off x="0" y="0"/>
              <a:ext cx="225000" cy="326250"/>
            </a:xfrm>
            <a:prstGeom prst="rect">
              <a:avLst/>
            </a:prstGeom>
          </p:spPr>
        </p:pic>
        <p:pic>
          <p:nvPicPr>
            <p:cNvPr id="216" name="Image 20"/>
            <p:cNvPicPr>
              <a:picLocks noChangeAspect="1"/>
            </p:cNvPicPr>
            <p:nvPr/>
          </p:nvPicPr>
          <p:blipFill>
            <a:blip r:embed="rId16"/>
            <a:stretch>
              <a:fillRect/>
            </a:stretch>
          </p:blipFill>
          <p:spPr>
            <a:xfrm>
              <a:off x="17694" y="10466"/>
              <a:ext cx="201600" cy="192436"/>
            </a:xfrm>
            <a:prstGeom prst="rect">
              <a:avLst/>
            </a:prstGeom>
          </p:spPr>
        </p:pic>
      </p:grpSp>
      <p:grpSp>
        <p:nvGrpSpPr>
          <p:cNvPr id="217" name="Group 216"/>
          <p:cNvGrpSpPr/>
          <p:nvPr/>
        </p:nvGrpSpPr>
        <p:grpSpPr>
          <a:xfrm>
            <a:off x="8416170" y="3420099"/>
            <a:ext cx="226085" cy="326250"/>
            <a:chOff x="268944" y="3374179"/>
            <a:chExt cx="226085" cy="326250"/>
          </a:xfrm>
        </p:grpSpPr>
        <p:pic>
          <p:nvPicPr>
            <p:cNvPr id="218" name="Image 377"/>
            <p:cNvPicPr>
              <a:picLocks noChangeAspect="1"/>
            </p:cNvPicPr>
            <p:nvPr/>
          </p:nvPicPr>
          <p:blipFill>
            <a:blip r:embed="rId12"/>
            <a:stretch>
              <a:fillRect/>
            </a:stretch>
          </p:blipFill>
          <p:spPr>
            <a:xfrm>
              <a:off x="268944" y="3374179"/>
              <a:ext cx="225000" cy="326250"/>
            </a:xfrm>
            <a:prstGeom prst="rect">
              <a:avLst/>
            </a:prstGeom>
          </p:spPr>
        </p:pic>
        <p:pic>
          <p:nvPicPr>
            <p:cNvPr id="219" name="Image 21"/>
            <p:cNvPicPr>
              <a:picLocks noChangeAspect="1"/>
            </p:cNvPicPr>
            <p:nvPr/>
          </p:nvPicPr>
          <p:blipFill>
            <a:blip r:embed="rId3"/>
            <a:stretch>
              <a:fillRect/>
            </a:stretch>
          </p:blipFill>
          <p:spPr>
            <a:xfrm>
              <a:off x="288929" y="3380201"/>
              <a:ext cx="206100" cy="196731"/>
            </a:xfrm>
            <a:prstGeom prst="rect">
              <a:avLst/>
            </a:prstGeom>
          </p:spPr>
        </p:pic>
      </p:grpSp>
      <p:cxnSp>
        <p:nvCxnSpPr>
          <p:cNvPr id="194" name="Connecteur droit 90"/>
          <p:cNvCxnSpPr/>
          <p:nvPr/>
        </p:nvCxnSpPr>
        <p:spPr>
          <a:xfrm flipV="1">
            <a:off x="8412579" y="5655791"/>
            <a:ext cx="2069323" cy="3376"/>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8437785" y="5718577"/>
            <a:ext cx="225000" cy="326250"/>
            <a:chOff x="8546296" y="3330734"/>
            <a:chExt cx="225000" cy="326250"/>
          </a:xfrm>
        </p:grpSpPr>
        <p:pic>
          <p:nvPicPr>
            <p:cNvPr id="196" name="Image 371"/>
            <p:cNvPicPr>
              <a:picLocks noChangeAspect="1"/>
            </p:cNvPicPr>
            <p:nvPr/>
          </p:nvPicPr>
          <p:blipFill>
            <a:blip r:embed="rId14"/>
            <a:stretch>
              <a:fillRect/>
            </a:stretch>
          </p:blipFill>
          <p:spPr>
            <a:xfrm>
              <a:off x="8546296" y="3330734"/>
              <a:ext cx="225000" cy="326250"/>
            </a:xfrm>
            <a:prstGeom prst="rect">
              <a:avLst/>
            </a:prstGeom>
          </p:spPr>
        </p:pic>
        <p:pic>
          <p:nvPicPr>
            <p:cNvPr id="199" name="Image 372"/>
            <p:cNvPicPr>
              <a:picLocks noChangeAspect="1"/>
            </p:cNvPicPr>
            <p:nvPr/>
          </p:nvPicPr>
          <p:blipFill>
            <a:blip r:embed="rId15"/>
            <a:stretch>
              <a:fillRect/>
            </a:stretch>
          </p:blipFill>
          <p:spPr>
            <a:xfrm>
              <a:off x="8570183" y="3343638"/>
              <a:ext cx="191250" cy="191250"/>
            </a:xfrm>
            <a:prstGeom prst="rect">
              <a:avLst/>
            </a:prstGeom>
          </p:spPr>
        </p:pic>
      </p:grpSp>
      <p:sp>
        <p:nvSpPr>
          <p:cNvPr id="200" name="ZoneTexte 2237"/>
          <p:cNvSpPr txBox="1"/>
          <p:nvPr/>
        </p:nvSpPr>
        <p:spPr>
          <a:xfrm>
            <a:off x="8620932" y="5668823"/>
            <a:ext cx="2049127" cy="338554"/>
          </a:xfrm>
          <a:prstGeom prst="rect">
            <a:avLst/>
          </a:prstGeom>
          <a:noFill/>
        </p:spPr>
        <p:txBody>
          <a:bodyPr wrap="square" rtlCol="0">
            <a:spAutoFit/>
          </a:bodyPr>
          <a:lstStyle/>
          <a:p>
            <a:r>
              <a:rPr lang="fr-CA" sz="800" i="1" dirty="0">
                <a:solidFill>
                  <a:srgbClr val="026CB6"/>
                </a:solidFill>
                <a:latin typeface="Arial" panose="020B0604020202020204" pitchFamily="34" charset="0"/>
                <a:cs typeface="Arial" panose="020B0604020202020204" pitchFamily="34" charset="0"/>
              </a:rPr>
              <a:t>PLUS DE 1 300 PERSONNES INFECTÉES PAR UNE MALADIE RARE</a:t>
            </a:r>
            <a:endParaRPr lang="en-US" sz="800" i="1" dirty="0">
              <a:solidFill>
                <a:srgbClr val="026CB6"/>
              </a:solidFill>
              <a:latin typeface="Arial" panose="020B0604020202020204" pitchFamily="34" charset="0"/>
              <a:cs typeface="Arial" panose="020B0604020202020204" pitchFamily="34" charset="0"/>
            </a:endParaRPr>
          </a:p>
        </p:txBody>
      </p:sp>
      <p:grpSp>
        <p:nvGrpSpPr>
          <p:cNvPr id="202" name="Group 201"/>
          <p:cNvGrpSpPr/>
          <p:nvPr/>
        </p:nvGrpSpPr>
        <p:grpSpPr>
          <a:xfrm>
            <a:off x="4579411" y="5818747"/>
            <a:ext cx="225000" cy="326250"/>
            <a:chOff x="8546296" y="3330734"/>
            <a:chExt cx="225000" cy="326250"/>
          </a:xfrm>
        </p:grpSpPr>
        <p:pic>
          <p:nvPicPr>
            <p:cNvPr id="205" name="Image 371"/>
            <p:cNvPicPr>
              <a:picLocks noChangeAspect="1"/>
            </p:cNvPicPr>
            <p:nvPr/>
          </p:nvPicPr>
          <p:blipFill>
            <a:blip r:embed="rId14"/>
            <a:stretch>
              <a:fillRect/>
            </a:stretch>
          </p:blipFill>
          <p:spPr>
            <a:xfrm>
              <a:off x="8546296" y="3330734"/>
              <a:ext cx="225000" cy="326250"/>
            </a:xfrm>
            <a:prstGeom prst="rect">
              <a:avLst/>
            </a:prstGeom>
          </p:spPr>
        </p:pic>
        <p:pic>
          <p:nvPicPr>
            <p:cNvPr id="213"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214" name="Group 213"/>
          <p:cNvGrpSpPr/>
          <p:nvPr/>
        </p:nvGrpSpPr>
        <p:grpSpPr>
          <a:xfrm>
            <a:off x="8429243" y="838106"/>
            <a:ext cx="275590" cy="370840"/>
            <a:chOff x="0" y="0"/>
            <a:chExt cx="276038" cy="371235"/>
          </a:xfrm>
        </p:grpSpPr>
        <p:pic>
          <p:nvPicPr>
            <p:cNvPr id="215" name="Image 2226"/>
            <p:cNvPicPr>
              <a:picLocks noChangeAspect="1"/>
            </p:cNvPicPr>
            <p:nvPr/>
          </p:nvPicPr>
          <p:blipFill>
            <a:blip r:embed="rId12">
              <a:duotone>
                <a:prstClr val="black"/>
                <a:schemeClr val="tx2">
                  <a:tint val="45000"/>
                  <a:satMod val="400000"/>
                </a:schemeClr>
              </a:duotone>
            </a:blip>
            <a:stretch>
              <a:fillRect/>
            </a:stretch>
          </p:blipFill>
          <p:spPr>
            <a:xfrm>
              <a:off x="35044" y="44985"/>
              <a:ext cx="225000" cy="326250"/>
            </a:xfrm>
            <a:prstGeom prst="rect">
              <a:avLst/>
            </a:prstGeom>
          </p:spPr>
        </p:pic>
        <p:sp>
          <p:nvSpPr>
            <p:cNvPr id="220" name="TextBox 2218"/>
            <p:cNvSpPr txBox="1"/>
            <p:nvPr/>
          </p:nvSpPr>
          <p:spPr>
            <a:xfrm>
              <a:off x="0" y="0"/>
              <a:ext cx="276038" cy="307777"/>
            </a:xfrm>
            <a:prstGeom prst="rect">
              <a:avLst/>
            </a:prstGeom>
            <a:noFill/>
          </p:spPr>
          <p:txBody>
            <a:bodyPr wrap="none" rtlCol="0">
              <a:spAutoFit/>
            </a:bodyPr>
            <a:lstStyle/>
            <a:p>
              <a:pPr>
                <a:spcAft>
                  <a:spcPts val="0"/>
                </a:spcAft>
              </a:pPr>
              <a:r>
                <a:rPr lang="fr-FR" sz="14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fr-FR" sz="12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13170</TotalTime>
  <Words>817</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Bookman Old Style</vt:lpstr>
      <vt:lpstr>Calibri</vt:lpstr>
      <vt:lpstr>Calibri Light</vt:lpstr>
      <vt:lpstr>Times New Roman</vt:lpstr>
      <vt:lpstr>Thème Office</vt:lpstr>
      <vt:lpstr>Afrique de l’Ouest et du Centre: Aperçu humanitaire hebdomadaire (21 – 27 février 2017)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739</cp:revision>
  <cp:lastPrinted>2017-02-28T15:59:18Z</cp:lastPrinted>
  <dcterms:created xsi:type="dcterms:W3CDTF">2015-12-15T11:10:25Z</dcterms:created>
  <dcterms:modified xsi:type="dcterms:W3CDTF">2017-03-01T17:03:22Z</dcterms:modified>
</cp:coreProperties>
</file>