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98" d="100"/>
          <a:sy n="98" d="100"/>
        </p:scale>
        <p:origin x="-72" y="-36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13-Mar-17</a:t>
            </a:fld>
            <a:endParaRPr lang="en-US"/>
          </a:p>
        </p:txBody>
      </p:sp>
      <p:sp>
        <p:nvSpPr>
          <p:cNvPr id="4" name="Espace réservé de l'image des diapositives 3"/>
          <p:cNvSpPr>
            <a:spLocks noGrp="1" noRot="1" noChangeAspect="1"/>
          </p:cNvSpPr>
          <p:nvPr>
            <p:ph type="sldImg" idx="2"/>
          </p:nvPr>
        </p:nvSpPr>
        <p:spPr>
          <a:xfrm>
            <a:off x="1030288" y="1239838"/>
            <a:ext cx="4737100" cy="335121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60"/>
            <a:ext cx="5438140" cy="3909239"/>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2" y="9430094"/>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4"/>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13-Mar-17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13-Mar-17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13-Mar-17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13-Mar-17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(7 - 13 March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13 March 2017  </a:t>
            </a:r>
            <a:r>
              <a:rPr lang="fr-FR" sz="800" b="1" dirty="0">
                <a:solidFill>
                  <a:schemeClr val="bg1">
                    <a:lumMod val="50000"/>
                  </a:schemeClr>
                </a:solidFill>
                <a:latin typeface="Arial" panose="020B0604020202020204" pitchFamily="34" charset="0"/>
                <a:cs typeface="Arial" panose="020B0604020202020204" pitchFamily="34" charset="0"/>
              </a:rPr>
              <a:t>Map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5825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CAMEROON </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endParaRPr lang="en-US" sz="800" dirty="0">
              <a:latin typeface="Arial"/>
            </a:endParaRPr>
          </a:p>
          <a:p>
            <a:pPr lvl="0"/>
            <a:r>
              <a:rPr lang="en-US" sz="800" dirty="0">
                <a:latin typeface="Arial"/>
              </a:rPr>
              <a:t>An eruption of fever and skin rash has sickened 43 children and caused 16 deaths in Cameroon’s Far North region since the start of the year. The cases are mainly infants younger than three years and reported in six health districts in the region. Symptoms include persistent fever, skin lesions and </a:t>
            </a:r>
            <a:r>
              <a:rPr lang="en-US" sz="800" dirty="0" err="1">
                <a:latin typeface="Arial"/>
              </a:rPr>
              <a:t>anaemia</a:t>
            </a:r>
            <a:r>
              <a:rPr lang="en-US" sz="800" dirty="0">
                <a:latin typeface="Arial"/>
              </a:rPr>
              <a:t>. Treatment, increase of surveillance and active search of patients within the communities are being undertaken as part of the response. </a:t>
            </a:r>
          </a:p>
          <a:p>
            <a:pPr lvl="0"/>
            <a:endParaRPr lang="en-US" sz="800" dirty="0">
              <a:latin typeface="Arial"/>
            </a:endParaRPr>
          </a:p>
          <a:p>
            <a:pPr lvl="0"/>
            <a:r>
              <a:rPr lang="en-US" sz="1000" dirty="0">
                <a:latin typeface="Arial"/>
              </a:rPr>
              <a:t>CENTRAL AFRICAN REPUBLIC </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500" dirty="0">
              <a:latin typeface="Arial"/>
            </a:endParaRPr>
          </a:p>
          <a:p>
            <a:pPr lvl="0"/>
            <a:r>
              <a:rPr lang="en-US" sz="800" dirty="0">
                <a:latin typeface="Arial"/>
              </a:rPr>
              <a:t>Thousands of people forced to flee violence in the northern </a:t>
            </a:r>
            <a:r>
              <a:rPr lang="en-US" sz="800" dirty="0" err="1">
                <a:latin typeface="Arial"/>
              </a:rPr>
              <a:t>Kaga</a:t>
            </a:r>
            <a:r>
              <a:rPr lang="en-US" sz="800" dirty="0">
                <a:latin typeface="Arial"/>
              </a:rPr>
              <a:t> </a:t>
            </a:r>
            <a:r>
              <a:rPr lang="en-US" sz="800" dirty="0" err="1">
                <a:latin typeface="Arial"/>
              </a:rPr>
              <a:t>Bandoro</a:t>
            </a:r>
            <a:r>
              <a:rPr lang="en-US" sz="800" dirty="0">
                <a:latin typeface="Arial"/>
              </a:rPr>
              <a:t> town last year are gradually returning to a site for the displaced that had been established but remained empty due to the unrest. As of 9 March, 3,051 displaced people had settled at the Lazare site after relocating from shelters near the UN peacekeeping mission’s base in the town. Registration and profiling of the displaced people has been ongoing despite restriction of movement owing to insecurity.</a:t>
            </a:r>
          </a:p>
          <a:p>
            <a:pPr lvl="0"/>
            <a:endParaRPr lang="en-US" sz="800" dirty="0">
              <a:latin typeface="Arial"/>
            </a:endParaRPr>
          </a:p>
          <a:p>
            <a:pPr lvl="0"/>
            <a:r>
              <a:rPr lang="en-US" sz="1000" dirty="0">
                <a:latin typeface="Arial"/>
              </a:rPr>
              <a:t>DR CONGO</a:t>
            </a:r>
          </a:p>
          <a:p>
            <a:pPr lvl="0"/>
            <a:endParaRPr lang="en-US" sz="1000" dirty="0">
              <a:latin typeface="Arial"/>
            </a:endParaRPr>
          </a:p>
          <a:p>
            <a:endParaRPr lang="en-US" sz="800" dirty="0">
              <a:latin typeface="Arial"/>
            </a:endParaRPr>
          </a:p>
          <a:p>
            <a:endParaRPr lang="en-US" sz="800" dirty="0">
              <a:latin typeface="Arial"/>
            </a:endParaRPr>
          </a:p>
          <a:p>
            <a:endParaRPr lang="en-US" sz="500" dirty="0">
              <a:latin typeface="Arial"/>
            </a:endParaRPr>
          </a:p>
          <a:p>
            <a:r>
              <a:rPr lang="en-GB" sz="800" dirty="0">
                <a:latin typeface="Arial"/>
              </a:rPr>
              <a:t>Some 310 families arrived in </a:t>
            </a:r>
            <a:r>
              <a:rPr lang="en-GB" sz="800" dirty="0" err="1">
                <a:latin typeface="Arial"/>
              </a:rPr>
              <a:t>Kalonda</a:t>
            </a:r>
            <a:r>
              <a:rPr lang="en-GB" sz="800" dirty="0">
                <a:latin typeface="Arial"/>
              </a:rPr>
              <a:t> </a:t>
            </a:r>
            <a:r>
              <a:rPr lang="en-GB" sz="800" dirty="0" err="1">
                <a:latin typeface="Arial"/>
              </a:rPr>
              <a:t>Kibuyu</a:t>
            </a:r>
            <a:r>
              <a:rPr lang="en-GB" sz="800" dirty="0">
                <a:latin typeface="Arial"/>
              </a:rPr>
              <a:t> in the eastern Maniema province between 1 and 8 March from neighbouring Tanganyika province where they fled intercommunity clashes that broke out in February. They add to some 640 households who also fled incursions by armed men within Maniema. Humanitarian actors are planning a mission to assess the needs.</a:t>
            </a:r>
          </a:p>
        </p:txBody>
      </p:sp>
      <p:cxnSp>
        <p:nvCxnSpPr>
          <p:cNvPr id="76" name="Connecteur droit 75"/>
          <p:cNvCxnSpPr/>
          <p:nvPr/>
        </p:nvCxnSpPr>
        <p:spPr>
          <a:xfrm flipV="1">
            <a:off x="228302" y="78894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83489" y="813655"/>
            <a:ext cx="186418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FEVER OUTBREAK CLAIMS 16 CHILDREN SINCE JANUARY </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10571" y="758281"/>
            <a:ext cx="5746763" cy="5899847"/>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505595" y="758751"/>
            <a:ext cx="5751740" cy="5891268"/>
            <a:chOff x="2543303" y="836105"/>
            <a:chExt cx="5751740"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43303" y="837663"/>
              <a:ext cx="5742215"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44389"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08665" y="4129101"/>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422057" y="247802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7292" y="3280872"/>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3030467"/>
              <a:ext cx="65077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NIGERIA </a:t>
            </a:r>
          </a:p>
          <a:p>
            <a:endParaRPr lang="en-GB" sz="1000" dirty="0">
              <a:latin typeface="Arial"/>
            </a:endParaRP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500" dirty="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As</a:t>
            </a:r>
            <a:r>
              <a:rPr lang="en-GB" sz="800" dirty="0">
                <a:latin typeface="Arial"/>
              </a:rPr>
              <a:t> of 9 March, the National Emergency Management Agency and the Nigerian Immigration Service have registered more than 22,400 Nigerian refugees returning from neighbouring Niger. In recent weeks, around 100 returnees have been arriving daily in </a:t>
            </a:r>
            <a:r>
              <a:rPr lang="en-GB" sz="800" dirty="0" err="1">
                <a:latin typeface="Arial"/>
              </a:rPr>
              <a:t>Damasak</a:t>
            </a:r>
            <a:r>
              <a:rPr lang="en-GB" sz="800" dirty="0">
                <a:latin typeface="Arial"/>
              </a:rPr>
              <a:t> town in Nigeria’s north-eastern </a:t>
            </a:r>
            <a:r>
              <a:rPr lang="en-GB" sz="800" dirty="0" err="1">
                <a:latin typeface="Arial"/>
              </a:rPr>
              <a:t>Borno</a:t>
            </a:r>
            <a:r>
              <a:rPr lang="en-GB" sz="800" dirty="0">
                <a:latin typeface="Arial"/>
              </a:rPr>
              <a:t> state. More refugees are expected to arrive in the coming weeks following the signing on 2 March of a tripartite agreement between Nigeria, Cameroon and UNHCR on the voluntary return of Nigerian refugees in Cameroon. An inter-sector rapid assessment was conducted in </a:t>
            </a:r>
            <a:r>
              <a:rPr lang="en-GB" sz="800" dirty="0" err="1">
                <a:latin typeface="Arial"/>
              </a:rPr>
              <a:t>Damasak</a:t>
            </a:r>
            <a:r>
              <a:rPr lang="en-GB" sz="800" dirty="0">
                <a:latin typeface="Arial"/>
              </a:rPr>
              <a:t> on 10 March to prepare assistance to the new arrivals.</a:t>
            </a:r>
          </a:p>
          <a:p>
            <a:endParaRPr lang="en-US" sz="800" dirty="0">
              <a:latin typeface="Arial"/>
            </a:endParaRPr>
          </a:p>
          <a:p>
            <a:r>
              <a:rPr lang="en-US" sz="1000" dirty="0">
                <a:latin typeface="Arial"/>
              </a:rPr>
              <a:t>MALI</a:t>
            </a:r>
          </a:p>
          <a:p>
            <a:endParaRPr lang="en-US" sz="800" dirty="0">
              <a:latin typeface="Arial"/>
            </a:endParaRPr>
          </a:p>
          <a:p>
            <a:endParaRPr lang="en-US" sz="800" dirty="0">
              <a:latin typeface="Arial"/>
            </a:endParaRPr>
          </a:p>
          <a:p>
            <a:endParaRPr lang="en-US" sz="500" dirty="0">
              <a:latin typeface="Arial"/>
            </a:endParaRPr>
          </a:p>
          <a:p>
            <a:endParaRPr lang="en-US" sz="500" dirty="0">
              <a:latin typeface="Arial"/>
            </a:endParaRPr>
          </a:p>
          <a:p>
            <a:r>
              <a:rPr lang="en-US" sz="800" dirty="0">
                <a:latin typeface="Arial"/>
              </a:rPr>
              <a:t>Serious security threats in northern and central parts of Mali are putting civilians at risk and hampering their access to basic social services, UN independent human rights expert </a:t>
            </a:r>
            <a:r>
              <a:rPr lang="en-US" sz="800" dirty="0" err="1">
                <a:latin typeface="Arial"/>
              </a:rPr>
              <a:t>Suliman</a:t>
            </a:r>
            <a:r>
              <a:rPr lang="en-US" sz="800" dirty="0">
                <a:latin typeface="Arial"/>
              </a:rPr>
              <a:t> </a:t>
            </a:r>
            <a:r>
              <a:rPr lang="en-US" sz="800" dirty="0" err="1">
                <a:latin typeface="Arial"/>
              </a:rPr>
              <a:t>Baldo</a:t>
            </a:r>
            <a:r>
              <a:rPr lang="en-US" sz="800" dirty="0">
                <a:latin typeface="Arial"/>
              </a:rPr>
              <a:t> said on 9 March. He called on the signatories of the June 2015 peace agreement to continue fulfilling their commitments and ensure unhindered humanitarian access to the affected population and the protection of humanitarian personnel and their operations. </a:t>
            </a:r>
          </a:p>
        </p:txBody>
      </p:sp>
      <p:grpSp>
        <p:nvGrpSpPr>
          <p:cNvPr id="7" name="Groupe 6"/>
          <p:cNvGrpSpPr/>
          <p:nvPr/>
        </p:nvGrpSpPr>
        <p:grpSpPr>
          <a:xfrm>
            <a:off x="8520282" y="5610250"/>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75173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4" y="758281"/>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MORE THAN 22,400 RETURNEES REGISTERED IN DAMASAK TOWN</a:t>
            </a:r>
          </a:p>
        </p:txBody>
      </p:sp>
      <p:cxnSp>
        <p:nvCxnSpPr>
          <p:cNvPr id="194" name="Connecteur droit 75"/>
          <p:cNvCxnSpPr/>
          <p:nvPr/>
        </p:nvCxnSpPr>
        <p:spPr>
          <a:xfrm flipV="1">
            <a:off x="231189" y="2889044"/>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5942443" y="3156740"/>
            <a:ext cx="225000" cy="326250"/>
            <a:chOff x="8546296" y="3330734"/>
            <a:chExt cx="225000" cy="326250"/>
          </a:xfrm>
        </p:grpSpPr>
        <p:pic>
          <p:nvPicPr>
            <p:cNvPr id="196" name="Image 371"/>
            <p:cNvPicPr>
              <a:picLocks noChangeAspect="1"/>
            </p:cNvPicPr>
            <p:nvPr/>
          </p:nvPicPr>
          <p:blipFill>
            <a:blip r:embed="rId12"/>
            <a:stretch>
              <a:fillRect/>
            </a:stretch>
          </p:blipFill>
          <p:spPr>
            <a:xfrm>
              <a:off x="8546296" y="3330734"/>
              <a:ext cx="225000" cy="326250"/>
            </a:xfrm>
            <a:prstGeom prst="rect">
              <a:avLst/>
            </a:prstGeom>
          </p:spPr>
        </p:pic>
        <p:pic>
          <p:nvPicPr>
            <p:cNvPr id="201" name="Image 372"/>
            <p:cNvPicPr>
              <a:picLocks noChangeAspect="1"/>
            </p:cNvPicPr>
            <p:nvPr/>
          </p:nvPicPr>
          <p:blipFill>
            <a:blip r:embed="rId13"/>
            <a:stretch>
              <a:fillRect/>
            </a:stretch>
          </p:blipFill>
          <p:spPr>
            <a:xfrm>
              <a:off x="8560351" y="3353470"/>
              <a:ext cx="191250" cy="191250"/>
            </a:xfrm>
            <a:prstGeom prst="rect">
              <a:avLst/>
            </a:prstGeom>
          </p:spPr>
        </p:pic>
      </p:grpSp>
      <p:sp>
        <p:nvSpPr>
          <p:cNvPr id="222" name="ZoneTexte 84"/>
          <p:cNvSpPr txBox="1"/>
          <p:nvPr/>
        </p:nvSpPr>
        <p:spPr>
          <a:xfrm>
            <a:off x="474363" y="2912903"/>
            <a:ext cx="205862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THOUSANDS OF DISPLACED RELOCATE FROM UN BASE</a:t>
            </a:r>
          </a:p>
        </p:txBody>
      </p:sp>
      <p:sp>
        <p:nvSpPr>
          <p:cNvPr id="226" name="ZoneTexte 80"/>
          <p:cNvSpPr txBox="1"/>
          <p:nvPr/>
        </p:nvSpPr>
        <p:spPr>
          <a:xfrm>
            <a:off x="8721424" y="3482990"/>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RIGHTS EXPERT URGES BETTER HUMANITARIAN ACCESS </a:t>
            </a:r>
          </a:p>
        </p:txBody>
      </p:sp>
      <p:cxnSp>
        <p:nvCxnSpPr>
          <p:cNvPr id="227" name="Connecteur droit 90"/>
          <p:cNvCxnSpPr/>
          <p:nvPr/>
        </p:nvCxnSpPr>
        <p:spPr>
          <a:xfrm>
            <a:off x="8430671" y="3460524"/>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03" name="Group 202"/>
          <p:cNvGrpSpPr/>
          <p:nvPr/>
        </p:nvGrpSpPr>
        <p:grpSpPr>
          <a:xfrm>
            <a:off x="6982949" y="3768802"/>
            <a:ext cx="224790" cy="325755"/>
            <a:chOff x="0" y="0"/>
            <a:chExt cx="225000" cy="326250"/>
          </a:xfrm>
        </p:grpSpPr>
        <p:pic>
          <p:nvPicPr>
            <p:cNvPr id="204" name="Image 377"/>
            <p:cNvPicPr>
              <a:picLocks noChangeAspect="1"/>
            </p:cNvPicPr>
            <p:nvPr/>
          </p:nvPicPr>
          <p:blipFill>
            <a:blip r:embed="rId14"/>
            <a:stretch>
              <a:fillRect/>
            </a:stretch>
          </p:blipFill>
          <p:spPr>
            <a:xfrm>
              <a:off x="0" y="0"/>
              <a:ext cx="225000" cy="326250"/>
            </a:xfrm>
            <a:prstGeom prst="rect">
              <a:avLst/>
            </a:prstGeom>
          </p:spPr>
        </p:pic>
        <p:pic>
          <p:nvPicPr>
            <p:cNvPr id="205" name="Image 20"/>
            <p:cNvPicPr>
              <a:picLocks noChangeAspect="1"/>
            </p:cNvPicPr>
            <p:nvPr/>
          </p:nvPicPr>
          <p:blipFill>
            <a:blip r:embed="rId15"/>
            <a:stretch>
              <a:fillRect/>
            </a:stretch>
          </p:blipFill>
          <p:spPr>
            <a:xfrm>
              <a:off x="17694" y="10466"/>
              <a:ext cx="201600" cy="192436"/>
            </a:xfrm>
            <a:prstGeom prst="rect">
              <a:avLst/>
            </a:prstGeom>
          </p:spPr>
        </p:pic>
      </p:grpSp>
      <p:grpSp>
        <p:nvGrpSpPr>
          <p:cNvPr id="192" name="Group 191"/>
          <p:cNvGrpSpPr/>
          <p:nvPr/>
        </p:nvGrpSpPr>
        <p:grpSpPr>
          <a:xfrm>
            <a:off x="235777" y="2938092"/>
            <a:ext cx="226085" cy="326250"/>
            <a:chOff x="268944" y="3374179"/>
            <a:chExt cx="226085" cy="326250"/>
          </a:xfrm>
        </p:grpSpPr>
        <p:pic>
          <p:nvPicPr>
            <p:cNvPr id="193" name="Image 377"/>
            <p:cNvPicPr>
              <a:picLocks noChangeAspect="1"/>
            </p:cNvPicPr>
            <p:nvPr/>
          </p:nvPicPr>
          <p:blipFill>
            <a:blip r:embed="rId14"/>
            <a:stretch>
              <a:fillRect/>
            </a:stretch>
          </p:blipFill>
          <p:spPr>
            <a:xfrm>
              <a:off x="268944" y="3374179"/>
              <a:ext cx="225000" cy="326250"/>
            </a:xfrm>
            <a:prstGeom prst="rect">
              <a:avLst/>
            </a:prstGeom>
          </p:spPr>
        </p:pic>
        <p:pic>
          <p:nvPicPr>
            <p:cNvPr id="197"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198" name="Group 197"/>
          <p:cNvGrpSpPr/>
          <p:nvPr/>
        </p:nvGrpSpPr>
        <p:grpSpPr>
          <a:xfrm>
            <a:off x="5604704" y="2872829"/>
            <a:ext cx="226085" cy="326250"/>
            <a:chOff x="268944" y="3374179"/>
            <a:chExt cx="226085" cy="326250"/>
          </a:xfrm>
        </p:grpSpPr>
        <p:pic>
          <p:nvPicPr>
            <p:cNvPr id="214" name="Image 377"/>
            <p:cNvPicPr>
              <a:picLocks noChangeAspect="1"/>
            </p:cNvPicPr>
            <p:nvPr/>
          </p:nvPicPr>
          <p:blipFill>
            <a:blip r:embed="rId14"/>
            <a:stretch>
              <a:fillRect/>
            </a:stretch>
          </p:blipFill>
          <p:spPr>
            <a:xfrm>
              <a:off x="268944" y="3374179"/>
              <a:ext cx="225000" cy="326250"/>
            </a:xfrm>
            <a:prstGeom prst="rect">
              <a:avLst/>
            </a:prstGeom>
          </p:spPr>
        </p:pic>
        <p:pic>
          <p:nvPicPr>
            <p:cNvPr id="215" name="Image 21"/>
            <p:cNvPicPr>
              <a:picLocks noChangeAspect="1"/>
            </p:cNvPicPr>
            <p:nvPr/>
          </p:nvPicPr>
          <p:blipFill>
            <a:blip r:embed="rId3"/>
            <a:stretch>
              <a:fillRect/>
            </a:stretch>
          </p:blipFill>
          <p:spPr>
            <a:xfrm>
              <a:off x="288929" y="3380201"/>
              <a:ext cx="206100" cy="196731"/>
            </a:xfrm>
            <a:prstGeom prst="rect">
              <a:avLst/>
            </a:prstGeom>
          </p:spPr>
        </p:pic>
      </p:grpSp>
      <p:sp>
        <p:nvSpPr>
          <p:cNvPr id="242" name="ZoneTexte 84"/>
          <p:cNvSpPr txBox="1"/>
          <p:nvPr/>
        </p:nvSpPr>
        <p:spPr>
          <a:xfrm>
            <a:off x="469451" y="4982616"/>
            <a:ext cx="185675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OVER 300 FAMILIES DISPLACED BY VIOLENCE IN TANGANYIKA</a:t>
            </a:r>
          </a:p>
        </p:txBody>
      </p:sp>
      <p:grpSp>
        <p:nvGrpSpPr>
          <p:cNvPr id="187" name="Group 186"/>
          <p:cNvGrpSpPr/>
          <p:nvPr/>
        </p:nvGrpSpPr>
        <p:grpSpPr>
          <a:xfrm>
            <a:off x="237185" y="861460"/>
            <a:ext cx="225000" cy="326250"/>
            <a:chOff x="8546296" y="3330734"/>
            <a:chExt cx="225000" cy="326250"/>
          </a:xfrm>
        </p:grpSpPr>
        <p:pic>
          <p:nvPicPr>
            <p:cNvPr id="188" name="Image 371"/>
            <p:cNvPicPr>
              <a:picLocks noChangeAspect="1"/>
            </p:cNvPicPr>
            <p:nvPr/>
          </p:nvPicPr>
          <p:blipFill>
            <a:blip r:embed="rId12"/>
            <a:stretch>
              <a:fillRect/>
            </a:stretch>
          </p:blipFill>
          <p:spPr>
            <a:xfrm>
              <a:off x="8546296" y="3330734"/>
              <a:ext cx="225000" cy="326250"/>
            </a:xfrm>
            <a:prstGeom prst="rect">
              <a:avLst/>
            </a:prstGeom>
          </p:spPr>
        </p:pic>
        <p:pic>
          <p:nvPicPr>
            <p:cNvPr id="189" name="Image 372"/>
            <p:cNvPicPr>
              <a:picLocks noChangeAspect="1"/>
            </p:cNvPicPr>
            <p:nvPr/>
          </p:nvPicPr>
          <p:blipFill>
            <a:blip r:embed="rId13"/>
            <a:stretch>
              <a:fillRect/>
            </a:stretch>
          </p:blipFill>
          <p:spPr>
            <a:xfrm>
              <a:off x="8560351" y="3353470"/>
              <a:ext cx="191250" cy="191250"/>
            </a:xfrm>
            <a:prstGeom prst="rect">
              <a:avLst/>
            </a:prstGeom>
          </p:spPr>
        </p:pic>
      </p:grpSp>
      <p:cxnSp>
        <p:nvCxnSpPr>
          <p:cNvPr id="190" name="Connecteur droit 75"/>
          <p:cNvCxnSpPr/>
          <p:nvPr/>
        </p:nvCxnSpPr>
        <p:spPr>
          <a:xfrm flipV="1">
            <a:off x="227397" y="4938184"/>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1" name="Group 190"/>
          <p:cNvGrpSpPr/>
          <p:nvPr/>
        </p:nvGrpSpPr>
        <p:grpSpPr>
          <a:xfrm>
            <a:off x="6719198" y="3261319"/>
            <a:ext cx="226085" cy="326250"/>
            <a:chOff x="268944" y="3374179"/>
            <a:chExt cx="226085" cy="326250"/>
          </a:xfrm>
        </p:grpSpPr>
        <p:pic>
          <p:nvPicPr>
            <p:cNvPr id="199" name="Image 377"/>
            <p:cNvPicPr>
              <a:picLocks noChangeAspect="1"/>
            </p:cNvPicPr>
            <p:nvPr/>
          </p:nvPicPr>
          <p:blipFill>
            <a:blip r:embed="rId14"/>
            <a:stretch>
              <a:fillRect/>
            </a:stretch>
          </p:blipFill>
          <p:spPr>
            <a:xfrm>
              <a:off x="268944" y="3374179"/>
              <a:ext cx="225000" cy="326250"/>
            </a:xfrm>
            <a:prstGeom prst="rect">
              <a:avLst/>
            </a:prstGeom>
          </p:spPr>
        </p:pic>
        <p:pic>
          <p:nvPicPr>
            <p:cNvPr id="200"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202" name="Group 201"/>
          <p:cNvGrpSpPr/>
          <p:nvPr/>
        </p:nvGrpSpPr>
        <p:grpSpPr>
          <a:xfrm>
            <a:off x="236696" y="5005530"/>
            <a:ext cx="224790" cy="325755"/>
            <a:chOff x="0" y="0"/>
            <a:chExt cx="225000" cy="326250"/>
          </a:xfrm>
        </p:grpSpPr>
        <p:pic>
          <p:nvPicPr>
            <p:cNvPr id="206" name="Image 377"/>
            <p:cNvPicPr>
              <a:picLocks noChangeAspect="1"/>
            </p:cNvPicPr>
            <p:nvPr/>
          </p:nvPicPr>
          <p:blipFill>
            <a:blip r:embed="rId14"/>
            <a:stretch>
              <a:fillRect/>
            </a:stretch>
          </p:blipFill>
          <p:spPr>
            <a:xfrm>
              <a:off x="0" y="0"/>
              <a:ext cx="225000" cy="326250"/>
            </a:xfrm>
            <a:prstGeom prst="rect">
              <a:avLst/>
            </a:prstGeom>
          </p:spPr>
        </p:pic>
        <p:pic>
          <p:nvPicPr>
            <p:cNvPr id="209" name="Image 20"/>
            <p:cNvPicPr>
              <a:picLocks noChangeAspect="1"/>
            </p:cNvPicPr>
            <p:nvPr/>
          </p:nvPicPr>
          <p:blipFill>
            <a:blip r:embed="rId15"/>
            <a:stretch>
              <a:fillRect/>
            </a:stretch>
          </p:blipFill>
          <p:spPr>
            <a:xfrm>
              <a:off x="17694" y="10466"/>
              <a:ext cx="201600" cy="192436"/>
            </a:xfrm>
            <a:prstGeom prst="rect">
              <a:avLst/>
            </a:prstGeom>
          </p:spPr>
        </p:pic>
      </p:grpSp>
      <p:pic>
        <p:nvPicPr>
          <p:cNvPr id="211" name="Image 2226"/>
          <p:cNvPicPr>
            <a:picLocks noChangeAspect="1"/>
          </p:cNvPicPr>
          <p:nvPr/>
        </p:nvPicPr>
        <p:blipFill>
          <a:blip r:embed="rId14">
            <a:duotone>
              <a:prstClr val="black"/>
              <a:schemeClr val="tx2">
                <a:tint val="45000"/>
                <a:satMod val="400000"/>
              </a:schemeClr>
            </a:duotone>
          </a:blip>
          <a:stretch>
            <a:fillRect/>
          </a:stretch>
        </p:blipFill>
        <p:spPr>
          <a:xfrm>
            <a:off x="4300590" y="1887202"/>
            <a:ext cx="225000" cy="326250"/>
          </a:xfrm>
          <a:prstGeom prst="rect">
            <a:avLst/>
          </a:prstGeom>
        </p:spPr>
      </p:pic>
      <p:pic>
        <p:nvPicPr>
          <p:cNvPr id="213" name="Image 2226"/>
          <p:cNvPicPr>
            <a:picLocks noChangeAspect="1"/>
          </p:cNvPicPr>
          <p:nvPr/>
        </p:nvPicPr>
        <p:blipFill>
          <a:blip r:embed="rId14">
            <a:duotone>
              <a:prstClr val="black"/>
              <a:schemeClr val="tx2">
                <a:tint val="45000"/>
                <a:satMod val="400000"/>
              </a:schemeClr>
            </a:duotone>
          </a:blip>
          <a:stretch>
            <a:fillRect/>
          </a:stretch>
        </p:blipFill>
        <p:spPr>
          <a:xfrm>
            <a:off x="8424912" y="3511295"/>
            <a:ext cx="225000" cy="326250"/>
          </a:xfrm>
          <a:prstGeom prst="rect">
            <a:avLst/>
          </a:prstGeom>
        </p:spPr>
      </p:pic>
      <p:grpSp>
        <p:nvGrpSpPr>
          <p:cNvPr id="181" name="Group 180"/>
          <p:cNvGrpSpPr/>
          <p:nvPr/>
        </p:nvGrpSpPr>
        <p:grpSpPr>
          <a:xfrm>
            <a:off x="8429172" y="814849"/>
            <a:ext cx="226085" cy="326250"/>
            <a:chOff x="268944" y="3374179"/>
            <a:chExt cx="226085" cy="326250"/>
          </a:xfrm>
        </p:grpSpPr>
        <p:pic>
          <p:nvPicPr>
            <p:cNvPr id="182" name="Image 377"/>
            <p:cNvPicPr>
              <a:picLocks noChangeAspect="1"/>
            </p:cNvPicPr>
            <p:nvPr/>
          </p:nvPicPr>
          <p:blipFill>
            <a:blip r:embed="rId14"/>
            <a:stretch>
              <a:fillRect/>
            </a:stretch>
          </p:blipFill>
          <p:spPr>
            <a:xfrm>
              <a:off x="268944" y="3374179"/>
              <a:ext cx="225000" cy="326250"/>
            </a:xfrm>
            <a:prstGeom prst="rect">
              <a:avLst/>
            </a:prstGeom>
          </p:spPr>
        </p:pic>
        <p:pic>
          <p:nvPicPr>
            <p:cNvPr id="210" name="Image 21"/>
            <p:cNvPicPr>
              <a:picLocks noChangeAspect="1"/>
            </p:cNvPicPr>
            <p:nvPr/>
          </p:nvPicPr>
          <p:blipFill>
            <a:blip r:embed="rId3"/>
            <a:stretch>
              <a:fillRect/>
            </a:stretch>
          </p:blipFill>
          <p:spPr>
            <a:xfrm>
              <a:off x="288929" y="3380201"/>
              <a:ext cx="206100" cy="196731"/>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9771</TotalTime>
  <Words>544</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(7 - 13 March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575</cp:revision>
  <cp:lastPrinted>2017-02-28T14:24:48Z</cp:lastPrinted>
  <dcterms:created xsi:type="dcterms:W3CDTF">2015-12-15T11:10:25Z</dcterms:created>
  <dcterms:modified xsi:type="dcterms:W3CDTF">2017-03-13T16:39:29Z</dcterms:modified>
</cp:coreProperties>
</file>