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72" y="-27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20-Mar-17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20-Mar-17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20-Mar-17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20-Mar-17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20-Mar-17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8.emf"/><Relationship Id="rId18" Type="http://schemas.openxmlformats.org/officeDocument/2006/relationships/image" Target="../media/image13.emf"/><Relationship Id="rId3" Type="http://schemas.openxmlformats.org/officeDocument/2006/relationships/notesSlide" Target="../notesSlides/notesSlide1.xml"/><Relationship Id="rId7" Type="http://schemas.openxmlformats.org/officeDocument/2006/relationships/image" Target="../media/image2.emf"/><Relationship Id="rId12" Type="http://schemas.openxmlformats.org/officeDocument/2006/relationships/image" Target="../media/image7.emf"/><Relationship Id="rId17" Type="http://schemas.openxmlformats.org/officeDocument/2006/relationships/image" Target="../media/image12.emf"/><Relationship Id="rId2" Type="http://schemas.openxmlformats.org/officeDocument/2006/relationships/slideLayout" Target="../slideLayouts/slideLayout1.xml"/><Relationship Id="rId16" Type="http://schemas.openxmlformats.org/officeDocument/2006/relationships/image" Target="../media/image11.emf"/><Relationship Id="rId1" Type="http://schemas.openxmlformats.org/officeDocument/2006/relationships/vmlDrawing" Target="../drawings/vmlDrawing1.vml"/><Relationship Id="rId6" Type="http://schemas.openxmlformats.org/officeDocument/2006/relationships/hyperlink" Target="http://twitter.com/OCHAROWCA" TargetMode="External"/><Relationship Id="rId11" Type="http://schemas.openxmlformats.org/officeDocument/2006/relationships/image" Target="../media/image6.emf"/><Relationship Id="rId5" Type="http://schemas.openxmlformats.org/officeDocument/2006/relationships/hyperlink" Target="mailto:ocharowca@un.org" TargetMode="External"/><Relationship Id="rId15" Type="http://schemas.openxmlformats.org/officeDocument/2006/relationships/image" Target="../media/image10.emf"/><Relationship Id="rId10" Type="http://schemas.openxmlformats.org/officeDocument/2006/relationships/image" Target="../media/image5.emf"/><Relationship Id="rId4" Type="http://schemas.openxmlformats.org/officeDocument/2006/relationships/image" Target="../media/image1.emf"/><Relationship Id="rId9" Type="http://schemas.openxmlformats.org/officeDocument/2006/relationships/image" Target="../media/image4.emf"/><Relationship Id="rId1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4"/>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(14 - 20 March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20 March 2017  </a:t>
            </a:r>
            <a:r>
              <a:rPr lang="fr-FR" sz="800" b="1" dirty="0">
                <a:solidFill>
                  <a:schemeClr val="bg1">
                    <a:lumMod val="50000"/>
                  </a:schemeClr>
                </a:solidFill>
                <a:latin typeface="Arial" panose="020B0604020202020204" pitchFamily="34" charset="0"/>
                <a:cs typeface="Arial" panose="020B0604020202020204" pitchFamily="34" charset="0"/>
              </a:rPr>
              <a:t>Map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5"/>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6"/>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46880" y="554004"/>
            <a:ext cx="2092202" cy="6769359"/>
          </a:xfrm>
          <a:prstGeom prst="rect">
            <a:avLst/>
          </a:prstGeom>
          <a:noFill/>
        </p:spPr>
        <p:txBody>
          <a:bodyPr wrap="square" lIns="0" tIns="49785" rIns="0" bIns="49785" rtlCol="0">
            <a:noAutofit/>
          </a:bodyPr>
          <a:lstStyle/>
          <a:p>
            <a:r>
              <a:rPr lang="en-GB" sz="1000" dirty="0">
                <a:latin typeface="Arial"/>
              </a:rPr>
              <a:t>CHAD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r>
              <a:rPr lang="en-US" sz="800" dirty="0">
                <a:latin typeface="Arial"/>
              </a:rPr>
              <a:t>A rapid humanitarian response is underway following a fire at </a:t>
            </a:r>
            <a:r>
              <a:rPr lang="en-US" sz="800" dirty="0" err="1">
                <a:latin typeface="Arial"/>
              </a:rPr>
              <a:t>Dosseye</a:t>
            </a:r>
            <a:r>
              <a:rPr lang="en-US" sz="800" dirty="0">
                <a:latin typeface="Arial"/>
              </a:rPr>
              <a:t> refugee camp in southern Chad on 15 March. The fire, whose cause is still unknown, destroyed several huts, food stocks and household items. No casualties were reported. </a:t>
            </a:r>
            <a:r>
              <a:rPr lang="en-US" sz="800" dirty="0" err="1">
                <a:latin typeface="Arial"/>
              </a:rPr>
              <a:t>Dosseye</a:t>
            </a:r>
            <a:r>
              <a:rPr lang="en-US" sz="800" dirty="0">
                <a:latin typeface="Arial"/>
              </a:rPr>
              <a:t> camp hosts more than 12,000 refugees from the Central African Republic. </a:t>
            </a:r>
          </a:p>
          <a:p>
            <a:pPr lvl="0"/>
            <a:endParaRPr lang="en-US" sz="800" dirty="0">
              <a:latin typeface="Arial"/>
            </a:endParaRPr>
          </a:p>
          <a:p>
            <a:pPr lvl="0"/>
            <a:r>
              <a:rPr lang="en-US" sz="1000" dirty="0">
                <a:latin typeface="Arial"/>
              </a:rPr>
              <a:t>CONGO</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500" dirty="0">
              <a:latin typeface="Arial"/>
            </a:endParaRPr>
          </a:p>
          <a:p>
            <a:pPr lvl="0"/>
            <a:r>
              <a:rPr lang="en-US" sz="800" dirty="0">
                <a:latin typeface="Arial"/>
              </a:rPr>
              <a:t>An outbreak of </a:t>
            </a:r>
            <a:r>
              <a:rPr lang="en-US" sz="800" dirty="0" err="1">
                <a:latin typeface="Arial"/>
              </a:rPr>
              <a:t>monkeypox</a:t>
            </a:r>
            <a:r>
              <a:rPr lang="en-US" sz="800" dirty="0">
                <a:latin typeface="Arial"/>
              </a:rPr>
              <a:t> has infected 20 people and caused three deaths in the northern </a:t>
            </a:r>
            <a:r>
              <a:rPr lang="en-US" sz="800" dirty="0" err="1">
                <a:latin typeface="Arial"/>
              </a:rPr>
              <a:t>Likouala</a:t>
            </a:r>
            <a:r>
              <a:rPr lang="en-US" sz="800" dirty="0">
                <a:latin typeface="Arial"/>
              </a:rPr>
              <a:t> department, the Ministry of Health confirmed on 16 March. Patients are receiving free medical care and the authorities have ramped up epidemiological surveillance and banned the handling of monkeys and other wild animals. </a:t>
            </a:r>
            <a:r>
              <a:rPr lang="en-US" sz="800" dirty="0" err="1">
                <a:latin typeface="Arial"/>
              </a:rPr>
              <a:t>Monkeypox</a:t>
            </a:r>
            <a:r>
              <a:rPr lang="en-US" sz="800" dirty="0">
                <a:latin typeface="Arial"/>
              </a:rPr>
              <a:t> is transmitted from an infected monkey to humans and then from one person to another. There is no vaccine against the virus and only the symptoms are treated. The country’s last outbreak was in 2003 in the same department.</a:t>
            </a:r>
          </a:p>
          <a:p>
            <a:pPr lvl="0"/>
            <a:endParaRPr lang="en-US" sz="1000" dirty="0">
              <a:latin typeface="Arial"/>
            </a:endParaRPr>
          </a:p>
          <a:p>
            <a:pPr lvl="0"/>
            <a:r>
              <a:rPr lang="en-US" sz="1000" dirty="0">
                <a:latin typeface="Arial"/>
              </a:rPr>
              <a:t>NIGER</a:t>
            </a:r>
          </a:p>
          <a:p>
            <a:pPr lvl="0"/>
            <a:endParaRPr lang="en-US" sz="1000" dirty="0">
              <a:latin typeface="Arial"/>
            </a:endParaRPr>
          </a:p>
          <a:p>
            <a:endParaRPr lang="en-US" sz="800" dirty="0">
              <a:latin typeface="Arial"/>
            </a:endParaRPr>
          </a:p>
          <a:p>
            <a:endParaRPr lang="en-US" sz="800" dirty="0">
              <a:latin typeface="Arial"/>
            </a:endParaRPr>
          </a:p>
          <a:p>
            <a:endParaRPr lang="en-US" sz="500" dirty="0">
              <a:latin typeface="Arial"/>
            </a:endParaRPr>
          </a:p>
          <a:p>
            <a:r>
              <a:rPr lang="en-US" sz="800" dirty="0">
                <a:latin typeface="Arial"/>
              </a:rPr>
              <a:t>Four health districts (Niamey 2, Niamey 3, </a:t>
            </a:r>
            <a:r>
              <a:rPr lang="en-US" sz="800" dirty="0" err="1">
                <a:latin typeface="Arial"/>
              </a:rPr>
              <a:t>Ouallam</a:t>
            </a:r>
            <a:r>
              <a:rPr lang="en-US" sz="800" dirty="0">
                <a:latin typeface="Arial"/>
              </a:rPr>
              <a:t> and </a:t>
            </a:r>
            <a:r>
              <a:rPr lang="en-US" sz="800" dirty="0" err="1">
                <a:latin typeface="Arial"/>
              </a:rPr>
              <a:t>Tillabéry</a:t>
            </a:r>
            <a:r>
              <a:rPr lang="en-US" sz="800" dirty="0">
                <a:latin typeface="Arial"/>
              </a:rPr>
              <a:t>) have reached the alert threshold for meningitis with more than 5 cases per 100,000 inhabitants per week. In total, health authorities have registered 511 suspected cases and 34 deaths between 2 January and 12 March. The meningitis epidemiological season runs from December to June.</a:t>
            </a:r>
            <a:endParaRPr lang="en-GB" sz="800" dirty="0">
              <a:latin typeface="Arial"/>
            </a:endParaRPr>
          </a:p>
        </p:txBody>
      </p:sp>
      <p:cxnSp>
        <p:nvCxnSpPr>
          <p:cNvPr id="76" name="Connecteur droit 75"/>
          <p:cNvCxnSpPr/>
          <p:nvPr/>
        </p:nvCxnSpPr>
        <p:spPr>
          <a:xfrm flipV="1">
            <a:off x="252345" y="76537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81253" y="781324"/>
            <a:ext cx="186418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FIRE DESTROYS SHELTERS AT REFUGEE CAMP</a:t>
            </a:r>
          </a:p>
        </p:txBody>
      </p:sp>
      <p:pic>
        <p:nvPicPr>
          <p:cNvPr id="15" name="Image 14"/>
          <p:cNvPicPr>
            <a:picLocks noChangeAspect="1"/>
          </p:cNvPicPr>
          <p:nvPr/>
        </p:nvPicPr>
        <p:blipFill>
          <a:blip r:embed="rId7"/>
          <a:stretch>
            <a:fillRect/>
          </a:stretch>
        </p:blipFill>
        <p:spPr>
          <a:xfrm>
            <a:off x="8615079" y="1008104"/>
            <a:ext cx="192926" cy="176016"/>
          </a:xfrm>
          <a:prstGeom prst="rect">
            <a:avLst/>
          </a:prstGeom>
        </p:spPr>
      </p:pic>
      <p:pic>
        <p:nvPicPr>
          <p:cNvPr id="2217" name="Image 9"/>
          <p:cNvPicPr>
            <a:picLocks noChangeAspect="1"/>
          </p:cNvPicPr>
          <p:nvPr/>
        </p:nvPicPr>
        <p:blipFill>
          <a:blip r:embed="rId8"/>
          <a:stretch>
            <a:fillRect/>
          </a:stretch>
        </p:blipFill>
        <p:spPr>
          <a:xfrm>
            <a:off x="9202523" y="211195"/>
            <a:ext cx="1248750" cy="303750"/>
          </a:xfrm>
          <a:prstGeom prst="rect">
            <a:avLst/>
          </a:prstGeom>
        </p:spPr>
      </p:pic>
      <p:sp>
        <p:nvSpPr>
          <p:cNvPr id="16" name="Rectangle 15"/>
          <p:cNvSpPr/>
          <p:nvPr/>
        </p:nvSpPr>
        <p:spPr>
          <a:xfrm>
            <a:off x="2510571" y="758281"/>
            <a:ext cx="5746763" cy="5899847"/>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505595" y="758751"/>
            <a:ext cx="5751740" cy="5891268"/>
            <a:chOff x="2543303" y="836105"/>
            <a:chExt cx="5751740"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43303" y="837663"/>
              <a:ext cx="5742215"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44389"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08665" y="4129101"/>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422057" y="2478029"/>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30881" y="4178594"/>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7292" y="3280872"/>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NIGER </a:t>
            </a:r>
          </a:p>
          <a:p>
            <a:endParaRPr lang="en-GB" sz="1000" dirty="0">
              <a:latin typeface="Arial"/>
            </a:endParaRP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r>
              <a:rPr lang="en-US" sz="800" dirty="0">
                <a:latin typeface="Arial"/>
              </a:rPr>
              <a:t>School attendance continues to be hampered by insecurity and population movements in the southern </a:t>
            </a:r>
            <a:r>
              <a:rPr lang="en-US" sz="800" dirty="0" err="1">
                <a:latin typeface="Arial"/>
              </a:rPr>
              <a:t>Diffa</a:t>
            </a:r>
            <a:r>
              <a:rPr lang="en-US" sz="800" dirty="0">
                <a:latin typeface="Arial"/>
              </a:rPr>
              <a:t> region. Thirty schools hosting 1,280 students remain closed, while 121 schools were re-opened in October 2016 with the support of the Ministry of Education.</a:t>
            </a:r>
          </a:p>
          <a:p>
            <a:endParaRPr lang="en-US" sz="800" dirty="0">
              <a:latin typeface="Arial"/>
            </a:endParaRPr>
          </a:p>
          <a:p>
            <a:endParaRPr lang="en-US" sz="800" dirty="0">
              <a:latin typeface="Arial"/>
            </a:endParaRPr>
          </a:p>
          <a:p>
            <a:r>
              <a:rPr lang="en-US" sz="1000" dirty="0">
                <a:latin typeface="Arial"/>
              </a:rPr>
              <a:t>MALI</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en-US" sz="800" dirty="0">
                <a:latin typeface="Arial"/>
              </a:rPr>
              <a:t>On 17 March, the Coordination des </a:t>
            </a:r>
            <a:r>
              <a:rPr lang="en-US" sz="800" dirty="0" err="1">
                <a:latin typeface="Arial"/>
              </a:rPr>
              <a:t>Mouvements</a:t>
            </a:r>
            <a:r>
              <a:rPr lang="en-US" sz="800" dirty="0">
                <a:latin typeface="Arial"/>
              </a:rPr>
              <a:t> de </a:t>
            </a:r>
            <a:r>
              <a:rPr lang="en-US" sz="800" dirty="0" err="1">
                <a:latin typeface="Arial"/>
              </a:rPr>
              <a:t>l’Azawad</a:t>
            </a:r>
            <a:r>
              <a:rPr lang="en-US" sz="800" dirty="0">
                <a:latin typeface="Arial"/>
              </a:rPr>
              <a:t> (CMA), a coalition of armed movements signatory to the June 2015 peace agreement, signed an action plan with the UN to end and prevent the recruitment and use, sexual violence and all other grave violations against children. The plan is binding on all CMA entities and includes concrete measures to end and prevent child recruitment and abuse.</a:t>
            </a:r>
          </a:p>
          <a:p>
            <a:endParaRPr lang="en-US" sz="800" dirty="0">
              <a:latin typeface="Arial"/>
            </a:endParaRPr>
          </a:p>
          <a:p>
            <a:endParaRPr lang="en-US" sz="800" dirty="0">
              <a:latin typeface="Arial"/>
            </a:endParaRPr>
          </a:p>
          <a:p>
            <a:endParaRPr lang="en-US" sz="800" dirty="0">
              <a:latin typeface="Arial"/>
            </a:endParaRPr>
          </a:p>
          <a:p>
            <a:endParaRPr lang="en-US" sz="600" dirty="0">
              <a:latin typeface="Arial"/>
            </a:endParaRPr>
          </a:p>
          <a:p>
            <a:r>
              <a:rPr lang="en-US" sz="800" dirty="0">
                <a:latin typeface="Arial"/>
              </a:rPr>
              <a:t>Several attacks against local and international humanitarian workers have been reported between 11 and 13 March in Gao, Timbuktu and Mopti regions, killing one person and leaving several injured. Gunmen hijacked vehicles and equipment and ambushed trucks transporting food aid. The incidents have prompted affected </a:t>
            </a:r>
            <a:r>
              <a:rPr lang="en-GB" sz="800" dirty="0">
                <a:latin typeface="Arial"/>
              </a:rPr>
              <a:t>organisations</a:t>
            </a:r>
            <a:r>
              <a:rPr lang="en-US" sz="800" dirty="0">
                <a:latin typeface="Arial"/>
              </a:rPr>
              <a:t> to seek alternative means to assist those in need. </a:t>
            </a:r>
          </a:p>
          <a:p>
            <a:endParaRPr lang="en-US" sz="800" dirty="0">
              <a:latin typeface="Arial"/>
            </a:endParaRPr>
          </a:p>
        </p:txBody>
      </p:sp>
      <p:grpSp>
        <p:nvGrpSpPr>
          <p:cNvPr id="7" name="Groupe 6"/>
          <p:cNvGrpSpPr/>
          <p:nvPr/>
        </p:nvGrpSpPr>
        <p:grpSpPr>
          <a:xfrm>
            <a:off x="6246403" y="5471918"/>
            <a:ext cx="1890389" cy="982100"/>
            <a:chOff x="8530356" y="6413928"/>
            <a:chExt cx="1948288" cy="982100"/>
          </a:xfrm>
        </p:grpSpPr>
        <p:pic>
          <p:nvPicPr>
            <p:cNvPr id="34" name="Image 33"/>
            <p:cNvPicPr>
              <a:picLocks noChangeAspect="1"/>
            </p:cNvPicPr>
            <p:nvPr/>
          </p:nvPicPr>
          <p:blipFill>
            <a:blip r:embed="rId9"/>
            <a:stretch>
              <a:fillRect/>
            </a:stretch>
          </p:blipFill>
          <p:spPr>
            <a:xfrm>
              <a:off x="8530356" y="6477622"/>
              <a:ext cx="143848" cy="215772"/>
            </a:xfrm>
            <a:prstGeom prst="rect">
              <a:avLst/>
            </a:prstGeom>
          </p:spPr>
        </p:pic>
        <p:pic>
          <p:nvPicPr>
            <p:cNvPr id="35" name="Image 34"/>
            <p:cNvPicPr>
              <a:picLocks noChangeAspect="1"/>
            </p:cNvPicPr>
            <p:nvPr/>
          </p:nvPicPr>
          <p:blipFill>
            <a:blip r:embed="rId10"/>
            <a:stretch>
              <a:fillRect/>
            </a:stretch>
          </p:blipFill>
          <p:spPr>
            <a:xfrm>
              <a:off x="8530356" y="6721771"/>
              <a:ext cx="143848" cy="208580"/>
            </a:xfrm>
            <a:prstGeom prst="rect">
              <a:avLst/>
            </a:prstGeom>
          </p:spPr>
        </p:pic>
        <p:pic>
          <p:nvPicPr>
            <p:cNvPr id="36" name="Image 35"/>
            <p:cNvPicPr>
              <a:picLocks noChangeAspect="1"/>
            </p:cNvPicPr>
            <p:nvPr/>
          </p:nvPicPr>
          <p:blipFill>
            <a:blip r:embed="rId11"/>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2"/>
            <a:stretch>
              <a:fillRect/>
            </a:stretch>
          </p:blipFill>
          <p:spPr>
            <a:xfrm>
              <a:off x="8533214" y="7195737"/>
              <a:ext cx="138132" cy="200291"/>
            </a:xfrm>
            <a:prstGeom prst="rect">
              <a:avLst/>
            </a:prstGeom>
          </p:spPr>
        </p:pic>
      </p:grpSp>
      <p:cxnSp>
        <p:nvCxnSpPr>
          <p:cNvPr id="91" name="Connecteur droit 90"/>
          <p:cNvCxnSpPr/>
          <p:nvPr/>
        </p:nvCxnSpPr>
        <p:spPr>
          <a:xfrm>
            <a:off x="8404250" y="765464"/>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88950" y="789164"/>
            <a:ext cx="1844521"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INSECURITY IMPEDES EDUCATION IN DIFFA</a:t>
            </a:r>
          </a:p>
        </p:txBody>
      </p:sp>
      <p:cxnSp>
        <p:nvCxnSpPr>
          <p:cNvPr id="194" name="Connecteur droit 75"/>
          <p:cNvCxnSpPr/>
          <p:nvPr/>
        </p:nvCxnSpPr>
        <p:spPr>
          <a:xfrm flipV="1">
            <a:off x="248980" y="2383008"/>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5637170" y="2016719"/>
            <a:ext cx="225000" cy="326250"/>
            <a:chOff x="8546296" y="3330734"/>
            <a:chExt cx="225000" cy="326250"/>
          </a:xfrm>
        </p:grpSpPr>
        <p:pic>
          <p:nvPicPr>
            <p:cNvPr id="196" name="Image 371"/>
            <p:cNvPicPr>
              <a:picLocks noChangeAspect="1"/>
            </p:cNvPicPr>
            <p:nvPr/>
          </p:nvPicPr>
          <p:blipFill>
            <a:blip r:embed="rId13"/>
            <a:stretch>
              <a:fillRect/>
            </a:stretch>
          </p:blipFill>
          <p:spPr>
            <a:xfrm>
              <a:off x="8546296" y="3330734"/>
              <a:ext cx="225000" cy="326250"/>
            </a:xfrm>
            <a:prstGeom prst="rect">
              <a:avLst/>
            </a:prstGeom>
          </p:spPr>
        </p:pic>
        <p:pic>
          <p:nvPicPr>
            <p:cNvPr id="201" name="Image 372"/>
            <p:cNvPicPr>
              <a:picLocks noChangeAspect="1"/>
            </p:cNvPicPr>
            <p:nvPr/>
          </p:nvPicPr>
          <p:blipFill>
            <a:blip r:embed="rId14"/>
            <a:stretch>
              <a:fillRect/>
            </a:stretch>
          </p:blipFill>
          <p:spPr>
            <a:xfrm>
              <a:off x="8560351" y="3353470"/>
              <a:ext cx="191250" cy="191250"/>
            </a:xfrm>
            <a:prstGeom prst="rect">
              <a:avLst/>
            </a:prstGeom>
          </p:spPr>
        </p:pic>
      </p:grpSp>
      <p:sp>
        <p:nvSpPr>
          <p:cNvPr id="222" name="ZoneTexte 84"/>
          <p:cNvSpPr txBox="1"/>
          <p:nvPr/>
        </p:nvSpPr>
        <p:spPr>
          <a:xfrm>
            <a:off x="483780" y="2426678"/>
            <a:ext cx="205862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MONKEYPOX INFECTS 20, KILLS THREE</a:t>
            </a:r>
          </a:p>
        </p:txBody>
      </p:sp>
      <p:sp>
        <p:nvSpPr>
          <p:cNvPr id="226" name="ZoneTexte 80"/>
          <p:cNvSpPr txBox="1"/>
          <p:nvPr/>
        </p:nvSpPr>
        <p:spPr>
          <a:xfrm>
            <a:off x="8673919" y="2415121"/>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ARMED GROUP SIGNS CHILD PROTECTION DEAL</a:t>
            </a:r>
          </a:p>
        </p:txBody>
      </p:sp>
      <p:cxnSp>
        <p:nvCxnSpPr>
          <p:cNvPr id="227" name="Connecteur droit 90"/>
          <p:cNvCxnSpPr/>
          <p:nvPr/>
        </p:nvCxnSpPr>
        <p:spPr>
          <a:xfrm>
            <a:off x="8416177" y="2412209"/>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42" name="ZoneTexte 84"/>
          <p:cNvSpPr txBox="1"/>
          <p:nvPr/>
        </p:nvSpPr>
        <p:spPr>
          <a:xfrm>
            <a:off x="476702" y="4863927"/>
            <a:ext cx="185675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OVER 500 SUSPECTED MENINGITIS CASES</a:t>
            </a:r>
          </a:p>
        </p:txBody>
      </p:sp>
      <p:grpSp>
        <p:nvGrpSpPr>
          <p:cNvPr id="187" name="Group 186"/>
          <p:cNvGrpSpPr/>
          <p:nvPr/>
        </p:nvGrpSpPr>
        <p:grpSpPr>
          <a:xfrm>
            <a:off x="6271411" y="3744347"/>
            <a:ext cx="225000" cy="326250"/>
            <a:chOff x="8546296" y="3330734"/>
            <a:chExt cx="225000" cy="326250"/>
          </a:xfrm>
        </p:grpSpPr>
        <p:pic>
          <p:nvPicPr>
            <p:cNvPr id="188" name="Image 371"/>
            <p:cNvPicPr>
              <a:picLocks noChangeAspect="1"/>
            </p:cNvPicPr>
            <p:nvPr/>
          </p:nvPicPr>
          <p:blipFill>
            <a:blip r:embed="rId13"/>
            <a:stretch>
              <a:fillRect/>
            </a:stretch>
          </p:blipFill>
          <p:spPr>
            <a:xfrm>
              <a:off x="8546296" y="3330734"/>
              <a:ext cx="225000" cy="326250"/>
            </a:xfrm>
            <a:prstGeom prst="rect">
              <a:avLst/>
            </a:prstGeom>
          </p:spPr>
        </p:pic>
        <p:pic>
          <p:nvPicPr>
            <p:cNvPr id="189" name="Image 372"/>
            <p:cNvPicPr>
              <a:picLocks noChangeAspect="1"/>
            </p:cNvPicPr>
            <p:nvPr/>
          </p:nvPicPr>
          <p:blipFill>
            <a:blip r:embed="rId14"/>
            <a:stretch>
              <a:fillRect/>
            </a:stretch>
          </p:blipFill>
          <p:spPr>
            <a:xfrm>
              <a:off x="8560351" y="3353470"/>
              <a:ext cx="191250" cy="191250"/>
            </a:xfrm>
            <a:prstGeom prst="rect">
              <a:avLst/>
            </a:prstGeom>
          </p:spPr>
        </p:pic>
      </p:grpSp>
      <p:cxnSp>
        <p:nvCxnSpPr>
          <p:cNvPr id="190" name="Connecteur droit 75"/>
          <p:cNvCxnSpPr/>
          <p:nvPr/>
        </p:nvCxnSpPr>
        <p:spPr>
          <a:xfrm flipV="1">
            <a:off x="227819" y="4836883"/>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12" name="Group 211"/>
          <p:cNvGrpSpPr/>
          <p:nvPr/>
        </p:nvGrpSpPr>
        <p:grpSpPr>
          <a:xfrm>
            <a:off x="262269" y="2446570"/>
            <a:ext cx="225000" cy="326250"/>
            <a:chOff x="8546296" y="3330734"/>
            <a:chExt cx="225000" cy="326250"/>
          </a:xfrm>
        </p:grpSpPr>
        <p:pic>
          <p:nvPicPr>
            <p:cNvPr id="216" name="Image 371"/>
            <p:cNvPicPr>
              <a:picLocks noChangeAspect="1"/>
            </p:cNvPicPr>
            <p:nvPr/>
          </p:nvPicPr>
          <p:blipFill>
            <a:blip r:embed="rId13"/>
            <a:stretch>
              <a:fillRect/>
            </a:stretch>
          </p:blipFill>
          <p:spPr>
            <a:xfrm>
              <a:off x="8546296" y="3330734"/>
              <a:ext cx="225000" cy="326250"/>
            </a:xfrm>
            <a:prstGeom prst="rect">
              <a:avLst/>
            </a:prstGeom>
          </p:spPr>
        </p:pic>
        <p:pic>
          <p:nvPicPr>
            <p:cNvPr id="217" name="Image 372"/>
            <p:cNvPicPr>
              <a:picLocks noChangeAspect="1"/>
            </p:cNvPicPr>
            <p:nvPr/>
          </p:nvPicPr>
          <p:blipFill>
            <a:blip r:embed="rId14"/>
            <a:stretch>
              <a:fillRect/>
            </a:stretch>
          </p:blipFill>
          <p:spPr>
            <a:xfrm>
              <a:off x="8560351" y="3353470"/>
              <a:ext cx="191250" cy="191250"/>
            </a:xfrm>
            <a:prstGeom prst="rect">
              <a:avLst/>
            </a:prstGeom>
          </p:spPr>
        </p:pic>
      </p:grpSp>
      <p:grpSp>
        <p:nvGrpSpPr>
          <p:cNvPr id="218" name="Group 217"/>
          <p:cNvGrpSpPr/>
          <p:nvPr/>
        </p:nvGrpSpPr>
        <p:grpSpPr>
          <a:xfrm>
            <a:off x="275985" y="4905586"/>
            <a:ext cx="225000" cy="326250"/>
            <a:chOff x="8546296" y="3330734"/>
            <a:chExt cx="225000" cy="326250"/>
          </a:xfrm>
        </p:grpSpPr>
        <p:pic>
          <p:nvPicPr>
            <p:cNvPr id="220" name="Image 371"/>
            <p:cNvPicPr>
              <a:picLocks noChangeAspect="1"/>
            </p:cNvPicPr>
            <p:nvPr/>
          </p:nvPicPr>
          <p:blipFill>
            <a:blip r:embed="rId13"/>
            <a:stretch>
              <a:fillRect/>
            </a:stretch>
          </p:blipFill>
          <p:spPr>
            <a:xfrm>
              <a:off x="8546296" y="3330734"/>
              <a:ext cx="225000" cy="326250"/>
            </a:xfrm>
            <a:prstGeom prst="rect">
              <a:avLst/>
            </a:prstGeom>
          </p:spPr>
        </p:pic>
        <p:pic>
          <p:nvPicPr>
            <p:cNvPr id="221" name="Image 372"/>
            <p:cNvPicPr>
              <a:picLocks noChangeAspect="1"/>
            </p:cNvPicPr>
            <p:nvPr/>
          </p:nvPicPr>
          <p:blipFill>
            <a:blip r:embed="rId14"/>
            <a:stretch>
              <a:fillRect/>
            </a:stretch>
          </p:blipFill>
          <p:spPr>
            <a:xfrm>
              <a:off x="8560351" y="3353470"/>
              <a:ext cx="191250" cy="191250"/>
            </a:xfrm>
            <a:prstGeom prst="rect">
              <a:avLst/>
            </a:prstGeom>
          </p:spPr>
        </p:pic>
      </p:grpSp>
      <p:sp>
        <p:nvSpPr>
          <p:cNvPr id="224" name="ZoneTexte 80"/>
          <p:cNvSpPr txBox="1"/>
          <p:nvPr/>
        </p:nvSpPr>
        <p:spPr>
          <a:xfrm>
            <a:off x="8654190" y="4115667"/>
            <a:ext cx="1945127" cy="21544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AID WORKERS ATTACKED</a:t>
            </a:r>
          </a:p>
        </p:txBody>
      </p:sp>
      <p:grpSp>
        <p:nvGrpSpPr>
          <p:cNvPr id="231" name="Group 230"/>
          <p:cNvGrpSpPr/>
          <p:nvPr/>
        </p:nvGrpSpPr>
        <p:grpSpPr>
          <a:xfrm>
            <a:off x="8431802" y="4094557"/>
            <a:ext cx="225000" cy="328204"/>
            <a:chOff x="4499508" y="1144203"/>
            <a:chExt cx="225000" cy="328204"/>
          </a:xfrm>
        </p:grpSpPr>
        <p:pic>
          <p:nvPicPr>
            <p:cNvPr id="239" name="Image 377"/>
            <p:cNvPicPr>
              <a:picLocks noChangeAspect="1"/>
            </p:cNvPicPr>
            <p:nvPr/>
          </p:nvPicPr>
          <p:blipFill>
            <a:blip r:embed="rId15"/>
            <a:stretch>
              <a:fillRect/>
            </a:stretch>
          </p:blipFill>
          <p:spPr>
            <a:xfrm>
              <a:off x="4499508" y="1146157"/>
              <a:ext cx="225000" cy="326250"/>
            </a:xfrm>
            <a:prstGeom prst="rect">
              <a:avLst/>
            </a:prstGeom>
          </p:spPr>
        </p:pic>
        <p:pic>
          <p:nvPicPr>
            <p:cNvPr id="240" name="Image 19"/>
            <p:cNvPicPr>
              <a:picLocks noChangeAspect="1"/>
            </p:cNvPicPr>
            <p:nvPr/>
          </p:nvPicPr>
          <p:blipFill>
            <a:blip r:embed="rId16"/>
            <a:stretch>
              <a:fillRect/>
            </a:stretch>
          </p:blipFill>
          <p:spPr>
            <a:xfrm>
              <a:off x="4502719" y="1144203"/>
              <a:ext cx="201600" cy="201600"/>
            </a:xfrm>
            <a:prstGeom prst="rect">
              <a:avLst/>
            </a:prstGeom>
          </p:spPr>
        </p:pic>
      </p:grpSp>
      <p:grpSp>
        <p:nvGrpSpPr>
          <p:cNvPr id="178" name="Group 177"/>
          <p:cNvGrpSpPr/>
          <p:nvPr/>
        </p:nvGrpSpPr>
        <p:grpSpPr>
          <a:xfrm>
            <a:off x="241068" y="827040"/>
            <a:ext cx="225000" cy="326250"/>
            <a:chOff x="6371668" y="1117175"/>
            <a:chExt cx="225000" cy="326250"/>
          </a:xfrm>
        </p:grpSpPr>
        <p:pic>
          <p:nvPicPr>
            <p:cNvPr id="180" name="Image 2226"/>
            <p:cNvPicPr>
              <a:picLocks noChangeAspect="1"/>
            </p:cNvPicPr>
            <p:nvPr/>
          </p:nvPicPr>
          <p:blipFill>
            <a:blip r:embed="rId15">
              <a:duotone>
                <a:prstClr val="black"/>
                <a:schemeClr val="tx2">
                  <a:tint val="45000"/>
                  <a:satMod val="400000"/>
                </a:schemeClr>
              </a:duotone>
            </a:blip>
            <a:stretch>
              <a:fillRect/>
            </a:stretch>
          </p:blipFill>
          <p:spPr>
            <a:xfrm>
              <a:off x="6371668" y="1117175"/>
              <a:ext cx="225000" cy="326250"/>
            </a:xfrm>
            <a:prstGeom prst="rect">
              <a:avLst/>
            </a:prstGeom>
          </p:spPr>
        </p:pic>
        <p:pic>
          <p:nvPicPr>
            <p:cNvPr id="181" name="Image 25"/>
            <p:cNvPicPr>
              <a:picLocks noChangeAspect="1"/>
            </p:cNvPicPr>
            <p:nvPr/>
          </p:nvPicPr>
          <p:blipFill>
            <a:blip r:embed="rId17"/>
            <a:stretch>
              <a:fillRect/>
            </a:stretch>
          </p:blipFill>
          <p:spPr>
            <a:xfrm>
              <a:off x="6387350" y="1149204"/>
              <a:ext cx="169434" cy="137160"/>
            </a:xfrm>
            <a:prstGeom prst="rect">
              <a:avLst/>
            </a:prstGeom>
          </p:spPr>
        </p:pic>
      </p:grpSp>
      <p:grpSp>
        <p:nvGrpSpPr>
          <p:cNvPr id="182" name="Group 181"/>
          <p:cNvGrpSpPr/>
          <p:nvPr/>
        </p:nvGrpSpPr>
        <p:grpSpPr>
          <a:xfrm>
            <a:off x="6603145" y="2219883"/>
            <a:ext cx="225000" cy="326250"/>
            <a:chOff x="6371668" y="1117175"/>
            <a:chExt cx="225000" cy="326250"/>
          </a:xfrm>
        </p:grpSpPr>
        <p:pic>
          <p:nvPicPr>
            <p:cNvPr id="191" name="Image 2226"/>
            <p:cNvPicPr>
              <a:picLocks noChangeAspect="1"/>
            </p:cNvPicPr>
            <p:nvPr/>
          </p:nvPicPr>
          <p:blipFill>
            <a:blip r:embed="rId15">
              <a:duotone>
                <a:prstClr val="black"/>
                <a:schemeClr val="tx2">
                  <a:tint val="45000"/>
                  <a:satMod val="400000"/>
                </a:schemeClr>
              </a:duotone>
            </a:blip>
            <a:stretch>
              <a:fillRect/>
            </a:stretch>
          </p:blipFill>
          <p:spPr>
            <a:xfrm>
              <a:off x="6371668" y="1117175"/>
              <a:ext cx="225000" cy="326250"/>
            </a:xfrm>
            <a:prstGeom prst="rect">
              <a:avLst/>
            </a:prstGeom>
          </p:spPr>
        </p:pic>
        <p:pic>
          <p:nvPicPr>
            <p:cNvPr id="192" name="Image 25"/>
            <p:cNvPicPr>
              <a:picLocks noChangeAspect="1"/>
            </p:cNvPicPr>
            <p:nvPr/>
          </p:nvPicPr>
          <p:blipFill>
            <a:blip r:embed="rId17"/>
            <a:stretch>
              <a:fillRect/>
            </a:stretch>
          </p:blipFill>
          <p:spPr>
            <a:xfrm>
              <a:off x="6387350" y="1149204"/>
              <a:ext cx="169434" cy="137160"/>
            </a:xfrm>
            <a:prstGeom prst="rect">
              <a:avLst/>
            </a:prstGeom>
          </p:spPr>
        </p:pic>
      </p:grpSp>
      <p:grpSp>
        <p:nvGrpSpPr>
          <p:cNvPr id="193" name="Group 192"/>
          <p:cNvGrpSpPr/>
          <p:nvPr/>
        </p:nvGrpSpPr>
        <p:grpSpPr>
          <a:xfrm>
            <a:off x="8429428" y="2469306"/>
            <a:ext cx="225000" cy="326250"/>
            <a:chOff x="4944633" y="1087373"/>
            <a:chExt cx="225000" cy="326250"/>
          </a:xfrm>
        </p:grpSpPr>
        <p:pic>
          <p:nvPicPr>
            <p:cNvPr id="197" name="Image 2226"/>
            <p:cNvPicPr>
              <a:picLocks noChangeAspect="1"/>
            </p:cNvPicPr>
            <p:nvPr/>
          </p:nvPicPr>
          <p:blipFill>
            <a:blip r:embed="rId15">
              <a:duotone>
                <a:prstClr val="black"/>
                <a:schemeClr val="tx2">
                  <a:tint val="45000"/>
                  <a:satMod val="400000"/>
                </a:schemeClr>
              </a:duotone>
            </a:blip>
            <a:stretch>
              <a:fillRect/>
            </a:stretch>
          </p:blipFill>
          <p:spPr>
            <a:xfrm>
              <a:off x="4944633" y="1087373"/>
              <a:ext cx="225000" cy="326250"/>
            </a:xfrm>
            <a:prstGeom prst="rect">
              <a:avLst/>
            </a:prstGeom>
          </p:spPr>
        </p:pic>
        <p:pic>
          <p:nvPicPr>
            <p:cNvPr id="198" name="Image 22"/>
            <p:cNvPicPr>
              <a:picLocks noChangeAspect="1"/>
            </p:cNvPicPr>
            <p:nvPr/>
          </p:nvPicPr>
          <p:blipFill>
            <a:blip r:embed="rId18"/>
            <a:stretch>
              <a:fillRect/>
            </a:stretch>
          </p:blipFill>
          <p:spPr>
            <a:xfrm>
              <a:off x="4964725" y="1119604"/>
              <a:ext cx="164592" cy="152385"/>
            </a:xfrm>
            <a:prstGeom prst="rect">
              <a:avLst/>
            </a:prstGeom>
          </p:spPr>
        </p:pic>
      </p:grpSp>
      <p:grpSp>
        <p:nvGrpSpPr>
          <p:cNvPr id="199" name="Group 198"/>
          <p:cNvGrpSpPr/>
          <p:nvPr/>
        </p:nvGrpSpPr>
        <p:grpSpPr>
          <a:xfrm>
            <a:off x="4305158" y="1991917"/>
            <a:ext cx="225000" cy="326250"/>
            <a:chOff x="4944633" y="1087373"/>
            <a:chExt cx="225000" cy="326250"/>
          </a:xfrm>
        </p:grpSpPr>
        <p:pic>
          <p:nvPicPr>
            <p:cNvPr id="200" name="Image 2226"/>
            <p:cNvPicPr>
              <a:picLocks noChangeAspect="1"/>
            </p:cNvPicPr>
            <p:nvPr/>
          </p:nvPicPr>
          <p:blipFill>
            <a:blip r:embed="rId15">
              <a:duotone>
                <a:prstClr val="black"/>
                <a:schemeClr val="tx2">
                  <a:tint val="45000"/>
                  <a:satMod val="400000"/>
                </a:schemeClr>
              </a:duotone>
            </a:blip>
            <a:stretch>
              <a:fillRect/>
            </a:stretch>
          </p:blipFill>
          <p:spPr>
            <a:xfrm>
              <a:off x="4944633" y="1087373"/>
              <a:ext cx="225000" cy="326250"/>
            </a:xfrm>
            <a:prstGeom prst="rect">
              <a:avLst/>
            </a:prstGeom>
          </p:spPr>
        </p:pic>
        <p:pic>
          <p:nvPicPr>
            <p:cNvPr id="202" name="Image 22"/>
            <p:cNvPicPr>
              <a:picLocks noChangeAspect="1"/>
            </p:cNvPicPr>
            <p:nvPr/>
          </p:nvPicPr>
          <p:blipFill>
            <a:blip r:embed="rId18"/>
            <a:stretch>
              <a:fillRect/>
            </a:stretch>
          </p:blipFill>
          <p:spPr>
            <a:xfrm>
              <a:off x="4964725" y="1119604"/>
              <a:ext cx="164592" cy="152385"/>
            </a:xfrm>
            <a:prstGeom prst="rect">
              <a:avLst/>
            </a:prstGeom>
          </p:spPr>
        </p:pic>
      </p:grpSp>
      <p:grpSp>
        <p:nvGrpSpPr>
          <p:cNvPr id="11" name="Group 10"/>
          <p:cNvGrpSpPr/>
          <p:nvPr/>
        </p:nvGrpSpPr>
        <p:grpSpPr>
          <a:xfrm>
            <a:off x="8422152" y="807073"/>
            <a:ext cx="225000" cy="326250"/>
            <a:chOff x="8470831" y="821044"/>
            <a:chExt cx="225000" cy="326250"/>
          </a:xfrm>
        </p:grpSpPr>
        <p:pic>
          <p:nvPicPr>
            <p:cNvPr id="209" name="Image 377"/>
            <p:cNvPicPr>
              <a:picLocks noChangeAspect="1"/>
            </p:cNvPicPr>
            <p:nvPr/>
          </p:nvPicPr>
          <p:blipFill>
            <a:blip r:embed="rId15"/>
            <a:stretch>
              <a:fillRect/>
            </a:stretch>
          </p:blipFill>
          <p:spPr>
            <a:xfrm>
              <a:off x="8470831" y="821044"/>
              <a:ext cx="225000" cy="326250"/>
            </a:xfrm>
            <a:prstGeom prst="rect">
              <a:avLst/>
            </a:prstGeom>
          </p:spPr>
        </p:pic>
        <p:sp>
          <p:nvSpPr>
            <p:cNvPr id="210" name="Freeform 7">
              <a:extLst/>
            </p:cNvPr>
            <p:cNvSpPr>
              <a:spLocks noEditPoints="1"/>
            </p:cNvSpPr>
            <p:nvPr/>
          </p:nvSpPr>
          <p:spPr bwMode="auto">
            <a:xfrm>
              <a:off x="8507548" y="849584"/>
              <a:ext cx="146304" cy="146304"/>
            </a:xfrm>
            <a:custGeom>
              <a:avLst/>
              <a:gdLst>
                <a:gd name="T0" fmla="*/ 3 w 102"/>
                <a:gd name="T1" fmla="*/ 1 h 79"/>
                <a:gd name="T2" fmla="*/ 0 w 102"/>
                <a:gd name="T3" fmla="*/ 1 h 79"/>
                <a:gd name="T4" fmla="*/ 0 w 102"/>
                <a:gd name="T5" fmla="*/ 1 h 79"/>
                <a:gd name="T6" fmla="*/ 0 w 102"/>
                <a:gd name="T7" fmla="*/ 5 h 79"/>
                <a:gd name="T8" fmla="*/ 2 w 102"/>
                <a:gd name="T9" fmla="*/ 5 h 79"/>
                <a:gd name="T10" fmla="*/ 3 w 102"/>
                <a:gd name="T11" fmla="*/ 5 h 79"/>
                <a:gd name="T12" fmla="*/ 4 w 102"/>
                <a:gd name="T13" fmla="*/ 5 h 79"/>
                <a:gd name="T14" fmla="*/ 6 w 102"/>
                <a:gd name="T15" fmla="*/ 5 h 79"/>
                <a:gd name="T16" fmla="*/ 6 w 102"/>
                <a:gd name="T17" fmla="*/ 1 h 79"/>
                <a:gd name="T18" fmla="*/ 6 w 102"/>
                <a:gd name="T19" fmla="*/ 1 h 79"/>
                <a:gd name="T20" fmla="*/ 3 w 102"/>
                <a:gd name="T21" fmla="*/ 1 h 79"/>
                <a:gd name="T22" fmla="*/ 3 w 102"/>
                <a:gd name="T23" fmla="*/ 4 h 79"/>
                <a:gd name="T24" fmla="*/ 0 w 102"/>
                <a:gd name="T25" fmla="*/ 4 h 79"/>
                <a:gd name="T26" fmla="*/ 0 w 102"/>
                <a:gd name="T27" fmla="*/ 1 h 79"/>
                <a:gd name="T28" fmla="*/ 2 w 102"/>
                <a:gd name="T29" fmla="*/ 1 h 79"/>
                <a:gd name="T30" fmla="*/ 3 w 102"/>
                <a:gd name="T31" fmla="*/ 2 h 79"/>
                <a:gd name="T32" fmla="*/ 3 w 102"/>
                <a:gd name="T33" fmla="*/ 4 h 79"/>
                <a:gd name="T34" fmla="*/ 6 w 102"/>
                <a:gd name="T35" fmla="*/ 4 h 79"/>
                <a:gd name="T36" fmla="*/ 4 w 102"/>
                <a:gd name="T37" fmla="*/ 4 h 79"/>
                <a:gd name="T38" fmla="*/ 4 w 102"/>
                <a:gd name="T39" fmla="*/ 2 h 79"/>
                <a:gd name="T40" fmla="*/ 5 w 102"/>
                <a:gd name="T41" fmla="*/ 1 h 79"/>
                <a:gd name="T42" fmla="*/ 6 w 102"/>
                <a:gd name="T43" fmla="*/ 1 h 79"/>
                <a:gd name="T44" fmla="*/ 6 w 102"/>
                <a:gd name="T45" fmla="*/ 4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2" h="79">
                  <a:moveTo>
                    <a:pt x="52" y="15"/>
                  </a:moveTo>
                  <a:cubicBezTo>
                    <a:pt x="48" y="11"/>
                    <a:pt x="28" y="0"/>
                    <a:pt x="0" y="12"/>
                  </a:cubicBezTo>
                  <a:cubicBezTo>
                    <a:pt x="0" y="20"/>
                    <a:pt x="0" y="20"/>
                    <a:pt x="0" y="20"/>
                  </a:cubicBezTo>
                  <a:cubicBezTo>
                    <a:pt x="0" y="77"/>
                    <a:pt x="0" y="77"/>
                    <a:pt x="0" y="77"/>
                  </a:cubicBezTo>
                  <a:cubicBezTo>
                    <a:pt x="42" y="77"/>
                    <a:pt x="42" y="77"/>
                    <a:pt x="42" y="77"/>
                  </a:cubicBezTo>
                  <a:cubicBezTo>
                    <a:pt x="44" y="78"/>
                    <a:pt x="47" y="79"/>
                    <a:pt x="51" y="79"/>
                  </a:cubicBezTo>
                  <a:cubicBezTo>
                    <a:pt x="55" y="79"/>
                    <a:pt x="59" y="78"/>
                    <a:pt x="60" y="77"/>
                  </a:cubicBezTo>
                  <a:cubicBezTo>
                    <a:pt x="102" y="77"/>
                    <a:pt x="102" y="77"/>
                    <a:pt x="102" y="77"/>
                  </a:cubicBezTo>
                  <a:cubicBezTo>
                    <a:pt x="102" y="20"/>
                    <a:pt x="102" y="20"/>
                    <a:pt x="102" y="20"/>
                  </a:cubicBezTo>
                  <a:cubicBezTo>
                    <a:pt x="102" y="12"/>
                    <a:pt x="102" y="12"/>
                    <a:pt x="102" y="12"/>
                  </a:cubicBezTo>
                  <a:cubicBezTo>
                    <a:pt x="76" y="0"/>
                    <a:pt x="54" y="12"/>
                    <a:pt x="52" y="15"/>
                  </a:cubicBezTo>
                  <a:moveTo>
                    <a:pt x="48" y="73"/>
                  </a:moveTo>
                  <a:cubicBezTo>
                    <a:pt x="48" y="71"/>
                    <a:pt x="28" y="58"/>
                    <a:pt x="5" y="72"/>
                  </a:cubicBezTo>
                  <a:cubicBezTo>
                    <a:pt x="5" y="17"/>
                    <a:pt x="5" y="17"/>
                    <a:pt x="5" y="17"/>
                  </a:cubicBezTo>
                  <a:cubicBezTo>
                    <a:pt x="10" y="14"/>
                    <a:pt x="16" y="12"/>
                    <a:pt x="23" y="12"/>
                  </a:cubicBezTo>
                  <a:cubicBezTo>
                    <a:pt x="37" y="12"/>
                    <a:pt x="48" y="17"/>
                    <a:pt x="48" y="25"/>
                  </a:cubicBezTo>
                  <a:lnTo>
                    <a:pt x="48" y="73"/>
                  </a:lnTo>
                  <a:close/>
                  <a:moveTo>
                    <a:pt x="97" y="72"/>
                  </a:moveTo>
                  <a:cubicBezTo>
                    <a:pt x="75" y="58"/>
                    <a:pt x="55" y="71"/>
                    <a:pt x="55" y="73"/>
                  </a:cubicBezTo>
                  <a:cubicBezTo>
                    <a:pt x="55" y="25"/>
                    <a:pt x="55" y="25"/>
                    <a:pt x="55" y="25"/>
                  </a:cubicBezTo>
                  <a:cubicBezTo>
                    <a:pt x="55" y="17"/>
                    <a:pt x="66" y="12"/>
                    <a:pt x="80" y="12"/>
                  </a:cubicBezTo>
                  <a:cubicBezTo>
                    <a:pt x="87" y="12"/>
                    <a:pt x="93" y="14"/>
                    <a:pt x="97" y="17"/>
                  </a:cubicBezTo>
                  <a:lnTo>
                    <a:pt x="97" y="72"/>
                  </a:lnTo>
                  <a:close/>
                </a:path>
              </a:pathLst>
            </a:custGeom>
            <a:solidFill>
              <a:schemeClr val="bg1"/>
            </a:solidFill>
            <a:ln w="6350">
              <a:noFill/>
              <a:round/>
              <a:headEnd/>
              <a:tailEnd/>
            </a:ln>
            <a:extLst/>
          </p:spPr>
          <p:txBody>
            <a:bodyPr/>
            <a:lstStyle/>
            <a:p>
              <a:endParaRPr lang="fr-FR" dirty="0">
                <a:solidFill>
                  <a:schemeClr val="bg1"/>
                </a:solidFill>
              </a:endParaRPr>
            </a:p>
          </p:txBody>
        </p:sp>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11018</TotalTime>
  <Words>533</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(14 - 20 March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607</cp:revision>
  <cp:lastPrinted>2017-02-28T14:24:48Z</cp:lastPrinted>
  <dcterms:created xsi:type="dcterms:W3CDTF">2015-12-15T11:10:25Z</dcterms:created>
  <dcterms:modified xsi:type="dcterms:W3CDTF">2017-03-21T11:53:21Z</dcterms:modified>
</cp:coreProperties>
</file>