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06" d="100"/>
          <a:sy n="106" d="100"/>
        </p:scale>
        <p:origin x="78" y="-56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7" y="1"/>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20-Mar-17</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8829975"/>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7" y="8829975"/>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20-Mar-17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20-Mar-17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20-Mar-17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20-Mar-17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20-Mar-17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20-Mar-17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(14 – 20 mars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20 mars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TCHAD</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10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Une réponse humanitaire rapide est en cours à la suite d'un incendie, le 15 mars, dans le camp de réfugiés de </a:t>
            </a:r>
            <a:r>
              <a:rPr lang="fr-FR" sz="800" dirty="0" err="1">
                <a:latin typeface="Arial" panose="020B0604020202020204" pitchFamily="34" charset="0"/>
                <a:cs typeface="Arial" panose="020B0604020202020204" pitchFamily="34" charset="0"/>
              </a:rPr>
              <a:t>Dosseye</a:t>
            </a:r>
            <a:r>
              <a:rPr lang="fr-FR" sz="800" dirty="0">
                <a:latin typeface="Arial" panose="020B0604020202020204" pitchFamily="34" charset="0"/>
                <a:cs typeface="Arial" panose="020B0604020202020204" pitchFamily="34" charset="0"/>
              </a:rPr>
              <a:t>, au sud du Tchad. Le feu, dont la cause est encore inconnue, a détruit plusieurs abris, des vivres et des articles ménagers. Aucune victime n'a été signalée. Le camp de </a:t>
            </a:r>
            <a:r>
              <a:rPr lang="fr-FR" sz="800" dirty="0" err="1">
                <a:latin typeface="Arial" panose="020B0604020202020204" pitchFamily="34" charset="0"/>
                <a:cs typeface="Arial" panose="020B0604020202020204" pitchFamily="34" charset="0"/>
              </a:rPr>
              <a:t>Dosseye</a:t>
            </a:r>
            <a:r>
              <a:rPr lang="fr-FR" sz="800" dirty="0">
                <a:latin typeface="Arial" panose="020B0604020202020204" pitchFamily="34" charset="0"/>
                <a:cs typeface="Arial" panose="020B0604020202020204" pitchFamily="34" charset="0"/>
              </a:rPr>
              <a:t> accueille plus de 12 000 réfugiés de la République centrafricaine.</a:t>
            </a:r>
          </a:p>
          <a:p>
            <a:endParaRPr lang="fr-FR" sz="800" dirty="0">
              <a:solidFill>
                <a:prstClr val="black"/>
              </a:solidFill>
              <a:latin typeface="Arial" panose="020B0604020202020204" pitchFamily="34" charset="0"/>
              <a:cs typeface="Arial" panose="020B0604020202020204" pitchFamily="34" charset="0"/>
            </a:endParaRPr>
          </a:p>
          <a:p>
            <a:r>
              <a:rPr lang="fr-CA" sz="1000" dirty="0">
                <a:solidFill>
                  <a:prstClr val="black"/>
                </a:solidFill>
                <a:latin typeface="Arial"/>
              </a:rPr>
              <a:t>CONGO</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400" dirty="0">
              <a:solidFill>
                <a:prstClr val="black"/>
              </a:solidFill>
              <a:latin typeface="Arial"/>
            </a:endParaRPr>
          </a:p>
          <a:p>
            <a:pPr lvl="0"/>
            <a:r>
              <a:rPr lang="fr-FR" sz="800" dirty="0">
                <a:solidFill>
                  <a:prstClr val="black"/>
                </a:solidFill>
                <a:latin typeface="Arial"/>
              </a:rPr>
              <a:t>Une flambée de variole du singe a infecté 20 personnes et causé trois décès dans le département de Likouala, au nord, a confirmé le ministère de la Santé le 16 mars. </a:t>
            </a:r>
            <a:br>
              <a:rPr lang="fr-FR" sz="800" dirty="0">
                <a:solidFill>
                  <a:prstClr val="black"/>
                </a:solidFill>
                <a:latin typeface="Arial"/>
              </a:rPr>
            </a:br>
            <a:r>
              <a:rPr lang="fr-FR" sz="800" dirty="0">
                <a:solidFill>
                  <a:prstClr val="black"/>
                </a:solidFill>
                <a:latin typeface="Arial"/>
              </a:rPr>
              <a:t>Les patients reçoivent des soins médicaux gratuits et les autorités ont intensifié la surveillance épidémiologique et interdit la manipulation des singes et autres animaux sauvages. La variole du singe est transmise d'un singe infecté à l'homme, puis d'une personne à l'autre. Il n’existe pas de vaccin contre le virus et seuls les symptômes sont traités. La dernière épidémie a eu lieu en 2003 dans le même département.</a:t>
            </a:r>
          </a:p>
          <a:p>
            <a:pPr lvl="0"/>
            <a:endParaRPr lang="fr-FR" sz="800" dirty="0">
              <a:solidFill>
                <a:prstClr val="black"/>
              </a:solidFill>
              <a:latin typeface="Arial"/>
            </a:endParaRPr>
          </a:p>
          <a:p>
            <a:pPr lvl="0"/>
            <a:r>
              <a:rPr lang="fr-FR" sz="1000" dirty="0">
                <a:solidFill>
                  <a:prstClr val="black"/>
                </a:solidFill>
                <a:latin typeface="Arial"/>
              </a:rPr>
              <a:t>NIGER</a:t>
            </a:r>
          </a:p>
          <a:p>
            <a:pPr lvl="0"/>
            <a:endParaRPr lang="fr-FR" sz="800" dirty="0">
              <a:solidFill>
                <a:prstClr val="black"/>
              </a:solidFill>
              <a:latin typeface="Arial"/>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a:p>
            <a:pPr lvl="0"/>
            <a:endParaRPr lang="fr-FR" sz="500" dirty="0">
              <a:latin typeface="Arial" panose="020B0604020202020204" pitchFamily="34" charset="0"/>
              <a:cs typeface="Arial" panose="020B0604020202020204" pitchFamily="34" charset="0"/>
            </a:endParaRPr>
          </a:p>
          <a:p>
            <a:pPr lvl="0"/>
            <a:r>
              <a:rPr lang="fr-FR" sz="800" dirty="0">
                <a:latin typeface="Arial" panose="020B0604020202020204" pitchFamily="34" charset="0"/>
                <a:cs typeface="Arial" panose="020B0604020202020204" pitchFamily="34" charset="0"/>
              </a:rPr>
              <a:t>Quatre districts sanitaires (Niamey 2, Niamey 3, </a:t>
            </a:r>
            <a:r>
              <a:rPr lang="fr-FR" sz="800" dirty="0" err="1">
                <a:latin typeface="Arial" panose="020B0604020202020204" pitchFamily="34" charset="0"/>
                <a:cs typeface="Arial" panose="020B0604020202020204" pitchFamily="34" charset="0"/>
              </a:rPr>
              <a:t>Ouallam</a:t>
            </a:r>
            <a:r>
              <a:rPr lang="fr-FR" sz="800" dirty="0">
                <a:latin typeface="Arial" panose="020B0604020202020204" pitchFamily="34" charset="0"/>
                <a:cs typeface="Arial" panose="020B0604020202020204" pitchFamily="34" charset="0"/>
              </a:rPr>
              <a:t> et Tillabéry) ont atteint le seuil d'alerte pour la méningite avec plus de 5 cas pour 100 000 habitants par semaine. Au total, les autorités sanitaires ont enregistré 511 cas suspects et 34 décès entre le 2 janvier et le 12 mars. La saison épidémiologique de la méningite s'étend de décembre à juin.</a:t>
            </a:r>
            <a:endParaRPr lang="fr-CA" sz="800" dirty="0">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107" y="1435900"/>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CENTRAFRICAINE</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06962"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CAMEROUN</a:t>
                </a:r>
                <a:endParaRPr lang="en-US" dirty="0"/>
              </a:p>
            </p:txBody>
          </p:sp>
          <p:sp>
            <p:nvSpPr>
              <p:cNvPr id="349" name="ZoneTexte 348"/>
              <p:cNvSpPr txBox="1"/>
              <p:nvPr/>
            </p:nvSpPr>
            <p:spPr>
              <a:xfrm>
                <a:off x="5998499" y="4087158"/>
                <a:ext cx="579106"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MALI</a:t>
                </a:r>
                <a:endParaRPr lang="en-US" dirty="0"/>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47004" y="3196108"/>
                <a:ext cx="231428" cy="485494"/>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ET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00908"/>
            <a:ext cx="2190927" cy="6681399"/>
          </a:xfrm>
          <a:prstGeom prst="rect">
            <a:avLst/>
          </a:prstGeom>
          <a:noFill/>
        </p:spPr>
        <p:txBody>
          <a:bodyPr wrap="square" lIns="0" tIns="49785" rIns="0" bIns="49785" rtlCol="0">
            <a:noAutofit/>
          </a:bodyPr>
          <a:lstStyle/>
          <a:p>
            <a:r>
              <a:rPr lang="en-GB" sz="1000" dirty="0">
                <a:latin typeface="Arial"/>
              </a:rPr>
              <a:t>NIGER</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400" dirty="0">
              <a:latin typeface="Arial" panose="020B0604020202020204" pitchFamily="34" charset="0"/>
              <a:cs typeface="Arial" panose="020B0604020202020204" pitchFamily="34" charset="0"/>
            </a:endParaRPr>
          </a:p>
          <a:p>
            <a:r>
              <a:rPr lang="fr-FR" sz="800" dirty="0">
                <a:solidFill>
                  <a:prstClr val="black"/>
                </a:solidFill>
                <a:latin typeface="Arial"/>
              </a:rPr>
              <a:t>La scolarisation continue d'être entravée par l'insécurité et les mouvements de population dans la région sud de Diffa. Trente écoles accueillant 1 280 écoliers restent fermées, tandis que 121 écoles ont été rouvertes en octobre 2016 avec le soutien du ministère de l'Éducation.</a:t>
            </a:r>
            <a:endParaRPr lang="fr-FR" sz="800" dirty="0">
              <a:solidFill>
                <a:prstClr val="black"/>
              </a:solidFill>
              <a:latin typeface="Arial"/>
            </a:endParaRPr>
          </a:p>
          <a:p>
            <a:endParaRPr lang="fr-CA" sz="1000" dirty="0">
              <a:latin typeface="Arial"/>
            </a:endParaRPr>
          </a:p>
          <a:p>
            <a:r>
              <a:rPr lang="fr-CA" sz="1000" dirty="0">
                <a:latin typeface="Arial"/>
              </a:rPr>
              <a:t>MALI</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endParaRPr lang="fr-FR" sz="6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17 mars, la Coordination des Mouvements de l'</a:t>
            </a:r>
            <a:r>
              <a:rPr lang="fr-FR" sz="800" dirty="0" err="1">
                <a:latin typeface="Arial" panose="020B0604020202020204" pitchFamily="34" charset="0"/>
                <a:cs typeface="Arial" panose="020B0604020202020204" pitchFamily="34" charset="0"/>
              </a:rPr>
              <a:t>Azawad</a:t>
            </a:r>
            <a:r>
              <a:rPr lang="fr-FR" sz="800" dirty="0">
                <a:latin typeface="Arial" panose="020B0604020202020204" pitchFamily="34" charset="0"/>
                <a:cs typeface="Arial" panose="020B0604020202020204" pitchFamily="34" charset="0"/>
              </a:rPr>
              <a:t> (CMA), une coalition de mouvements armés signataires de l'accord de paix de juin 2015, a signé un plan d'action avec l'ONU pour mettre fin et empêcher le recrutement et l'utilisation, la violence sexuelle et toutes les autres graves violations des droits de l'enfant. Le plan est contraignant pour toutes les entités de la CMA et comprend des mesures concrètes pour mettre fin et prévenir le recrutement et l'abus des enfants.</a:t>
            </a: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Plusieurs attaques contre des travailleurs humanitaires locaux et internationaux ont été signalées entre le 11 et le 13 mars dans les régions de Gao, Tombouctou et Mopti, tuant une personne et faisant plusieurs blessés. Des hommes armés ont détourné des véhicules et des équipements et ont pris en embuscade des camions transportant de l'aide alimentaire.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Les incidents ont incité les organisations concernées à chercher d'autres moyens d'aider les personnes affectées.</a:t>
            </a:r>
            <a:endParaRPr lang="fr-FR" sz="500" dirty="0">
              <a:latin typeface="Arial" panose="020B0604020202020204" pitchFamily="34" charset="0"/>
              <a:cs typeface="Arial" panose="020B0604020202020204" pitchFamily="34" charset="0"/>
            </a:endParaRPr>
          </a:p>
        </p:txBody>
      </p:sp>
      <p:grpSp>
        <p:nvGrpSpPr>
          <p:cNvPr id="7" name="Groupe 6"/>
          <p:cNvGrpSpPr/>
          <p:nvPr/>
        </p:nvGrpSpPr>
        <p:grpSpPr>
          <a:xfrm>
            <a:off x="6260556" y="5663862"/>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05608"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5" y="835702"/>
            <a:ext cx="2009007"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UN INCENDIE DÉTRUIT DES ABRIS DANS UN CAMP DE RÉFUGIÉS</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L’INSÉCURITÉ ENTRAVE L’ACCÈS À L’ÉDUCATION À DIFFA</a:t>
            </a:r>
          </a:p>
        </p:txBody>
      </p:sp>
      <p:sp>
        <p:nvSpPr>
          <p:cNvPr id="187" name="ZoneTexte 2175"/>
          <p:cNvSpPr txBox="1"/>
          <p:nvPr/>
        </p:nvSpPr>
        <p:spPr>
          <a:xfrm>
            <a:off x="471221" y="2638904"/>
            <a:ext cx="1864412"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20 PERSONNES INFECTÉES PAR LA VARIOLE DU SINGE, 3 DÉCÈS</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524380" y="5072475"/>
            <a:ext cx="1806358"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PLUS DE 500 CAS SUSPECTS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DE MÉNINGITE</a:t>
            </a:r>
          </a:p>
        </p:txBody>
      </p:sp>
      <p:cxnSp>
        <p:nvCxnSpPr>
          <p:cNvPr id="225" name="Connecteur droit 90"/>
          <p:cNvCxnSpPr/>
          <p:nvPr/>
        </p:nvCxnSpPr>
        <p:spPr>
          <a:xfrm flipV="1">
            <a:off x="8408027" y="2419501"/>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50539" y="2682484"/>
            <a:ext cx="225000" cy="326250"/>
            <a:chOff x="8546296" y="3330734"/>
            <a:chExt cx="225000" cy="326250"/>
          </a:xfrm>
        </p:grpSpPr>
        <p:pic>
          <p:nvPicPr>
            <p:cNvPr id="247" name="Image 371"/>
            <p:cNvPicPr>
              <a:picLocks noChangeAspect="1"/>
            </p:cNvPicPr>
            <p:nvPr/>
          </p:nvPicPr>
          <p:blipFill>
            <a:blip r:embed="rId12"/>
            <a:stretch>
              <a:fillRect/>
            </a:stretch>
          </p:blipFill>
          <p:spPr>
            <a:xfrm>
              <a:off x="8546296" y="3330734"/>
              <a:ext cx="225000" cy="326250"/>
            </a:xfrm>
            <a:prstGeom prst="rect">
              <a:avLst/>
            </a:prstGeom>
          </p:spPr>
        </p:pic>
        <p:pic>
          <p:nvPicPr>
            <p:cNvPr id="248"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55" name="ZoneTexte 2237"/>
          <p:cNvSpPr txBox="1"/>
          <p:nvPr/>
        </p:nvSpPr>
        <p:spPr>
          <a:xfrm>
            <a:off x="8661624" y="2448274"/>
            <a:ext cx="1962591" cy="461665"/>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UN GROUPE ARMÉ SIGNE UN ACCORD DE PROTECTION DES ENFANTS</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5814299" y="2153466"/>
            <a:ext cx="225000" cy="326250"/>
            <a:chOff x="8546296" y="3330734"/>
            <a:chExt cx="225000" cy="326250"/>
          </a:xfrm>
        </p:grpSpPr>
        <p:pic>
          <p:nvPicPr>
            <p:cNvPr id="258" name="Image 371"/>
            <p:cNvPicPr>
              <a:picLocks noChangeAspect="1"/>
            </p:cNvPicPr>
            <p:nvPr/>
          </p:nvPicPr>
          <p:blipFill>
            <a:blip r:embed="rId12"/>
            <a:stretch>
              <a:fillRect/>
            </a:stretch>
          </p:blipFill>
          <p:spPr>
            <a:xfrm>
              <a:off x="8546296" y="3330734"/>
              <a:ext cx="225000" cy="326250"/>
            </a:xfrm>
            <a:prstGeom prst="rect">
              <a:avLst/>
            </a:prstGeom>
          </p:spPr>
        </p:pic>
        <p:pic>
          <p:nvPicPr>
            <p:cNvPr id="259" name="Image 372"/>
            <p:cNvPicPr>
              <a:picLocks noChangeAspect="1"/>
            </p:cNvPicPr>
            <p:nvPr/>
          </p:nvPicPr>
          <p:blipFill>
            <a:blip r:embed="rId13"/>
            <a:stretch>
              <a:fillRect/>
            </a:stretch>
          </p:blipFill>
          <p:spPr>
            <a:xfrm>
              <a:off x="8570183" y="3343638"/>
              <a:ext cx="191250" cy="191250"/>
            </a:xfrm>
            <a:prstGeom prst="rect">
              <a:avLst/>
            </a:prstGeom>
          </p:spPr>
        </p:pic>
      </p:grpSp>
      <p:cxnSp>
        <p:nvCxnSpPr>
          <p:cNvPr id="190" name="Connecteur droit 75"/>
          <p:cNvCxnSpPr/>
          <p:nvPr/>
        </p:nvCxnSpPr>
        <p:spPr>
          <a:xfrm flipV="1">
            <a:off x="232394" y="5042117"/>
            <a:ext cx="2036715" cy="5444"/>
          </a:xfrm>
          <a:prstGeom prst="line">
            <a:avLst/>
          </a:prstGeom>
        </p:spPr>
        <p:style>
          <a:lnRef idx="1">
            <a:schemeClr val="dk1"/>
          </a:lnRef>
          <a:fillRef idx="0">
            <a:schemeClr val="dk1"/>
          </a:fillRef>
          <a:effectRef idx="0">
            <a:schemeClr val="dk1"/>
          </a:effectRef>
          <a:fontRef idx="minor">
            <a:schemeClr val="tx1"/>
          </a:fontRef>
        </p:style>
      </p:cxnSp>
      <p:pic>
        <p:nvPicPr>
          <p:cNvPr id="195" name="Image 377"/>
          <p:cNvPicPr>
            <a:picLocks noChangeAspect="1"/>
          </p:cNvPicPr>
          <p:nvPr/>
        </p:nvPicPr>
        <p:blipFill>
          <a:blip r:embed="rId14"/>
          <a:stretch>
            <a:fillRect/>
          </a:stretch>
        </p:blipFill>
        <p:spPr>
          <a:xfrm>
            <a:off x="8421926" y="883051"/>
            <a:ext cx="225000" cy="326250"/>
          </a:xfrm>
          <a:prstGeom prst="rect">
            <a:avLst/>
          </a:prstGeom>
        </p:spPr>
      </p:pic>
      <p:cxnSp>
        <p:nvCxnSpPr>
          <p:cNvPr id="201" name="Connecteur droit 75"/>
          <p:cNvCxnSpPr/>
          <p:nvPr/>
        </p:nvCxnSpPr>
        <p:spPr>
          <a:xfrm flipV="1">
            <a:off x="232394" y="2607105"/>
            <a:ext cx="2036715" cy="5444"/>
          </a:xfrm>
          <a:prstGeom prst="line">
            <a:avLst/>
          </a:prstGeom>
        </p:spPr>
        <p:style>
          <a:lnRef idx="1">
            <a:schemeClr val="dk1"/>
          </a:lnRef>
          <a:fillRef idx="0">
            <a:schemeClr val="dk1"/>
          </a:fillRef>
          <a:effectRef idx="0">
            <a:schemeClr val="dk1"/>
          </a:effectRef>
          <a:fontRef idx="minor">
            <a:schemeClr val="tx1"/>
          </a:fontRef>
        </p:style>
      </p:cxnSp>
      <p:cxnSp>
        <p:nvCxnSpPr>
          <p:cNvPr id="202" name="Connecteur droit 75"/>
          <p:cNvCxnSpPr/>
          <p:nvPr/>
        </p:nvCxnSpPr>
        <p:spPr>
          <a:xfrm flipV="1">
            <a:off x="241111" y="807767"/>
            <a:ext cx="2039484" cy="4592"/>
          </a:xfrm>
          <a:prstGeom prst="line">
            <a:avLst/>
          </a:prstGeom>
        </p:spPr>
        <p:style>
          <a:lnRef idx="1">
            <a:schemeClr val="dk1"/>
          </a:lnRef>
          <a:fillRef idx="0">
            <a:schemeClr val="dk1"/>
          </a:fillRef>
          <a:effectRef idx="0">
            <a:schemeClr val="dk1"/>
          </a:effectRef>
          <a:fontRef idx="minor">
            <a:schemeClr val="tx1"/>
          </a:fontRef>
        </p:style>
      </p:cxnSp>
      <p:grpSp>
        <p:nvGrpSpPr>
          <p:cNvPr id="182" name="Group 181"/>
          <p:cNvGrpSpPr/>
          <p:nvPr/>
        </p:nvGrpSpPr>
        <p:grpSpPr>
          <a:xfrm>
            <a:off x="6294707" y="3836937"/>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03" name="Group 202"/>
          <p:cNvGrpSpPr/>
          <p:nvPr/>
        </p:nvGrpSpPr>
        <p:grpSpPr>
          <a:xfrm>
            <a:off x="250539" y="858025"/>
            <a:ext cx="225000" cy="326250"/>
            <a:chOff x="6371668" y="1117175"/>
            <a:chExt cx="225000" cy="326250"/>
          </a:xfrm>
        </p:grpSpPr>
        <p:pic>
          <p:nvPicPr>
            <p:cNvPr id="204"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205" name="Image 25"/>
            <p:cNvPicPr>
              <a:picLocks noChangeAspect="1"/>
            </p:cNvPicPr>
            <p:nvPr/>
          </p:nvPicPr>
          <p:blipFill>
            <a:blip r:embed="rId15"/>
            <a:stretch>
              <a:fillRect/>
            </a:stretch>
          </p:blipFill>
          <p:spPr>
            <a:xfrm>
              <a:off x="6387350" y="1149204"/>
              <a:ext cx="169434" cy="137160"/>
            </a:xfrm>
            <a:prstGeom prst="rect">
              <a:avLst/>
            </a:prstGeom>
          </p:spPr>
        </p:pic>
      </p:grpSp>
      <p:grpSp>
        <p:nvGrpSpPr>
          <p:cNvPr id="206" name="Group 205"/>
          <p:cNvGrpSpPr/>
          <p:nvPr/>
        </p:nvGrpSpPr>
        <p:grpSpPr>
          <a:xfrm>
            <a:off x="6662137" y="2245844"/>
            <a:ext cx="225000" cy="326250"/>
            <a:chOff x="6371668" y="1117175"/>
            <a:chExt cx="225000" cy="326250"/>
          </a:xfrm>
        </p:grpSpPr>
        <p:pic>
          <p:nvPicPr>
            <p:cNvPr id="210" name="Image 2226"/>
            <p:cNvPicPr>
              <a:picLocks noChangeAspect="1"/>
            </p:cNvPicPr>
            <p:nvPr/>
          </p:nvPicPr>
          <p:blipFill>
            <a:blip r:embed="rId14">
              <a:duotone>
                <a:prstClr val="black"/>
                <a:schemeClr val="tx2">
                  <a:tint val="45000"/>
                  <a:satMod val="400000"/>
                </a:schemeClr>
              </a:duotone>
            </a:blip>
            <a:stretch>
              <a:fillRect/>
            </a:stretch>
          </p:blipFill>
          <p:spPr>
            <a:xfrm>
              <a:off x="6371668" y="1117175"/>
              <a:ext cx="225000" cy="326250"/>
            </a:xfrm>
            <a:prstGeom prst="rect">
              <a:avLst/>
            </a:prstGeom>
          </p:spPr>
        </p:pic>
        <p:pic>
          <p:nvPicPr>
            <p:cNvPr id="211" name="Image 25"/>
            <p:cNvPicPr>
              <a:picLocks noChangeAspect="1"/>
            </p:cNvPicPr>
            <p:nvPr/>
          </p:nvPicPr>
          <p:blipFill>
            <a:blip r:embed="rId15"/>
            <a:stretch>
              <a:fillRect/>
            </a:stretch>
          </p:blipFill>
          <p:spPr>
            <a:xfrm>
              <a:off x="6387350" y="1149204"/>
              <a:ext cx="169434" cy="137160"/>
            </a:xfrm>
            <a:prstGeom prst="rect">
              <a:avLst/>
            </a:prstGeom>
          </p:spPr>
        </p:pic>
      </p:grpSp>
      <p:grpSp>
        <p:nvGrpSpPr>
          <p:cNvPr id="212" name="Group 211"/>
          <p:cNvGrpSpPr/>
          <p:nvPr/>
        </p:nvGrpSpPr>
        <p:grpSpPr>
          <a:xfrm>
            <a:off x="258577" y="5119265"/>
            <a:ext cx="225000" cy="326250"/>
            <a:chOff x="8546296" y="3330734"/>
            <a:chExt cx="225000" cy="326250"/>
          </a:xfrm>
        </p:grpSpPr>
        <p:pic>
          <p:nvPicPr>
            <p:cNvPr id="213" name="Image 371"/>
            <p:cNvPicPr>
              <a:picLocks noChangeAspect="1"/>
            </p:cNvPicPr>
            <p:nvPr/>
          </p:nvPicPr>
          <p:blipFill>
            <a:blip r:embed="rId12"/>
            <a:stretch>
              <a:fillRect/>
            </a:stretch>
          </p:blipFill>
          <p:spPr>
            <a:xfrm>
              <a:off x="8546296" y="3330734"/>
              <a:ext cx="225000" cy="326250"/>
            </a:xfrm>
            <a:prstGeom prst="rect">
              <a:avLst/>
            </a:prstGeom>
          </p:spPr>
        </p:pic>
        <p:pic>
          <p:nvPicPr>
            <p:cNvPr id="214"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215" name="Group 214"/>
          <p:cNvGrpSpPr/>
          <p:nvPr/>
        </p:nvGrpSpPr>
        <p:grpSpPr>
          <a:xfrm>
            <a:off x="8417358" y="2477036"/>
            <a:ext cx="225000" cy="326250"/>
            <a:chOff x="4944633" y="1087373"/>
            <a:chExt cx="225000" cy="326250"/>
          </a:xfrm>
        </p:grpSpPr>
        <p:pic>
          <p:nvPicPr>
            <p:cNvPr id="216" name="Image 2226"/>
            <p:cNvPicPr>
              <a:picLocks noChangeAspect="1"/>
            </p:cNvPicPr>
            <p:nvPr/>
          </p:nvPicPr>
          <p:blipFill>
            <a:blip r:embed="rId14">
              <a:duotone>
                <a:prstClr val="black"/>
                <a:schemeClr val="tx2">
                  <a:tint val="45000"/>
                  <a:satMod val="400000"/>
                </a:schemeClr>
              </a:duotone>
            </a:blip>
            <a:stretch>
              <a:fillRect/>
            </a:stretch>
          </p:blipFill>
          <p:spPr>
            <a:xfrm>
              <a:off x="4944633" y="1087373"/>
              <a:ext cx="225000" cy="326250"/>
            </a:xfrm>
            <a:prstGeom prst="rect">
              <a:avLst/>
            </a:prstGeom>
          </p:spPr>
        </p:pic>
        <p:pic>
          <p:nvPicPr>
            <p:cNvPr id="220" name="Image 22"/>
            <p:cNvPicPr>
              <a:picLocks noChangeAspect="1"/>
            </p:cNvPicPr>
            <p:nvPr/>
          </p:nvPicPr>
          <p:blipFill>
            <a:blip r:embed="rId16"/>
            <a:stretch>
              <a:fillRect/>
            </a:stretch>
          </p:blipFill>
          <p:spPr>
            <a:xfrm>
              <a:off x="4964725" y="1119604"/>
              <a:ext cx="164592" cy="152385"/>
            </a:xfrm>
            <a:prstGeom prst="rect">
              <a:avLst/>
            </a:prstGeom>
          </p:spPr>
        </p:pic>
      </p:grpSp>
      <p:grpSp>
        <p:nvGrpSpPr>
          <p:cNvPr id="231" name="Group 230"/>
          <p:cNvGrpSpPr/>
          <p:nvPr/>
        </p:nvGrpSpPr>
        <p:grpSpPr>
          <a:xfrm>
            <a:off x="4230523" y="2011679"/>
            <a:ext cx="225000" cy="326250"/>
            <a:chOff x="4944633" y="1087373"/>
            <a:chExt cx="225000" cy="326250"/>
          </a:xfrm>
        </p:grpSpPr>
        <p:pic>
          <p:nvPicPr>
            <p:cNvPr id="239" name="Image 2226"/>
            <p:cNvPicPr>
              <a:picLocks noChangeAspect="1"/>
            </p:cNvPicPr>
            <p:nvPr/>
          </p:nvPicPr>
          <p:blipFill>
            <a:blip r:embed="rId14">
              <a:duotone>
                <a:prstClr val="black"/>
                <a:schemeClr val="tx2">
                  <a:tint val="45000"/>
                  <a:satMod val="400000"/>
                </a:schemeClr>
              </a:duotone>
            </a:blip>
            <a:stretch>
              <a:fillRect/>
            </a:stretch>
          </p:blipFill>
          <p:spPr>
            <a:xfrm>
              <a:off x="4944633" y="1087373"/>
              <a:ext cx="225000" cy="326250"/>
            </a:xfrm>
            <a:prstGeom prst="rect">
              <a:avLst/>
            </a:prstGeom>
          </p:spPr>
        </p:pic>
        <p:pic>
          <p:nvPicPr>
            <p:cNvPr id="240" name="Image 22"/>
            <p:cNvPicPr>
              <a:picLocks noChangeAspect="1"/>
            </p:cNvPicPr>
            <p:nvPr/>
          </p:nvPicPr>
          <p:blipFill>
            <a:blip r:embed="rId16"/>
            <a:stretch>
              <a:fillRect/>
            </a:stretch>
          </p:blipFill>
          <p:spPr>
            <a:xfrm>
              <a:off x="4964725" y="1119604"/>
              <a:ext cx="164592" cy="152385"/>
            </a:xfrm>
            <a:prstGeom prst="rect">
              <a:avLst/>
            </a:prstGeom>
          </p:spPr>
        </p:pic>
      </p:grpSp>
      <p:grpSp>
        <p:nvGrpSpPr>
          <p:cNvPr id="242" name="Group 241"/>
          <p:cNvGrpSpPr/>
          <p:nvPr/>
        </p:nvGrpSpPr>
        <p:grpSpPr>
          <a:xfrm>
            <a:off x="8453580" y="4391555"/>
            <a:ext cx="225000" cy="328204"/>
            <a:chOff x="4499508" y="1144203"/>
            <a:chExt cx="225000" cy="328204"/>
          </a:xfrm>
        </p:grpSpPr>
        <p:pic>
          <p:nvPicPr>
            <p:cNvPr id="243" name="Image 377"/>
            <p:cNvPicPr>
              <a:picLocks noChangeAspect="1"/>
            </p:cNvPicPr>
            <p:nvPr/>
          </p:nvPicPr>
          <p:blipFill>
            <a:blip r:embed="rId14"/>
            <a:stretch>
              <a:fillRect/>
            </a:stretch>
          </p:blipFill>
          <p:spPr>
            <a:xfrm>
              <a:off x="4499508" y="1146157"/>
              <a:ext cx="225000" cy="326250"/>
            </a:xfrm>
            <a:prstGeom prst="rect">
              <a:avLst/>
            </a:prstGeom>
          </p:spPr>
        </p:pic>
        <p:pic>
          <p:nvPicPr>
            <p:cNvPr id="244" name="Image 19"/>
            <p:cNvPicPr>
              <a:picLocks noChangeAspect="1"/>
            </p:cNvPicPr>
            <p:nvPr/>
          </p:nvPicPr>
          <p:blipFill>
            <a:blip r:embed="rId17"/>
            <a:stretch>
              <a:fillRect/>
            </a:stretch>
          </p:blipFill>
          <p:spPr>
            <a:xfrm>
              <a:off x="4502719" y="1144203"/>
              <a:ext cx="201600" cy="201600"/>
            </a:xfrm>
            <a:prstGeom prst="rect">
              <a:avLst/>
            </a:prstGeom>
          </p:spPr>
        </p:pic>
      </p:grpSp>
      <p:sp>
        <p:nvSpPr>
          <p:cNvPr id="245" name="Freeform 7">
            <a:extLst/>
          </p:cNvPr>
          <p:cNvSpPr>
            <a:spLocks noEditPoints="1"/>
          </p:cNvSpPr>
          <p:nvPr/>
        </p:nvSpPr>
        <p:spPr bwMode="auto">
          <a:xfrm>
            <a:off x="8458870" y="914230"/>
            <a:ext cx="146304" cy="146304"/>
          </a:xfrm>
          <a:custGeom>
            <a:avLst/>
            <a:gdLst>
              <a:gd name="T0" fmla="*/ 3 w 102"/>
              <a:gd name="T1" fmla="*/ 1 h 79"/>
              <a:gd name="T2" fmla="*/ 0 w 102"/>
              <a:gd name="T3" fmla="*/ 1 h 79"/>
              <a:gd name="T4" fmla="*/ 0 w 102"/>
              <a:gd name="T5" fmla="*/ 1 h 79"/>
              <a:gd name="T6" fmla="*/ 0 w 102"/>
              <a:gd name="T7" fmla="*/ 5 h 79"/>
              <a:gd name="T8" fmla="*/ 2 w 102"/>
              <a:gd name="T9" fmla="*/ 5 h 79"/>
              <a:gd name="T10" fmla="*/ 3 w 102"/>
              <a:gd name="T11" fmla="*/ 5 h 79"/>
              <a:gd name="T12" fmla="*/ 4 w 102"/>
              <a:gd name="T13" fmla="*/ 5 h 79"/>
              <a:gd name="T14" fmla="*/ 6 w 102"/>
              <a:gd name="T15" fmla="*/ 5 h 79"/>
              <a:gd name="T16" fmla="*/ 6 w 102"/>
              <a:gd name="T17" fmla="*/ 1 h 79"/>
              <a:gd name="T18" fmla="*/ 6 w 102"/>
              <a:gd name="T19" fmla="*/ 1 h 79"/>
              <a:gd name="T20" fmla="*/ 3 w 102"/>
              <a:gd name="T21" fmla="*/ 1 h 79"/>
              <a:gd name="T22" fmla="*/ 3 w 102"/>
              <a:gd name="T23" fmla="*/ 4 h 79"/>
              <a:gd name="T24" fmla="*/ 0 w 102"/>
              <a:gd name="T25" fmla="*/ 4 h 79"/>
              <a:gd name="T26" fmla="*/ 0 w 102"/>
              <a:gd name="T27" fmla="*/ 1 h 79"/>
              <a:gd name="T28" fmla="*/ 2 w 102"/>
              <a:gd name="T29" fmla="*/ 1 h 79"/>
              <a:gd name="T30" fmla="*/ 3 w 102"/>
              <a:gd name="T31" fmla="*/ 2 h 79"/>
              <a:gd name="T32" fmla="*/ 3 w 102"/>
              <a:gd name="T33" fmla="*/ 4 h 79"/>
              <a:gd name="T34" fmla="*/ 6 w 102"/>
              <a:gd name="T35" fmla="*/ 4 h 79"/>
              <a:gd name="T36" fmla="*/ 4 w 102"/>
              <a:gd name="T37" fmla="*/ 4 h 79"/>
              <a:gd name="T38" fmla="*/ 4 w 102"/>
              <a:gd name="T39" fmla="*/ 2 h 79"/>
              <a:gd name="T40" fmla="*/ 5 w 102"/>
              <a:gd name="T41" fmla="*/ 1 h 79"/>
              <a:gd name="T42" fmla="*/ 6 w 102"/>
              <a:gd name="T43" fmla="*/ 1 h 79"/>
              <a:gd name="T44" fmla="*/ 6 w 102"/>
              <a:gd name="T45" fmla="*/ 4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2" h="79">
                <a:moveTo>
                  <a:pt x="52" y="15"/>
                </a:moveTo>
                <a:cubicBezTo>
                  <a:pt x="48" y="11"/>
                  <a:pt x="28" y="0"/>
                  <a:pt x="0" y="12"/>
                </a:cubicBezTo>
                <a:cubicBezTo>
                  <a:pt x="0" y="20"/>
                  <a:pt x="0" y="20"/>
                  <a:pt x="0" y="20"/>
                </a:cubicBezTo>
                <a:cubicBezTo>
                  <a:pt x="0" y="77"/>
                  <a:pt x="0" y="77"/>
                  <a:pt x="0" y="77"/>
                </a:cubicBezTo>
                <a:cubicBezTo>
                  <a:pt x="42" y="77"/>
                  <a:pt x="42" y="77"/>
                  <a:pt x="42" y="77"/>
                </a:cubicBezTo>
                <a:cubicBezTo>
                  <a:pt x="44" y="78"/>
                  <a:pt x="47" y="79"/>
                  <a:pt x="51" y="79"/>
                </a:cubicBezTo>
                <a:cubicBezTo>
                  <a:pt x="55" y="79"/>
                  <a:pt x="59" y="78"/>
                  <a:pt x="60" y="77"/>
                </a:cubicBezTo>
                <a:cubicBezTo>
                  <a:pt x="102" y="77"/>
                  <a:pt x="102" y="77"/>
                  <a:pt x="102" y="77"/>
                </a:cubicBezTo>
                <a:cubicBezTo>
                  <a:pt x="102" y="20"/>
                  <a:pt x="102" y="20"/>
                  <a:pt x="102" y="20"/>
                </a:cubicBezTo>
                <a:cubicBezTo>
                  <a:pt x="102" y="12"/>
                  <a:pt x="102" y="12"/>
                  <a:pt x="102" y="12"/>
                </a:cubicBezTo>
                <a:cubicBezTo>
                  <a:pt x="76" y="0"/>
                  <a:pt x="54" y="12"/>
                  <a:pt x="52" y="15"/>
                </a:cubicBezTo>
                <a:moveTo>
                  <a:pt x="48" y="73"/>
                </a:moveTo>
                <a:cubicBezTo>
                  <a:pt x="48" y="71"/>
                  <a:pt x="28" y="58"/>
                  <a:pt x="5" y="72"/>
                </a:cubicBezTo>
                <a:cubicBezTo>
                  <a:pt x="5" y="17"/>
                  <a:pt x="5" y="17"/>
                  <a:pt x="5" y="17"/>
                </a:cubicBezTo>
                <a:cubicBezTo>
                  <a:pt x="10" y="14"/>
                  <a:pt x="16" y="12"/>
                  <a:pt x="23" y="12"/>
                </a:cubicBezTo>
                <a:cubicBezTo>
                  <a:pt x="37" y="12"/>
                  <a:pt x="48" y="17"/>
                  <a:pt x="48" y="25"/>
                </a:cubicBezTo>
                <a:lnTo>
                  <a:pt x="48" y="73"/>
                </a:lnTo>
                <a:close/>
                <a:moveTo>
                  <a:pt x="97" y="72"/>
                </a:moveTo>
                <a:cubicBezTo>
                  <a:pt x="75" y="58"/>
                  <a:pt x="55" y="71"/>
                  <a:pt x="55" y="73"/>
                </a:cubicBezTo>
                <a:cubicBezTo>
                  <a:pt x="55" y="25"/>
                  <a:pt x="55" y="25"/>
                  <a:pt x="55" y="25"/>
                </a:cubicBezTo>
                <a:cubicBezTo>
                  <a:pt x="55" y="17"/>
                  <a:pt x="66" y="12"/>
                  <a:pt x="80" y="12"/>
                </a:cubicBezTo>
                <a:cubicBezTo>
                  <a:pt x="87" y="12"/>
                  <a:pt x="93" y="14"/>
                  <a:pt x="97" y="17"/>
                </a:cubicBezTo>
                <a:lnTo>
                  <a:pt x="97" y="72"/>
                </a:lnTo>
                <a:close/>
              </a:path>
            </a:pathLst>
          </a:custGeom>
          <a:solidFill>
            <a:schemeClr val="bg1"/>
          </a:solidFill>
          <a:ln w="6350">
            <a:noFill/>
            <a:round/>
            <a:headEnd/>
            <a:tailEnd/>
          </a:ln>
          <a:extLst/>
        </p:spPr>
        <p:txBody>
          <a:bodyPr/>
          <a:lstStyle/>
          <a:p>
            <a:endParaRPr lang="fr-FR" dirty="0">
              <a:solidFill>
                <a:schemeClr val="bg1"/>
              </a:solidFill>
            </a:endParaRPr>
          </a:p>
        </p:txBody>
      </p:sp>
      <p:sp>
        <p:nvSpPr>
          <p:cNvPr id="246" name="ZoneTexte 2237"/>
          <p:cNvSpPr txBox="1"/>
          <p:nvPr/>
        </p:nvSpPr>
        <p:spPr>
          <a:xfrm>
            <a:off x="8681916" y="4336470"/>
            <a:ext cx="1962591"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DES TRAVAILLEURS HUMANITAIRES ATTAQUÉS</a:t>
            </a:r>
            <a:endParaRPr lang="en-US" sz="800" i="1" dirty="0">
              <a:solidFill>
                <a:srgbClr val="026C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15443</TotalTime>
  <Words>458</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(14 – 20 mars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847</cp:revision>
  <cp:lastPrinted>2017-03-21T10:56:29Z</cp:lastPrinted>
  <dcterms:created xsi:type="dcterms:W3CDTF">2015-12-15T11:10:25Z</dcterms:created>
  <dcterms:modified xsi:type="dcterms:W3CDTF">2017-03-21T11:53:41Z</dcterms:modified>
</cp:coreProperties>
</file>