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69" d="100"/>
          <a:sy n="69" d="100"/>
        </p:scale>
        <p:origin x="984" y="4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27-Mar-17</a:t>
            </a:fld>
            <a:endParaRPr lang="en-US"/>
          </a:p>
        </p:txBody>
      </p:sp>
      <p:sp>
        <p:nvSpPr>
          <p:cNvPr id="4" name="Espace réservé de l'image des diapositives 3"/>
          <p:cNvSpPr>
            <a:spLocks noGrp="1" noRot="1" noChangeAspect="1"/>
          </p:cNvSpPr>
          <p:nvPr>
            <p:ph type="sldImg" idx="2"/>
          </p:nvPr>
        </p:nvSpPr>
        <p:spPr>
          <a:xfrm>
            <a:off x="1030288" y="1239838"/>
            <a:ext cx="4737100" cy="335121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60"/>
            <a:ext cx="5438140" cy="3909239"/>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2" y="9430094"/>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4"/>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27-Mar-17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27-Mar-17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27-Mar-17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27-Mar-17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27-Mar-17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27-Mar-17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27-Mar-17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(21 - 27 March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27 March 2017  </a:t>
            </a:r>
            <a:r>
              <a:rPr lang="fr-FR" sz="800" b="1" dirty="0">
                <a:solidFill>
                  <a:schemeClr val="bg1">
                    <a:lumMod val="50000"/>
                  </a:schemeClr>
                </a:solidFill>
                <a:latin typeface="Arial" panose="020B0604020202020204" pitchFamily="34" charset="0"/>
                <a:cs typeface="Arial" panose="020B0604020202020204" pitchFamily="34" charset="0"/>
              </a:rPr>
              <a:t>Map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46880" y="554004"/>
            <a:ext cx="2092202" cy="6769359"/>
          </a:xfrm>
          <a:prstGeom prst="rect">
            <a:avLst/>
          </a:prstGeom>
          <a:noFill/>
        </p:spPr>
        <p:txBody>
          <a:bodyPr wrap="square" lIns="0" tIns="49785" rIns="0" bIns="49785" rtlCol="0">
            <a:noAutofit/>
          </a:bodyPr>
          <a:lstStyle/>
          <a:p>
            <a:r>
              <a:rPr lang="en-GB" sz="1000" dirty="0">
                <a:latin typeface="Arial"/>
              </a:rPr>
              <a:t>CAMEROON </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r>
              <a:rPr lang="en-GB" sz="800" dirty="0">
                <a:latin typeface="Arial"/>
              </a:rPr>
              <a:t>Cameroon has forcefully returned more than 2,600 Nigerian refugees since January, UNHCR reported on 21 March. Several groups of Nigerian refugees were also forced to return to conflict-hit north-east Nigeria last year. UNHCR urged Nigeria’s neighbours to continue keeping their borders open to grant access and asylum to people fleeing the conflict. On 2 March, Cameroon and Nigeria together with UNHCR signed a tripartite agreement on the voluntary repatriation of Nigerian refugees in Cameroon.</a:t>
            </a:r>
          </a:p>
          <a:p>
            <a:pPr lvl="0"/>
            <a:endParaRPr lang="en-US" sz="800" dirty="0">
              <a:latin typeface="Arial"/>
            </a:endParaRPr>
          </a:p>
          <a:p>
            <a:pPr lvl="0"/>
            <a:r>
              <a:rPr lang="en-US" sz="1000" dirty="0">
                <a:latin typeface="Arial"/>
              </a:rPr>
              <a:t>CHAD</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endParaRPr lang="en-US" sz="500" dirty="0">
              <a:latin typeface="Arial"/>
            </a:endParaRPr>
          </a:p>
          <a:p>
            <a:pPr lvl="0"/>
            <a:r>
              <a:rPr lang="en-GB" sz="800" dirty="0">
                <a:latin typeface="Arial"/>
              </a:rPr>
              <a:t>Since 25 March, the Ministry of Public Health, UNICEF and WHO are conducting a four-day national immunization campaign against polio targeting 4.2 million children under five. Between 2010 and 2016, 51 immunization drives against polio have been conducted, reaching an average of 4 million children under five. Chad has reported no polio cases since June 2012. However, new cases erupted last year in </a:t>
            </a:r>
            <a:r>
              <a:rPr lang="en-GB" sz="800" dirty="0" err="1">
                <a:latin typeface="Arial"/>
              </a:rPr>
              <a:t>Borno</a:t>
            </a:r>
            <a:r>
              <a:rPr lang="en-GB" sz="800" dirty="0">
                <a:latin typeface="Arial"/>
              </a:rPr>
              <a:t> state in neighbouring Nigeria. Due to population movements in the area and low immunization coverage of children, the risk of infection spread is high. The latest vaccination campaign is part of a synchronized campaign in 13 African countries targeting more than 116 million children under five in an attempt at definitively eradicating polio in the continent.</a:t>
            </a:r>
          </a:p>
          <a:p>
            <a:pPr lvl="0"/>
            <a:endParaRPr lang="en-US" sz="1000" dirty="0">
              <a:latin typeface="Arial"/>
            </a:endParaRPr>
          </a:p>
          <a:p>
            <a:pPr lvl="0"/>
            <a:r>
              <a:rPr lang="en-US" sz="1000" dirty="0">
                <a:latin typeface="Arial"/>
              </a:rPr>
              <a:t>CENTRAL AFRICAN REPUBLIC</a:t>
            </a:r>
          </a:p>
          <a:p>
            <a:pPr lvl="0"/>
            <a:endParaRPr lang="en-US" sz="1000" dirty="0">
              <a:latin typeface="Arial"/>
            </a:endParaRPr>
          </a:p>
          <a:p>
            <a:endParaRPr lang="en-US" sz="800" dirty="0">
              <a:latin typeface="Arial"/>
            </a:endParaRPr>
          </a:p>
          <a:p>
            <a:endParaRPr lang="en-US" sz="800" dirty="0">
              <a:latin typeface="Arial"/>
            </a:endParaRPr>
          </a:p>
          <a:p>
            <a:r>
              <a:rPr lang="en-GB" sz="800" dirty="0">
                <a:latin typeface="Arial"/>
              </a:rPr>
              <a:t>In the northern Kaga-Bandoro town, a site set up to host displaced people who had sought refuge near the MINUSCA peacekeepers’ base after the October 2016 violence is gradually filling up. As of 21 March, 2,750 people had relocated to the new site and about 8,000 others had returned to their neighbourhoods</a:t>
            </a:r>
            <a:r>
              <a:rPr lang="en-US" sz="800" dirty="0">
                <a:latin typeface="Arial"/>
              </a:rPr>
              <a:t>. </a:t>
            </a:r>
            <a:endParaRPr lang="en-GB" sz="800" dirty="0">
              <a:latin typeface="Arial"/>
            </a:endParaRPr>
          </a:p>
        </p:txBody>
      </p:sp>
      <p:cxnSp>
        <p:nvCxnSpPr>
          <p:cNvPr id="76" name="Connecteur droit 75"/>
          <p:cNvCxnSpPr/>
          <p:nvPr/>
        </p:nvCxnSpPr>
        <p:spPr>
          <a:xfrm flipV="1">
            <a:off x="232681" y="76537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81252" y="781324"/>
            <a:ext cx="1968277"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OVER 2,600 NIGERIAN REFUGEES FORCEFULLY RETURNED</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10571" y="758281"/>
            <a:ext cx="5746763" cy="5899847"/>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505595" y="758751"/>
            <a:ext cx="5751740" cy="5891268"/>
            <a:chOff x="2543303" y="836105"/>
            <a:chExt cx="5751740"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43303" y="837663"/>
              <a:ext cx="5742215"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lumMod val="85000"/>
                  </a:schemeClr>
                </a:solidFill>
              </a:endParaRPr>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44389"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08665" y="4129101"/>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422057" y="247802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30881" y="4178594"/>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27292" y="3280872"/>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601" y="2997215"/>
              <a:ext cx="650778" cy="215444"/>
            </a:xfrm>
            <a:prstGeom prst="rect">
              <a:avLst/>
            </a:prstGeom>
            <a:noFill/>
          </p:spPr>
          <p:txBody>
            <a:bodyPr wrap="square" rtlCol="0">
              <a:spAutoFit/>
            </a:bodyPr>
            <a:lstStyle/>
            <a:p>
              <a:pPr algn="ctr"/>
              <a:r>
                <a:rPr lang="fr-FR" sz="800" dirty="0">
                  <a:latin typeface="Bookman Old Style" panose="02050604050505020204" pitchFamily="18" charset="0"/>
                </a:rPr>
                <a:t>GUINEA</a:t>
              </a:r>
              <a:endParaRPr lang="en-US" sz="800" dirty="0">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GUINEA</a:t>
            </a:r>
          </a:p>
          <a:p>
            <a:endParaRPr lang="en-GB" sz="1000" dirty="0">
              <a:latin typeface="Arial"/>
            </a:endParaRPr>
          </a:p>
          <a:p>
            <a:endParaRPr lang="en-GB" sz="800" dirty="0">
              <a:latin typeface="Arial"/>
            </a:endParaRPr>
          </a:p>
          <a:p>
            <a:r>
              <a:rPr lang="en-GB" sz="800" i="1" dirty="0">
                <a:solidFill>
                  <a:schemeClr val="bg1">
                    <a:lumMod val="50000"/>
                  </a:schemeClr>
                </a:solidFill>
                <a:latin typeface="Arial" panose="020B0604020202020204" pitchFamily="34" charset="0"/>
                <a:cs typeface="Arial" panose="020B0604020202020204" pitchFamily="34" charset="0"/>
              </a:rPr>
              <a:t>       </a:t>
            </a:r>
          </a:p>
          <a:p>
            <a:r>
              <a:rPr lang="en-US" sz="800" dirty="0">
                <a:latin typeface="Arial"/>
              </a:rPr>
              <a:t>More than 3,400 cases of measles and eight deaths have been reported since January. The outbreak has been reported in at least 17 health districts. As of 20 March, 148,133 children had been vaccinated in </a:t>
            </a:r>
            <a:r>
              <a:rPr lang="en-US" sz="800" dirty="0" err="1">
                <a:latin typeface="Arial"/>
              </a:rPr>
              <a:t>N’Zérékoré</a:t>
            </a:r>
            <a:r>
              <a:rPr lang="en-US" sz="800" dirty="0">
                <a:latin typeface="Arial"/>
              </a:rPr>
              <a:t>, prefecture in the country’s south. Vaccinations in other regions are to be limited to children younger than five years due to lack of finances and vaccines. There are worries that older children could be dangerously exposed. </a:t>
            </a:r>
          </a:p>
          <a:p>
            <a:endParaRPr lang="en-US" sz="800" dirty="0">
              <a:latin typeface="Arial"/>
            </a:endParaRPr>
          </a:p>
          <a:p>
            <a:r>
              <a:rPr lang="en-US" sz="1000" dirty="0">
                <a:latin typeface="Arial"/>
              </a:rPr>
              <a:t>NIGERIA</a:t>
            </a:r>
          </a:p>
          <a:p>
            <a:endParaRPr lang="en-US" sz="800" dirty="0">
              <a:latin typeface="Arial"/>
            </a:endParaRPr>
          </a:p>
          <a:p>
            <a:endParaRPr lang="en-US" sz="800" dirty="0">
              <a:latin typeface="Arial"/>
            </a:endParaRPr>
          </a:p>
          <a:p>
            <a:endParaRPr lang="en-US" sz="500" dirty="0">
              <a:latin typeface="Arial"/>
            </a:endParaRPr>
          </a:p>
          <a:p>
            <a:endParaRPr lang="en-US" sz="500" dirty="0">
              <a:latin typeface="Arial"/>
            </a:endParaRPr>
          </a:p>
          <a:p>
            <a:r>
              <a:rPr lang="en-US" sz="800" dirty="0">
                <a:latin typeface="Arial"/>
              </a:rPr>
              <a:t>More than 50,000 people risk famine in Adamawa, </a:t>
            </a:r>
            <a:r>
              <a:rPr lang="en-US" sz="800" dirty="0" err="1">
                <a:latin typeface="Arial"/>
              </a:rPr>
              <a:t>Borno</a:t>
            </a:r>
            <a:r>
              <a:rPr lang="en-US" sz="800" dirty="0">
                <a:latin typeface="Arial"/>
              </a:rPr>
              <a:t> and </a:t>
            </a:r>
            <a:r>
              <a:rPr lang="en-US" sz="800" dirty="0" err="1">
                <a:latin typeface="Arial"/>
              </a:rPr>
              <a:t>Yobe</a:t>
            </a:r>
            <a:r>
              <a:rPr lang="en-US" sz="800" dirty="0">
                <a:latin typeface="Arial"/>
              </a:rPr>
              <a:t> states between June - August if no adequate measures are taken, according to the Cadre </a:t>
            </a:r>
            <a:r>
              <a:rPr lang="en-US" sz="800" dirty="0" err="1">
                <a:latin typeface="Arial"/>
              </a:rPr>
              <a:t>Harmonisé</a:t>
            </a:r>
            <a:r>
              <a:rPr lang="en-US" sz="800" dirty="0">
                <a:latin typeface="Arial"/>
              </a:rPr>
              <a:t> food security assessment released on 23 March. Overall, some 5.2 million people across the three states are projected to face severe food insecurity, one third of them at “emergency” levels. Ongoing conflict and attacks have prevented farmers from growing crops for over three consecutive years triggering severe food crisis in the largely agrarian region.</a:t>
            </a:r>
          </a:p>
          <a:p>
            <a:endParaRPr lang="en-US" sz="800" dirty="0">
              <a:latin typeface="Arial"/>
            </a:endParaRPr>
          </a:p>
          <a:p>
            <a:endParaRPr lang="en-US" sz="800" dirty="0">
              <a:latin typeface="Arial"/>
            </a:endParaRPr>
          </a:p>
          <a:p>
            <a:endParaRPr lang="en-US" sz="800" dirty="0">
              <a:latin typeface="Arial"/>
            </a:endParaRPr>
          </a:p>
          <a:p>
            <a:endParaRPr lang="en-US" sz="600" dirty="0">
              <a:latin typeface="Arial"/>
            </a:endParaRPr>
          </a:p>
          <a:p>
            <a:r>
              <a:rPr lang="en-US" sz="800" dirty="0">
                <a:latin typeface="Arial"/>
              </a:rPr>
              <a:t>Five suicide bombers on 22 March hit three locations at </a:t>
            </a:r>
            <a:r>
              <a:rPr lang="en-US" sz="800" dirty="0" err="1">
                <a:latin typeface="Arial"/>
              </a:rPr>
              <a:t>Muna</a:t>
            </a:r>
            <a:r>
              <a:rPr lang="en-US" sz="800" dirty="0">
                <a:latin typeface="Arial"/>
              </a:rPr>
              <a:t> Garage area in the north-eastern Maiduguri city, killing three people and injuring more than 20 others. </a:t>
            </a:r>
            <a:r>
              <a:rPr lang="en-US" sz="800" dirty="0" err="1">
                <a:latin typeface="Arial"/>
              </a:rPr>
              <a:t>Muna</a:t>
            </a:r>
            <a:r>
              <a:rPr lang="en-US" sz="800" dirty="0">
                <a:latin typeface="Arial"/>
              </a:rPr>
              <a:t> Garage hosts thousands of displaced people in informal settlements and also serves as assembly point for vehicles to be escorted outside the city. The area has been targeted repeatedly by suspected Boko Haram attackers.</a:t>
            </a:r>
          </a:p>
        </p:txBody>
      </p:sp>
      <p:grpSp>
        <p:nvGrpSpPr>
          <p:cNvPr id="7" name="Groupe 6"/>
          <p:cNvGrpSpPr/>
          <p:nvPr/>
        </p:nvGrpSpPr>
        <p:grpSpPr>
          <a:xfrm>
            <a:off x="6246403" y="5471918"/>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04250" y="765464"/>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688950" y="789164"/>
            <a:ext cx="1844521"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OVER 3,400 MEASLES CASES RECORDED SINCE JANUARY</a:t>
            </a:r>
          </a:p>
        </p:txBody>
      </p:sp>
      <p:cxnSp>
        <p:nvCxnSpPr>
          <p:cNvPr id="194" name="Connecteur droit 75"/>
          <p:cNvCxnSpPr/>
          <p:nvPr/>
        </p:nvCxnSpPr>
        <p:spPr>
          <a:xfrm flipV="1">
            <a:off x="248980" y="2872837"/>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3686562" y="3089013"/>
            <a:ext cx="225000" cy="326250"/>
            <a:chOff x="8546296" y="3330734"/>
            <a:chExt cx="225000" cy="326250"/>
          </a:xfrm>
        </p:grpSpPr>
        <p:pic>
          <p:nvPicPr>
            <p:cNvPr id="196" name="Image 371"/>
            <p:cNvPicPr>
              <a:picLocks noChangeAspect="1"/>
            </p:cNvPicPr>
            <p:nvPr/>
          </p:nvPicPr>
          <p:blipFill>
            <a:blip r:embed="rId12"/>
            <a:stretch>
              <a:fillRect/>
            </a:stretch>
          </p:blipFill>
          <p:spPr>
            <a:xfrm>
              <a:off x="8546296" y="3330734"/>
              <a:ext cx="225000" cy="326250"/>
            </a:xfrm>
            <a:prstGeom prst="rect">
              <a:avLst/>
            </a:prstGeom>
          </p:spPr>
        </p:pic>
        <p:pic>
          <p:nvPicPr>
            <p:cNvPr id="201" name="Image 372"/>
            <p:cNvPicPr>
              <a:picLocks noChangeAspect="1"/>
            </p:cNvPicPr>
            <p:nvPr/>
          </p:nvPicPr>
          <p:blipFill>
            <a:blip r:embed="rId13"/>
            <a:stretch>
              <a:fillRect/>
            </a:stretch>
          </p:blipFill>
          <p:spPr>
            <a:xfrm>
              <a:off x="8560351" y="3353470"/>
              <a:ext cx="191250" cy="191250"/>
            </a:xfrm>
            <a:prstGeom prst="rect">
              <a:avLst/>
            </a:prstGeom>
          </p:spPr>
        </p:pic>
      </p:grpSp>
      <p:sp>
        <p:nvSpPr>
          <p:cNvPr id="222" name="ZoneTexte 84"/>
          <p:cNvSpPr txBox="1"/>
          <p:nvPr/>
        </p:nvSpPr>
        <p:spPr>
          <a:xfrm>
            <a:off x="503444" y="2892823"/>
            <a:ext cx="1921387"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POLIO VACCINATION TARGETS 4.2 MILLION CHILDREN</a:t>
            </a:r>
          </a:p>
        </p:txBody>
      </p:sp>
      <p:sp>
        <p:nvSpPr>
          <p:cNvPr id="226" name="ZoneTexte 80"/>
          <p:cNvSpPr txBox="1"/>
          <p:nvPr/>
        </p:nvSpPr>
        <p:spPr>
          <a:xfrm>
            <a:off x="8673919" y="2798585"/>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MORE THAN 50,000 TO FACE FAMINE IN JUNE - AUGUST</a:t>
            </a:r>
          </a:p>
        </p:txBody>
      </p:sp>
      <p:cxnSp>
        <p:nvCxnSpPr>
          <p:cNvPr id="227" name="Connecteur droit 90"/>
          <p:cNvCxnSpPr/>
          <p:nvPr/>
        </p:nvCxnSpPr>
        <p:spPr>
          <a:xfrm>
            <a:off x="8416177" y="277019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42" name="ZoneTexte 84"/>
          <p:cNvSpPr txBox="1"/>
          <p:nvPr/>
        </p:nvSpPr>
        <p:spPr>
          <a:xfrm>
            <a:off x="437374" y="5856998"/>
            <a:ext cx="1856758" cy="21544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IDPs RELOCATE TO NEW SITE</a:t>
            </a:r>
          </a:p>
        </p:txBody>
      </p:sp>
      <p:grpSp>
        <p:nvGrpSpPr>
          <p:cNvPr id="187" name="Group 186"/>
          <p:cNvGrpSpPr/>
          <p:nvPr/>
        </p:nvGrpSpPr>
        <p:grpSpPr>
          <a:xfrm>
            <a:off x="6466476" y="2239388"/>
            <a:ext cx="225000" cy="326250"/>
            <a:chOff x="8546296" y="3330734"/>
            <a:chExt cx="225000" cy="326250"/>
          </a:xfrm>
        </p:grpSpPr>
        <p:pic>
          <p:nvPicPr>
            <p:cNvPr id="188" name="Image 371"/>
            <p:cNvPicPr>
              <a:picLocks noChangeAspect="1"/>
            </p:cNvPicPr>
            <p:nvPr/>
          </p:nvPicPr>
          <p:blipFill>
            <a:blip r:embed="rId12"/>
            <a:stretch>
              <a:fillRect/>
            </a:stretch>
          </p:blipFill>
          <p:spPr>
            <a:xfrm>
              <a:off x="8546296" y="3330734"/>
              <a:ext cx="225000" cy="326250"/>
            </a:xfrm>
            <a:prstGeom prst="rect">
              <a:avLst/>
            </a:prstGeom>
          </p:spPr>
        </p:pic>
        <p:pic>
          <p:nvPicPr>
            <p:cNvPr id="189" name="Image 372"/>
            <p:cNvPicPr>
              <a:picLocks noChangeAspect="1"/>
            </p:cNvPicPr>
            <p:nvPr/>
          </p:nvPicPr>
          <p:blipFill>
            <a:blip r:embed="rId13"/>
            <a:stretch>
              <a:fillRect/>
            </a:stretch>
          </p:blipFill>
          <p:spPr>
            <a:xfrm>
              <a:off x="8560351" y="3353470"/>
              <a:ext cx="191250" cy="191250"/>
            </a:xfrm>
            <a:prstGeom prst="rect">
              <a:avLst/>
            </a:prstGeom>
          </p:spPr>
        </p:pic>
      </p:grpSp>
      <p:cxnSp>
        <p:nvCxnSpPr>
          <p:cNvPr id="190" name="Connecteur droit 75"/>
          <p:cNvCxnSpPr/>
          <p:nvPr/>
        </p:nvCxnSpPr>
        <p:spPr>
          <a:xfrm flipV="1">
            <a:off x="227819" y="5800455"/>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12" name="Group 211"/>
          <p:cNvGrpSpPr/>
          <p:nvPr/>
        </p:nvGrpSpPr>
        <p:grpSpPr>
          <a:xfrm>
            <a:off x="242605" y="2948471"/>
            <a:ext cx="225000" cy="326250"/>
            <a:chOff x="8546296" y="3330734"/>
            <a:chExt cx="225000" cy="326250"/>
          </a:xfrm>
        </p:grpSpPr>
        <p:pic>
          <p:nvPicPr>
            <p:cNvPr id="216" name="Image 371"/>
            <p:cNvPicPr>
              <a:picLocks noChangeAspect="1"/>
            </p:cNvPicPr>
            <p:nvPr/>
          </p:nvPicPr>
          <p:blipFill>
            <a:blip r:embed="rId12"/>
            <a:stretch>
              <a:fillRect/>
            </a:stretch>
          </p:blipFill>
          <p:spPr>
            <a:xfrm>
              <a:off x="8546296" y="3330734"/>
              <a:ext cx="225000" cy="326250"/>
            </a:xfrm>
            <a:prstGeom prst="rect">
              <a:avLst/>
            </a:prstGeom>
          </p:spPr>
        </p:pic>
        <p:pic>
          <p:nvPicPr>
            <p:cNvPr id="217" name="Image 372"/>
            <p:cNvPicPr>
              <a:picLocks noChangeAspect="1"/>
            </p:cNvPicPr>
            <p:nvPr/>
          </p:nvPicPr>
          <p:blipFill>
            <a:blip r:embed="rId13"/>
            <a:stretch>
              <a:fillRect/>
            </a:stretch>
          </p:blipFill>
          <p:spPr>
            <a:xfrm>
              <a:off x="8560351" y="3353470"/>
              <a:ext cx="191250" cy="191250"/>
            </a:xfrm>
            <a:prstGeom prst="rect">
              <a:avLst/>
            </a:prstGeom>
          </p:spPr>
        </p:pic>
      </p:grpSp>
      <p:sp>
        <p:nvSpPr>
          <p:cNvPr id="224" name="ZoneTexte 80"/>
          <p:cNvSpPr txBox="1"/>
          <p:nvPr/>
        </p:nvSpPr>
        <p:spPr>
          <a:xfrm>
            <a:off x="8683686" y="4803929"/>
            <a:ext cx="1945127"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SUICIDE ATTACKS HIT DISPLACEMENT SITES</a:t>
            </a:r>
          </a:p>
        </p:txBody>
      </p:sp>
      <p:grpSp>
        <p:nvGrpSpPr>
          <p:cNvPr id="231" name="Group 230"/>
          <p:cNvGrpSpPr/>
          <p:nvPr/>
        </p:nvGrpSpPr>
        <p:grpSpPr>
          <a:xfrm>
            <a:off x="8421970" y="4802483"/>
            <a:ext cx="225000" cy="328204"/>
            <a:chOff x="4499508" y="1144203"/>
            <a:chExt cx="225000" cy="328204"/>
          </a:xfrm>
        </p:grpSpPr>
        <p:pic>
          <p:nvPicPr>
            <p:cNvPr id="239" name="Image 377"/>
            <p:cNvPicPr>
              <a:picLocks noChangeAspect="1"/>
            </p:cNvPicPr>
            <p:nvPr/>
          </p:nvPicPr>
          <p:blipFill>
            <a:blip r:embed="rId14"/>
            <a:stretch>
              <a:fillRect/>
            </a:stretch>
          </p:blipFill>
          <p:spPr>
            <a:xfrm>
              <a:off x="4499508" y="1146157"/>
              <a:ext cx="225000" cy="326250"/>
            </a:xfrm>
            <a:prstGeom prst="rect">
              <a:avLst/>
            </a:prstGeom>
          </p:spPr>
        </p:pic>
        <p:pic>
          <p:nvPicPr>
            <p:cNvPr id="240" name="Image 19"/>
            <p:cNvPicPr>
              <a:picLocks noChangeAspect="1"/>
            </p:cNvPicPr>
            <p:nvPr/>
          </p:nvPicPr>
          <p:blipFill>
            <a:blip r:embed="rId15"/>
            <a:stretch>
              <a:fillRect/>
            </a:stretch>
          </p:blipFill>
          <p:spPr>
            <a:xfrm>
              <a:off x="4502719" y="1144203"/>
              <a:ext cx="201600" cy="201600"/>
            </a:xfrm>
            <a:prstGeom prst="rect">
              <a:avLst/>
            </a:prstGeom>
          </p:spPr>
        </p:pic>
      </p:grpSp>
      <p:grpSp>
        <p:nvGrpSpPr>
          <p:cNvPr id="203" name="Group 202"/>
          <p:cNvGrpSpPr/>
          <p:nvPr/>
        </p:nvGrpSpPr>
        <p:grpSpPr>
          <a:xfrm>
            <a:off x="5389748" y="2837017"/>
            <a:ext cx="236349" cy="353145"/>
            <a:chOff x="5333239" y="1075094"/>
            <a:chExt cx="236349" cy="353145"/>
          </a:xfrm>
        </p:grpSpPr>
        <p:pic>
          <p:nvPicPr>
            <p:cNvPr id="204" name="Image 377"/>
            <p:cNvPicPr>
              <a:picLocks noChangeAspect="1"/>
            </p:cNvPicPr>
            <p:nvPr/>
          </p:nvPicPr>
          <p:blipFill>
            <a:blip r:embed="rId14"/>
            <a:stretch>
              <a:fillRect/>
            </a:stretch>
          </p:blipFill>
          <p:spPr>
            <a:xfrm>
              <a:off x="5344588" y="1101989"/>
              <a:ext cx="225000" cy="326250"/>
            </a:xfrm>
            <a:prstGeom prst="rect">
              <a:avLst/>
            </a:prstGeom>
          </p:spPr>
        </p:pic>
        <p:pic>
          <p:nvPicPr>
            <p:cNvPr id="205" name="Image 16"/>
            <p:cNvPicPr>
              <a:picLocks noChangeAspect="1"/>
            </p:cNvPicPr>
            <p:nvPr/>
          </p:nvPicPr>
          <p:blipFill>
            <a:blip r:embed="rId16"/>
            <a:stretch>
              <a:fillRect/>
            </a:stretch>
          </p:blipFill>
          <p:spPr>
            <a:xfrm>
              <a:off x="5333239" y="1075094"/>
              <a:ext cx="208800" cy="208800"/>
            </a:xfrm>
            <a:prstGeom prst="rect">
              <a:avLst/>
            </a:prstGeom>
          </p:spPr>
        </p:pic>
      </p:grpSp>
      <p:grpSp>
        <p:nvGrpSpPr>
          <p:cNvPr id="206" name="Group 205"/>
          <p:cNvGrpSpPr/>
          <p:nvPr/>
        </p:nvGrpSpPr>
        <p:grpSpPr>
          <a:xfrm>
            <a:off x="8413893" y="2799495"/>
            <a:ext cx="236349" cy="353145"/>
            <a:chOff x="5333239" y="1075094"/>
            <a:chExt cx="236349" cy="353145"/>
          </a:xfrm>
        </p:grpSpPr>
        <p:pic>
          <p:nvPicPr>
            <p:cNvPr id="211" name="Image 377"/>
            <p:cNvPicPr>
              <a:picLocks noChangeAspect="1"/>
            </p:cNvPicPr>
            <p:nvPr/>
          </p:nvPicPr>
          <p:blipFill>
            <a:blip r:embed="rId14"/>
            <a:stretch>
              <a:fillRect/>
            </a:stretch>
          </p:blipFill>
          <p:spPr>
            <a:xfrm>
              <a:off x="5344588" y="1101989"/>
              <a:ext cx="225000" cy="326250"/>
            </a:xfrm>
            <a:prstGeom prst="rect">
              <a:avLst/>
            </a:prstGeom>
          </p:spPr>
        </p:pic>
        <p:pic>
          <p:nvPicPr>
            <p:cNvPr id="213" name="Image 16"/>
            <p:cNvPicPr>
              <a:picLocks noChangeAspect="1"/>
            </p:cNvPicPr>
            <p:nvPr/>
          </p:nvPicPr>
          <p:blipFill>
            <a:blip r:embed="rId16"/>
            <a:stretch>
              <a:fillRect/>
            </a:stretch>
          </p:blipFill>
          <p:spPr>
            <a:xfrm>
              <a:off x="5333239" y="1075094"/>
              <a:ext cx="208800" cy="208800"/>
            </a:xfrm>
            <a:prstGeom prst="rect">
              <a:avLst/>
            </a:prstGeom>
          </p:spPr>
        </p:pic>
      </p:grpSp>
      <p:grpSp>
        <p:nvGrpSpPr>
          <p:cNvPr id="214" name="Group 213"/>
          <p:cNvGrpSpPr/>
          <p:nvPr/>
        </p:nvGrpSpPr>
        <p:grpSpPr>
          <a:xfrm>
            <a:off x="8426233" y="812763"/>
            <a:ext cx="225000" cy="326250"/>
            <a:chOff x="8546296" y="3330734"/>
            <a:chExt cx="225000" cy="326250"/>
          </a:xfrm>
        </p:grpSpPr>
        <p:pic>
          <p:nvPicPr>
            <p:cNvPr id="215" name="Image 371"/>
            <p:cNvPicPr>
              <a:picLocks noChangeAspect="1"/>
            </p:cNvPicPr>
            <p:nvPr/>
          </p:nvPicPr>
          <p:blipFill>
            <a:blip r:embed="rId12"/>
            <a:stretch>
              <a:fillRect/>
            </a:stretch>
          </p:blipFill>
          <p:spPr>
            <a:xfrm>
              <a:off x="8546296" y="3330734"/>
              <a:ext cx="225000" cy="326250"/>
            </a:xfrm>
            <a:prstGeom prst="rect">
              <a:avLst/>
            </a:prstGeom>
          </p:spPr>
        </p:pic>
        <p:pic>
          <p:nvPicPr>
            <p:cNvPr id="223" name="Image 372"/>
            <p:cNvPicPr>
              <a:picLocks noChangeAspect="1"/>
            </p:cNvPicPr>
            <p:nvPr/>
          </p:nvPicPr>
          <p:blipFill>
            <a:blip r:embed="rId13"/>
            <a:stretch>
              <a:fillRect/>
            </a:stretch>
          </p:blipFill>
          <p:spPr>
            <a:xfrm>
              <a:off x="8560351" y="3353470"/>
              <a:ext cx="191250" cy="191250"/>
            </a:xfrm>
            <a:prstGeom prst="rect">
              <a:avLst/>
            </a:prstGeom>
          </p:spPr>
        </p:pic>
      </p:grpSp>
      <p:grpSp>
        <p:nvGrpSpPr>
          <p:cNvPr id="225" name="Group 224"/>
          <p:cNvGrpSpPr/>
          <p:nvPr/>
        </p:nvGrpSpPr>
        <p:grpSpPr>
          <a:xfrm>
            <a:off x="6617624" y="3299839"/>
            <a:ext cx="225000" cy="326250"/>
            <a:chOff x="268944" y="3374179"/>
            <a:chExt cx="225000" cy="326250"/>
          </a:xfrm>
        </p:grpSpPr>
        <p:pic>
          <p:nvPicPr>
            <p:cNvPr id="228" name="Image 377"/>
            <p:cNvPicPr>
              <a:picLocks noChangeAspect="1"/>
            </p:cNvPicPr>
            <p:nvPr/>
          </p:nvPicPr>
          <p:blipFill>
            <a:blip r:embed="rId14"/>
            <a:stretch>
              <a:fillRect/>
            </a:stretch>
          </p:blipFill>
          <p:spPr>
            <a:xfrm>
              <a:off x="268944" y="3374179"/>
              <a:ext cx="225000" cy="326250"/>
            </a:xfrm>
            <a:prstGeom prst="rect">
              <a:avLst/>
            </a:prstGeom>
          </p:spPr>
        </p:pic>
        <p:pic>
          <p:nvPicPr>
            <p:cNvPr id="229"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230" name="Group 229"/>
          <p:cNvGrpSpPr/>
          <p:nvPr/>
        </p:nvGrpSpPr>
        <p:grpSpPr>
          <a:xfrm>
            <a:off x="249394" y="805242"/>
            <a:ext cx="225000" cy="326250"/>
            <a:chOff x="268944" y="3374179"/>
            <a:chExt cx="225000" cy="326250"/>
          </a:xfrm>
        </p:grpSpPr>
        <p:pic>
          <p:nvPicPr>
            <p:cNvPr id="241" name="Image 377"/>
            <p:cNvPicPr>
              <a:picLocks noChangeAspect="1"/>
            </p:cNvPicPr>
            <p:nvPr/>
          </p:nvPicPr>
          <p:blipFill>
            <a:blip r:embed="rId14"/>
            <a:stretch>
              <a:fillRect/>
            </a:stretch>
          </p:blipFill>
          <p:spPr>
            <a:xfrm>
              <a:off x="268944" y="3374179"/>
              <a:ext cx="225000" cy="326250"/>
            </a:xfrm>
            <a:prstGeom prst="rect">
              <a:avLst/>
            </a:prstGeom>
          </p:spPr>
        </p:pic>
        <p:pic>
          <p:nvPicPr>
            <p:cNvPr id="243"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244" name="Group 243"/>
          <p:cNvGrpSpPr/>
          <p:nvPr/>
        </p:nvGrpSpPr>
        <p:grpSpPr>
          <a:xfrm>
            <a:off x="246342" y="5874298"/>
            <a:ext cx="225000" cy="326250"/>
            <a:chOff x="268944" y="3374179"/>
            <a:chExt cx="225000" cy="326250"/>
          </a:xfrm>
        </p:grpSpPr>
        <p:pic>
          <p:nvPicPr>
            <p:cNvPr id="245" name="Image 377"/>
            <p:cNvPicPr>
              <a:picLocks noChangeAspect="1"/>
            </p:cNvPicPr>
            <p:nvPr/>
          </p:nvPicPr>
          <p:blipFill>
            <a:blip r:embed="rId14"/>
            <a:stretch>
              <a:fillRect/>
            </a:stretch>
          </p:blipFill>
          <p:spPr>
            <a:xfrm>
              <a:off x="268944" y="3374179"/>
              <a:ext cx="225000" cy="326250"/>
            </a:xfrm>
            <a:prstGeom prst="rect">
              <a:avLst/>
            </a:prstGeom>
          </p:spPr>
        </p:pic>
        <p:pic>
          <p:nvPicPr>
            <p:cNvPr id="246" name="Image 21"/>
            <p:cNvPicPr>
              <a:picLocks noChangeAspect="1"/>
            </p:cNvPicPr>
            <p:nvPr/>
          </p:nvPicPr>
          <p:blipFill>
            <a:blip r:embed="rId3"/>
            <a:stretch>
              <a:fillRect/>
            </a:stretch>
          </p:blipFill>
          <p:spPr>
            <a:xfrm>
              <a:off x="279097" y="3380201"/>
              <a:ext cx="206100" cy="196731"/>
            </a:xfrm>
            <a:prstGeom prst="rect">
              <a:avLst/>
            </a:prstGeom>
          </p:spPr>
        </p:pic>
      </p:grpSp>
      <p:grpSp>
        <p:nvGrpSpPr>
          <p:cNvPr id="247" name="Group 246"/>
          <p:cNvGrpSpPr/>
          <p:nvPr/>
        </p:nvGrpSpPr>
        <p:grpSpPr>
          <a:xfrm>
            <a:off x="5955639" y="3254728"/>
            <a:ext cx="225000" cy="326250"/>
            <a:chOff x="268944" y="3374179"/>
            <a:chExt cx="225000" cy="326250"/>
          </a:xfrm>
        </p:grpSpPr>
        <p:pic>
          <p:nvPicPr>
            <p:cNvPr id="248" name="Image 377"/>
            <p:cNvPicPr>
              <a:picLocks noChangeAspect="1"/>
            </p:cNvPicPr>
            <p:nvPr/>
          </p:nvPicPr>
          <p:blipFill>
            <a:blip r:embed="rId14"/>
            <a:stretch>
              <a:fillRect/>
            </a:stretch>
          </p:blipFill>
          <p:spPr>
            <a:xfrm>
              <a:off x="268944" y="3374179"/>
              <a:ext cx="225000" cy="326250"/>
            </a:xfrm>
            <a:prstGeom prst="rect">
              <a:avLst/>
            </a:prstGeom>
          </p:spPr>
        </p:pic>
        <p:pic>
          <p:nvPicPr>
            <p:cNvPr id="249" name="Image 21"/>
            <p:cNvPicPr>
              <a:picLocks noChangeAspect="1"/>
            </p:cNvPicPr>
            <p:nvPr/>
          </p:nvPicPr>
          <p:blipFill>
            <a:blip r:embed="rId3"/>
            <a:stretch>
              <a:fillRect/>
            </a:stretch>
          </p:blipFill>
          <p:spPr>
            <a:xfrm>
              <a:off x="279097" y="3380201"/>
              <a:ext cx="206100" cy="196731"/>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11286</TotalTime>
  <Words>658</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(21 - 27 March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627</cp:revision>
  <cp:lastPrinted>2017-02-28T14:24:48Z</cp:lastPrinted>
  <dcterms:created xsi:type="dcterms:W3CDTF">2015-12-15T11:10:25Z</dcterms:created>
  <dcterms:modified xsi:type="dcterms:W3CDTF">2017-03-27T17:59:23Z</dcterms:modified>
</cp:coreProperties>
</file>