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10" d="100"/>
          <a:sy n="110" d="100"/>
        </p:scale>
        <p:origin x="78" y="-163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7" y="1"/>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27-Mar-17</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2"/>
            <a:ext cx="5505450" cy="3660458"/>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5" y="8829975"/>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7" y="8829975"/>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27-Mar-17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27-Mar-17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27-Mar-17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27-Mar-17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27-Mar-17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27-Mar-17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27-Mar-17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27-Mar-17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a:t>
            </a:r>
            <a:r>
              <a:rPr lang="en-GB" sz="1600" b="1"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Aperçu</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humanitaire</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hebdomadaire</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(21 – 27 mars 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27 mars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957194"/>
          </a:xfrm>
          <a:prstGeom prst="rect">
            <a:avLst/>
          </a:prstGeom>
          <a:noFill/>
        </p:spPr>
        <p:txBody>
          <a:bodyPr wrap="square" lIns="0" tIns="49785" rIns="0" bIns="49785" rtlCol="0">
            <a:noAutofit/>
          </a:bodyPr>
          <a:lstStyle/>
          <a:p>
            <a:pPr lvl="0"/>
            <a:r>
              <a:rPr lang="fr-CA" sz="1000" dirty="0">
                <a:solidFill>
                  <a:prstClr val="black"/>
                </a:solidFill>
                <a:latin typeface="Arial"/>
              </a:rPr>
              <a:t>CAMEROUN</a:t>
            </a: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endParaRPr lang="fr-FR" sz="7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Cameroun a renvoyé de force plus de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2 600 réfugiés nigérians depuis janvier, a rapporté le HCR le 21 mars. L'an dernier, plusieurs groupes de réfugiés nigérians ont également été forcés de retourner dans la région du nord-est du Nigeria touchée par le conflit. Le HCR a exhorté les pays voisins du Nigeria à continuer à garder leurs frontières ouvertes pour permettre l'accès et l'asile aux personnes fuyant le conflit. Le 2 mars, le Cameroun et le Nigeria ont signé avec le HCR un accord tripartite sur le rapatriement volontaire des réfugiés nigérians au Cameroun.</a:t>
            </a:r>
            <a:endParaRPr lang="fr-FR" sz="800" dirty="0">
              <a:solidFill>
                <a:prstClr val="black"/>
              </a:solidFill>
              <a:latin typeface="Arial" panose="020B0604020202020204" pitchFamily="34" charset="0"/>
              <a:cs typeface="Arial" panose="020B0604020202020204" pitchFamily="34" charset="0"/>
            </a:endParaRPr>
          </a:p>
          <a:p>
            <a:endParaRPr lang="fr-CA" sz="300" dirty="0">
              <a:solidFill>
                <a:prstClr val="black"/>
              </a:solidFill>
              <a:latin typeface="Arial"/>
            </a:endParaRPr>
          </a:p>
          <a:p>
            <a:r>
              <a:rPr lang="fr-CA" sz="1000" dirty="0">
                <a:solidFill>
                  <a:prstClr val="black"/>
                </a:solidFill>
                <a:latin typeface="Arial"/>
              </a:rPr>
              <a:t>TCHAD</a:t>
            </a:r>
          </a:p>
          <a:p>
            <a:pPr lvl="0"/>
            <a:endParaRPr lang="fr-CA" sz="1000" dirty="0">
              <a:solidFill>
                <a:prstClr val="black"/>
              </a:solidFill>
              <a:latin typeface="Arial"/>
            </a:endParaRPr>
          </a:p>
          <a:p>
            <a:pPr lvl="0"/>
            <a:endParaRPr lang="fr-FR" sz="800" dirty="0">
              <a:solidFill>
                <a:prstClr val="black"/>
              </a:solidFill>
              <a:latin typeface="Arial"/>
            </a:endParaRPr>
          </a:p>
          <a:p>
            <a:pPr lvl="0"/>
            <a:endParaRPr lang="fr-FR" sz="300" dirty="0">
              <a:solidFill>
                <a:prstClr val="black"/>
              </a:solidFill>
              <a:latin typeface="Arial"/>
            </a:endParaRPr>
          </a:p>
          <a:p>
            <a:pPr lvl="0"/>
            <a:endParaRPr lang="fr-FR" sz="400" dirty="0">
              <a:solidFill>
                <a:prstClr val="black"/>
              </a:solidFill>
              <a:latin typeface="Arial"/>
            </a:endParaRPr>
          </a:p>
          <a:p>
            <a:pPr lvl="0"/>
            <a:r>
              <a:rPr lang="fr-FR" sz="800" dirty="0">
                <a:solidFill>
                  <a:prstClr val="black"/>
                </a:solidFill>
                <a:latin typeface="Arial"/>
              </a:rPr>
              <a:t>Depuis le 25 mars, le ministère de la Santé publique, l'UNICEF et l'OMS mènent une campagne nationale de vaccination de quatre jours contre la poliomyélite visant 4,2 millions d'enfants de moins de cinq ans. Entre 2010 et 2016, 51 campagnes de vaccination contre la polio ont été menées, atteignant en moyenne 4 millions d'enfants de moins de cinq ans. Le Tchad n'a rapporté aucun cas de polio depuis juin 2012. Cependant, de nouveaux cas ont éclaté l'année dernière dans l'état de Borno au Nigeria voisin. En raison des mouvements de population dans la région et de la faible couverture vaccinale des enfants, le risque de propagation de l'infection est élevé. Cette récente campagne de vaccination fait partie d'une campagne synchronisée dans 13 pays africains visant plus de 116 millions d'enfants de moins de cinq ans dans le but d'éradiquer définitivement la poliomyélite sur le continent.</a:t>
            </a:r>
          </a:p>
          <a:p>
            <a:pPr lvl="0"/>
            <a:endParaRPr lang="fr-FR" sz="300" dirty="0">
              <a:solidFill>
                <a:prstClr val="black"/>
              </a:solidFill>
              <a:latin typeface="Arial"/>
            </a:endParaRPr>
          </a:p>
          <a:p>
            <a:pPr lvl="0"/>
            <a:r>
              <a:rPr lang="fr-FR" sz="1000" dirty="0">
                <a:solidFill>
                  <a:prstClr val="black"/>
                </a:solidFill>
                <a:latin typeface="Arial"/>
              </a:rPr>
              <a:t>REPUBLIQUE CENTRAFRICAINE</a:t>
            </a:r>
          </a:p>
          <a:p>
            <a:pPr lvl="0"/>
            <a:endParaRPr lang="fr-FR" sz="800" dirty="0">
              <a:solidFill>
                <a:prstClr val="black"/>
              </a:solidFill>
              <a:latin typeface="Arial"/>
            </a:endParaRPr>
          </a:p>
          <a:p>
            <a:pPr lvl="0"/>
            <a:endParaRPr lang="fr-FR" sz="800" dirty="0">
              <a:solidFill>
                <a:prstClr val="black"/>
              </a:solidFill>
              <a:latin typeface="Arial"/>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a:p>
            <a:pPr lvl="0"/>
            <a:r>
              <a:rPr lang="fr-FR" sz="800" dirty="0">
                <a:latin typeface="Arial" panose="020B0604020202020204" pitchFamily="34" charset="0"/>
                <a:cs typeface="Arial" panose="020B0604020202020204" pitchFamily="34" charset="0"/>
              </a:rPr>
              <a:t>Dans la ville de Kaga Bandoro, au nord, un site mis en place pour accueillir des personnes déplacées qui avaient trouvé refuge près de la base de la MINUSCA après la violence d'octobre 2016 se remplit progressivement. Au 21 mars, 2 750 personnes y étaient installées et environ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8 000 autres étaient retournées chez elles.</a:t>
            </a:r>
            <a:endParaRPr lang="fr-CA" sz="800" dirty="0">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107" y="1435900"/>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33261"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DÉMOCRATIQUE DU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RÉPUBLIQUE CENTRAFRICAINE</a:t>
                </a:r>
                <a:endParaRPr lang="en-US" dirty="0"/>
              </a:p>
            </p:txBody>
          </p:sp>
          <p:sp>
            <p:nvSpPr>
              <p:cNvPr id="347" name="ZoneTexte 346"/>
              <p:cNvSpPr txBox="1"/>
              <p:nvPr/>
            </p:nvSpPr>
            <p:spPr>
              <a:xfrm>
                <a:off x="5415508" y="3603789"/>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CAMEROUN</a:t>
                </a:r>
                <a:endParaRPr lang="en-US" sz="800" dirty="0">
                  <a:solidFill>
                    <a:schemeClr val="tx1"/>
                  </a:solidFill>
                </a:endParaRPr>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MALI</a:t>
                </a:r>
                <a:endParaRPr lang="en-US" sz="700" dirty="0">
                  <a:solidFill>
                    <a:schemeClr val="bg1">
                      <a:lumMod val="50000"/>
                    </a:schemeClr>
                  </a:solidFill>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3013731"/>
                <a:ext cx="617782" cy="215444"/>
              </a:xfrm>
              <a:prstGeom prst="rect">
                <a:avLst/>
              </a:prstGeom>
              <a:noFill/>
            </p:spPr>
            <p:txBody>
              <a:bodyPr wrap="square" rtlCol="0">
                <a:spAutoFit/>
              </a:bodyPr>
              <a:lstStyle/>
              <a:p>
                <a:pPr algn="ctr"/>
                <a:r>
                  <a:rPr lang="fr-FR" sz="800" dirty="0">
                    <a:latin typeface="Bookman Old Style" panose="02050604050505020204" pitchFamily="18" charset="0"/>
                  </a:rPr>
                  <a:t>GUINÉE</a:t>
                </a:r>
                <a:endParaRPr lang="en-US" sz="800" dirty="0">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93" y="3211496"/>
                <a:ext cx="200651" cy="485494"/>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63948" cy="1264920"/>
                <a:chOff x="2809949" y="5289820"/>
                <a:chExt cx="2863948"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45513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ET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13130" y="612059"/>
            <a:ext cx="2190927" cy="6681399"/>
          </a:xfrm>
          <a:prstGeom prst="rect">
            <a:avLst/>
          </a:prstGeom>
          <a:noFill/>
        </p:spPr>
        <p:txBody>
          <a:bodyPr wrap="square" lIns="0" tIns="49785" rIns="0" bIns="49785" rtlCol="0">
            <a:noAutofit/>
          </a:bodyPr>
          <a:lstStyle/>
          <a:p>
            <a:r>
              <a:rPr lang="en-GB" sz="1000" dirty="0">
                <a:latin typeface="Arial"/>
              </a:rPr>
              <a:t>GUINÉE</a:t>
            </a:r>
          </a:p>
          <a:p>
            <a:pPr>
              <a:spcBef>
                <a:spcPts val="600"/>
              </a:spcBef>
            </a:pPr>
            <a:r>
              <a:rPr lang="en-GB" sz="800" i="1" dirty="0">
                <a:solidFill>
                  <a:schemeClr val="bg1">
                    <a:lumMod val="50000"/>
                  </a:schemeClr>
                </a:solidFill>
                <a:latin typeface="Arial" panose="020B0604020202020204" pitchFamily="34" charset="0"/>
                <a:cs typeface="Arial" panose="020B0604020202020204" pitchFamily="34" charset="0"/>
              </a:rPr>
              <a:t>         </a:t>
            </a: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200" dirty="0">
              <a:latin typeface="Arial" panose="020B0604020202020204" pitchFamily="34" charset="0"/>
              <a:cs typeface="Arial" panose="020B0604020202020204" pitchFamily="34" charset="0"/>
            </a:endParaRPr>
          </a:p>
          <a:p>
            <a:endParaRPr lang="fr-FR" sz="400" dirty="0">
              <a:latin typeface="Arial" panose="020B0604020202020204" pitchFamily="34" charset="0"/>
              <a:cs typeface="Arial" panose="020B0604020202020204" pitchFamily="34" charset="0"/>
            </a:endParaRPr>
          </a:p>
          <a:p>
            <a:r>
              <a:rPr lang="fr-FR" sz="800" dirty="0">
                <a:solidFill>
                  <a:prstClr val="black"/>
                </a:solidFill>
                <a:latin typeface="Arial"/>
              </a:rPr>
              <a:t>Plus de 3 400 cas de rougeole et huit décès ont été signalés depuis janvier. L’épidémie a été signalée dans au moins 17 districts sanitaires. Au 20 mars, 148 133 enfants avaient été vaccinés dans la préfecture de N'</a:t>
            </a:r>
            <a:r>
              <a:rPr lang="fr-FR" sz="800" dirty="0" err="1">
                <a:solidFill>
                  <a:prstClr val="black"/>
                </a:solidFill>
                <a:latin typeface="Arial"/>
              </a:rPr>
              <a:t>Zérékoré</a:t>
            </a:r>
            <a:r>
              <a:rPr lang="fr-FR" sz="800" dirty="0">
                <a:solidFill>
                  <a:prstClr val="black"/>
                </a:solidFill>
                <a:latin typeface="Arial"/>
              </a:rPr>
              <a:t>, au sud du pays. Les vaccinations dans d'autres régions doivent être limitées aux enfants de moins de cinq ans en raison du manque de ressources financières et de vaccins. Il est à craindre que des enfants plus âgés puissent être dangereusement exposés. </a:t>
            </a:r>
          </a:p>
          <a:p>
            <a:endParaRPr lang="fr-CA" sz="500" dirty="0">
              <a:latin typeface="Arial"/>
            </a:endParaRPr>
          </a:p>
          <a:p>
            <a:r>
              <a:rPr lang="fr-CA" sz="1000" dirty="0">
                <a:latin typeface="Arial"/>
              </a:rPr>
              <a:t>NIGERIA</a:t>
            </a:r>
          </a:p>
          <a:p>
            <a:endParaRPr lang="fr-CA" sz="1000" dirty="0">
              <a:latin typeface="Arial"/>
            </a:endParaRPr>
          </a:p>
          <a:p>
            <a:endParaRPr lang="fr-CA" sz="1000" dirty="0">
              <a:latin typeface="Arial"/>
            </a:endParaRPr>
          </a:p>
          <a:p>
            <a:endParaRPr lang="fr-FR" sz="400" dirty="0">
              <a:latin typeface="Arial" panose="020B0604020202020204" pitchFamily="34" charset="0"/>
              <a:cs typeface="Arial" panose="020B0604020202020204" pitchFamily="34" charset="0"/>
            </a:endParaRPr>
          </a:p>
          <a:p>
            <a:endParaRPr lang="fr-FR" sz="6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Selon l'évaluation de la sécurité alimentaire du Cadre Harmonisé publiée le 23 mars, entre juin et août plus de 50 000 personnes risquent de faire face à la famine dans les états de l'Adamawa, de Borno et de Yobe si aucune mesure adéquate n'est prise. Globalement, environ 5,2 millions de personnes dans les trois états devraient faire face à une grave insécurité alimentaire, dont un tiers à des niveaux «d'urgence». Le conflit et les attaques continues ont empêché les agriculteurs de cultiver pendant plus de trois années consécutives, déclenchant une grave crise alimentaire dans la région essentiellement agricole.</a:t>
            </a:r>
          </a:p>
          <a:p>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5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22 mars, cinq kamikazes ont frappé trois sites dans les environs de </a:t>
            </a:r>
            <a:r>
              <a:rPr lang="fr-FR" sz="800" dirty="0" err="1">
                <a:latin typeface="Arial" panose="020B0604020202020204" pitchFamily="34" charset="0"/>
                <a:cs typeface="Arial" panose="020B0604020202020204" pitchFamily="34" charset="0"/>
              </a:rPr>
              <a:t>Muna</a:t>
            </a:r>
            <a:r>
              <a:rPr lang="fr-FR" sz="800" dirty="0">
                <a:latin typeface="Arial" panose="020B0604020202020204" pitchFamily="34" charset="0"/>
                <a:cs typeface="Arial" panose="020B0604020202020204" pitchFamily="34" charset="0"/>
              </a:rPr>
              <a:t> Garage, dans la ville de Maiduguri au nord-est, tuant trois personnes et en blessant plus de 20 autres. </a:t>
            </a:r>
            <a:r>
              <a:rPr lang="fr-FR" sz="800" dirty="0" err="1">
                <a:latin typeface="Arial" panose="020B0604020202020204" pitchFamily="34" charset="0"/>
                <a:cs typeface="Arial" panose="020B0604020202020204" pitchFamily="34" charset="0"/>
              </a:rPr>
              <a:t>Muna</a:t>
            </a:r>
            <a:r>
              <a:rPr lang="fr-FR" sz="800" dirty="0">
                <a:latin typeface="Arial" panose="020B0604020202020204" pitchFamily="34" charset="0"/>
                <a:cs typeface="Arial" panose="020B0604020202020204" pitchFamily="34" charset="0"/>
              </a:rPr>
              <a:t> Garage accueille des milliers de personnes déplacées dans des sites informels et sert également de point de rassemblement pour les véhicules devant être escortés en dehors de la ville. La zone a été ciblée à plusieurs reprises par des attaquants suspectés d’appartenir à Boko Haram.</a:t>
            </a:r>
            <a:endParaRPr lang="fr-FR" sz="500" dirty="0">
              <a:latin typeface="Arial" panose="020B0604020202020204" pitchFamily="34" charset="0"/>
              <a:cs typeface="Arial" panose="020B0604020202020204" pitchFamily="34" charset="0"/>
            </a:endParaRPr>
          </a:p>
        </p:txBody>
      </p:sp>
      <p:grpSp>
        <p:nvGrpSpPr>
          <p:cNvPr id="7" name="Groupe 6"/>
          <p:cNvGrpSpPr/>
          <p:nvPr/>
        </p:nvGrpSpPr>
        <p:grpSpPr>
          <a:xfrm>
            <a:off x="6260556" y="5663862"/>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Catastrophe </a:t>
              </a:r>
              <a:r>
                <a:rPr lang="en-GB" sz="800" dirty="0" err="1">
                  <a:latin typeface="Arial" panose="020B0604020202020204" pitchFamily="34" charset="0"/>
                  <a:cs typeface="Arial" panose="020B0604020202020204" pitchFamily="34" charset="0"/>
                </a:rPr>
                <a:t>naturelle</a:t>
              </a:r>
              <a:r>
                <a:rPr lang="en-GB" sz="800" dirty="0">
                  <a:latin typeface="Arial" panose="020B0604020202020204" pitchFamily="34" charset="0"/>
                  <a:cs typeface="Arial" panose="020B0604020202020204" pitchFamily="34" charset="0"/>
                </a:rPr>
                <a:t> </a:t>
              </a: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Epidémie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Conflit</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Autre</a:t>
              </a:r>
              <a:r>
                <a:rPr lang="en-GB" sz="800" dirty="0">
                  <a:latin typeface="Arial" panose="020B0604020202020204" pitchFamily="34" charset="0"/>
                  <a:cs typeface="Arial" panose="020B0604020202020204" pitchFamily="34" charset="0"/>
                </a:rPr>
                <a:t> </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05608" y="812181"/>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451635" y="835702"/>
            <a:ext cx="2009007"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PLUS DE 2 600 RÉFUGIÉS NIGÉRIANS RENVOYÉS DE FORCE</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58715" y="851675"/>
            <a:ext cx="2061069"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PLUS DE 3 400 CAS DE ROUGEOLE DEPUIS JANVIER</a:t>
            </a:r>
          </a:p>
        </p:txBody>
      </p:sp>
      <p:sp>
        <p:nvSpPr>
          <p:cNvPr id="187" name="ZoneTexte 2175"/>
          <p:cNvSpPr txBox="1"/>
          <p:nvPr/>
        </p:nvSpPr>
        <p:spPr>
          <a:xfrm>
            <a:off x="464785" y="3103435"/>
            <a:ext cx="1864412"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CAMPAGNE DE VACCINATION CONTRE LA POLIO</a:t>
            </a:r>
            <a:endParaRPr lang="en-US" sz="800" i="1" dirty="0">
              <a:solidFill>
                <a:srgbClr val="026CB6"/>
              </a:solidFill>
              <a:latin typeface="Arial" panose="020B0604020202020204" pitchFamily="34" charset="0"/>
              <a:cs typeface="Arial" panose="020B0604020202020204" pitchFamily="34" charset="0"/>
            </a:endParaRPr>
          </a:p>
        </p:txBody>
      </p:sp>
      <p:sp>
        <p:nvSpPr>
          <p:cNvPr id="197" name="ZoneTexte 2175"/>
          <p:cNvSpPr txBox="1"/>
          <p:nvPr/>
        </p:nvSpPr>
        <p:spPr>
          <a:xfrm>
            <a:off x="449120" y="6125683"/>
            <a:ext cx="1806358"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RÉINSTALLATION DE DÉPLACÉS DANS UN NOUVEAU SITE</a:t>
            </a:r>
          </a:p>
        </p:txBody>
      </p:sp>
      <p:cxnSp>
        <p:nvCxnSpPr>
          <p:cNvPr id="225" name="Connecteur droit 90"/>
          <p:cNvCxnSpPr/>
          <p:nvPr/>
        </p:nvCxnSpPr>
        <p:spPr>
          <a:xfrm flipV="1">
            <a:off x="8399811" y="2831139"/>
            <a:ext cx="2069323" cy="3376"/>
          </a:xfrm>
          <a:prstGeom prst="line">
            <a:avLst/>
          </a:prstGeom>
        </p:spPr>
        <p:style>
          <a:lnRef idx="1">
            <a:schemeClr val="dk1"/>
          </a:lnRef>
          <a:fillRef idx="0">
            <a:schemeClr val="dk1"/>
          </a:fillRef>
          <a:effectRef idx="0">
            <a:schemeClr val="dk1"/>
          </a:effectRef>
          <a:fontRef idx="minor">
            <a:schemeClr val="tx1"/>
          </a:fontRef>
        </p:style>
      </p:cxnSp>
      <p:grpSp>
        <p:nvGrpSpPr>
          <p:cNvPr id="241" name="Group 240"/>
          <p:cNvGrpSpPr/>
          <p:nvPr/>
        </p:nvGrpSpPr>
        <p:grpSpPr>
          <a:xfrm>
            <a:off x="243127" y="3136777"/>
            <a:ext cx="225000" cy="326250"/>
            <a:chOff x="8546296" y="3330734"/>
            <a:chExt cx="225000" cy="326250"/>
          </a:xfrm>
        </p:grpSpPr>
        <p:pic>
          <p:nvPicPr>
            <p:cNvPr id="247" name="Image 371"/>
            <p:cNvPicPr>
              <a:picLocks noChangeAspect="1"/>
            </p:cNvPicPr>
            <p:nvPr/>
          </p:nvPicPr>
          <p:blipFill>
            <a:blip r:embed="rId12"/>
            <a:stretch>
              <a:fillRect/>
            </a:stretch>
          </p:blipFill>
          <p:spPr>
            <a:xfrm>
              <a:off x="8546296" y="3330734"/>
              <a:ext cx="225000" cy="326250"/>
            </a:xfrm>
            <a:prstGeom prst="rect">
              <a:avLst/>
            </a:prstGeom>
          </p:spPr>
        </p:pic>
        <p:pic>
          <p:nvPicPr>
            <p:cNvPr id="248" name="Image 372"/>
            <p:cNvPicPr>
              <a:picLocks noChangeAspect="1"/>
            </p:cNvPicPr>
            <p:nvPr/>
          </p:nvPicPr>
          <p:blipFill>
            <a:blip r:embed="rId13"/>
            <a:stretch>
              <a:fillRect/>
            </a:stretch>
          </p:blipFill>
          <p:spPr>
            <a:xfrm>
              <a:off x="8570183" y="3343638"/>
              <a:ext cx="191250" cy="191250"/>
            </a:xfrm>
            <a:prstGeom prst="rect">
              <a:avLst/>
            </a:prstGeom>
          </p:spPr>
        </p:pic>
      </p:grpSp>
      <p:sp>
        <p:nvSpPr>
          <p:cNvPr id="255" name="ZoneTexte 2237"/>
          <p:cNvSpPr txBox="1"/>
          <p:nvPr/>
        </p:nvSpPr>
        <p:spPr>
          <a:xfrm>
            <a:off x="8669936" y="2838363"/>
            <a:ext cx="1962591" cy="461665"/>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PLUS DE 50 000 PERSONNES DEVRAIENT FAIRE FACE À LA FAMINE DE JUIN À AOÛT</a:t>
            </a:r>
            <a:endParaRPr lang="en-US" sz="800" i="1" dirty="0">
              <a:solidFill>
                <a:srgbClr val="026CB6"/>
              </a:solidFill>
              <a:latin typeface="Arial" panose="020B0604020202020204" pitchFamily="34" charset="0"/>
              <a:cs typeface="Arial" panose="020B0604020202020204" pitchFamily="34" charset="0"/>
            </a:endParaRPr>
          </a:p>
        </p:txBody>
      </p:sp>
      <p:grpSp>
        <p:nvGrpSpPr>
          <p:cNvPr id="257" name="Group 256"/>
          <p:cNvGrpSpPr/>
          <p:nvPr/>
        </p:nvGrpSpPr>
        <p:grpSpPr>
          <a:xfrm>
            <a:off x="6745939" y="2285440"/>
            <a:ext cx="225000" cy="326250"/>
            <a:chOff x="8546296" y="3330734"/>
            <a:chExt cx="225000" cy="326250"/>
          </a:xfrm>
        </p:grpSpPr>
        <p:pic>
          <p:nvPicPr>
            <p:cNvPr id="258" name="Image 371"/>
            <p:cNvPicPr>
              <a:picLocks noChangeAspect="1"/>
            </p:cNvPicPr>
            <p:nvPr/>
          </p:nvPicPr>
          <p:blipFill>
            <a:blip r:embed="rId12"/>
            <a:stretch>
              <a:fillRect/>
            </a:stretch>
          </p:blipFill>
          <p:spPr>
            <a:xfrm>
              <a:off x="8546296" y="3330734"/>
              <a:ext cx="225000" cy="326250"/>
            </a:xfrm>
            <a:prstGeom prst="rect">
              <a:avLst/>
            </a:prstGeom>
          </p:spPr>
        </p:pic>
        <p:pic>
          <p:nvPicPr>
            <p:cNvPr id="259" name="Image 372"/>
            <p:cNvPicPr>
              <a:picLocks noChangeAspect="1"/>
            </p:cNvPicPr>
            <p:nvPr/>
          </p:nvPicPr>
          <p:blipFill>
            <a:blip r:embed="rId13"/>
            <a:stretch>
              <a:fillRect/>
            </a:stretch>
          </p:blipFill>
          <p:spPr>
            <a:xfrm>
              <a:off x="8570183" y="3343638"/>
              <a:ext cx="191250" cy="191250"/>
            </a:xfrm>
            <a:prstGeom prst="rect">
              <a:avLst/>
            </a:prstGeom>
          </p:spPr>
        </p:pic>
      </p:grpSp>
      <p:cxnSp>
        <p:nvCxnSpPr>
          <p:cNvPr id="190" name="Connecteur droit 75"/>
          <p:cNvCxnSpPr/>
          <p:nvPr/>
        </p:nvCxnSpPr>
        <p:spPr>
          <a:xfrm flipV="1">
            <a:off x="237492" y="6110973"/>
            <a:ext cx="2036715" cy="5444"/>
          </a:xfrm>
          <a:prstGeom prst="line">
            <a:avLst/>
          </a:prstGeom>
        </p:spPr>
        <p:style>
          <a:lnRef idx="1">
            <a:schemeClr val="dk1"/>
          </a:lnRef>
          <a:fillRef idx="0">
            <a:schemeClr val="dk1"/>
          </a:fillRef>
          <a:effectRef idx="0">
            <a:schemeClr val="dk1"/>
          </a:effectRef>
          <a:fontRef idx="minor">
            <a:schemeClr val="tx1"/>
          </a:fontRef>
        </p:style>
      </p:cxnSp>
      <p:cxnSp>
        <p:nvCxnSpPr>
          <p:cNvPr id="201" name="Connecteur droit 75"/>
          <p:cNvCxnSpPr/>
          <p:nvPr/>
        </p:nvCxnSpPr>
        <p:spPr>
          <a:xfrm flipV="1">
            <a:off x="239432" y="3094408"/>
            <a:ext cx="2036715" cy="5444"/>
          </a:xfrm>
          <a:prstGeom prst="line">
            <a:avLst/>
          </a:prstGeom>
        </p:spPr>
        <p:style>
          <a:lnRef idx="1">
            <a:schemeClr val="dk1"/>
          </a:lnRef>
          <a:fillRef idx="0">
            <a:schemeClr val="dk1"/>
          </a:fillRef>
          <a:effectRef idx="0">
            <a:schemeClr val="dk1"/>
          </a:effectRef>
          <a:fontRef idx="minor">
            <a:schemeClr val="tx1"/>
          </a:fontRef>
        </p:style>
      </p:cxnSp>
      <p:cxnSp>
        <p:nvCxnSpPr>
          <p:cNvPr id="202" name="Connecteur droit 75"/>
          <p:cNvCxnSpPr/>
          <p:nvPr/>
        </p:nvCxnSpPr>
        <p:spPr>
          <a:xfrm flipV="1">
            <a:off x="241111" y="807767"/>
            <a:ext cx="2039484" cy="4592"/>
          </a:xfrm>
          <a:prstGeom prst="line">
            <a:avLst/>
          </a:prstGeom>
        </p:spPr>
        <p:style>
          <a:lnRef idx="1">
            <a:schemeClr val="dk1"/>
          </a:lnRef>
          <a:fillRef idx="0">
            <a:schemeClr val="dk1"/>
          </a:fillRef>
          <a:effectRef idx="0">
            <a:schemeClr val="dk1"/>
          </a:effectRef>
          <a:fontRef idx="minor">
            <a:schemeClr val="tx1"/>
          </a:fontRef>
        </p:style>
      </p:cxnSp>
      <p:grpSp>
        <p:nvGrpSpPr>
          <p:cNvPr id="242" name="Group 241"/>
          <p:cNvGrpSpPr/>
          <p:nvPr/>
        </p:nvGrpSpPr>
        <p:grpSpPr>
          <a:xfrm>
            <a:off x="8425002" y="5061643"/>
            <a:ext cx="225000" cy="328204"/>
            <a:chOff x="4499508" y="1144203"/>
            <a:chExt cx="225000" cy="328204"/>
          </a:xfrm>
        </p:grpSpPr>
        <p:pic>
          <p:nvPicPr>
            <p:cNvPr id="243" name="Image 377"/>
            <p:cNvPicPr>
              <a:picLocks noChangeAspect="1"/>
            </p:cNvPicPr>
            <p:nvPr/>
          </p:nvPicPr>
          <p:blipFill>
            <a:blip r:embed="rId14"/>
            <a:stretch>
              <a:fillRect/>
            </a:stretch>
          </p:blipFill>
          <p:spPr>
            <a:xfrm>
              <a:off x="4499508" y="1146157"/>
              <a:ext cx="225000" cy="326250"/>
            </a:xfrm>
            <a:prstGeom prst="rect">
              <a:avLst/>
            </a:prstGeom>
          </p:spPr>
        </p:pic>
        <p:pic>
          <p:nvPicPr>
            <p:cNvPr id="244" name="Image 19"/>
            <p:cNvPicPr>
              <a:picLocks noChangeAspect="1"/>
            </p:cNvPicPr>
            <p:nvPr/>
          </p:nvPicPr>
          <p:blipFill>
            <a:blip r:embed="rId15"/>
            <a:stretch>
              <a:fillRect/>
            </a:stretch>
          </p:blipFill>
          <p:spPr>
            <a:xfrm>
              <a:off x="4502719" y="1144203"/>
              <a:ext cx="201600" cy="201600"/>
            </a:xfrm>
            <a:prstGeom prst="rect">
              <a:avLst/>
            </a:prstGeom>
          </p:spPr>
        </p:pic>
      </p:grpSp>
      <p:sp>
        <p:nvSpPr>
          <p:cNvPr id="245" name="Freeform 7">
            <a:extLst/>
          </p:cNvPr>
          <p:cNvSpPr>
            <a:spLocks noEditPoints="1"/>
          </p:cNvSpPr>
          <p:nvPr/>
        </p:nvSpPr>
        <p:spPr bwMode="auto">
          <a:xfrm>
            <a:off x="8458870" y="914230"/>
            <a:ext cx="146304" cy="146304"/>
          </a:xfrm>
          <a:custGeom>
            <a:avLst/>
            <a:gdLst>
              <a:gd name="T0" fmla="*/ 3 w 102"/>
              <a:gd name="T1" fmla="*/ 1 h 79"/>
              <a:gd name="T2" fmla="*/ 0 w 102"/>
              <a:gd name="T3" fmla="*/ 1 h 79"/>
              <a:gd name="T4" fmla="*/ 0 w 102"/>
              <a:gd name="T5" fmla="*/ 1 h 79"/>
              <a:gd name="T6" fmla="*/ 0 w 102"/>
              <a:gd name="T7" fmla="*/ 5 h 79"/>
              <a:gd name="T8" fmla="*/ 2 w 102"/>
              <a:gd name="T9" fmla="*/ 5 h 79"/>
              <a:gd name="T10" fmla="*/ 3 w 102"/>
              <a:gd name="T11" fmla="*/ 5 h 79"/>
              <a:gd name="T12" fmla="*/ 4 w 102"/>
              <a:gd name="T13" fmla="*/ 5 h 79"/>
              <a:gd name="T14" fmla="*/ 6 w 102"/>
              <a:gd name="T15" fmla="*/ 5 h 79"/>
              <a:gd name="T16" fmla="*/ 6 w 102"/>
              <a:gd name="T17" fmla="*/ 1 h 79"/>
              <a:gd name="T18" fmla="*/ 6 w 102"/>
              <a:gd name="T19" fmla="*/ 1 h 79"/>
              <a:gd name="T20" fmla="*/ 3 w 102"/>
              <a:gd name="T21" fmla="*/ 1 h 79"/>
              <a:gd name="T22" fmla="*/ 3 w 102"/>
              <a:gd name="T23" fmla="*/ 4 h 79"/>
              <a:gd name="T24" fmla="*/ 0 w 102"/>
              <a:gd name="T25" fmla="*/ 4 h 79"/>
              <a:gd name="T26" fmla="*/ 0 w 102"/>
              <a:gd name="T27" fmla="*/ 1 h 79"/>
              <a:gd name="T28" fmla="*/ 2 w 102"/>
              <a:gd name="T29" fmla="*/ 1 h 79"/>
              <a:gd name="T30" fmla="*/ 3 w 102"/>
              <a:gd name="T31" fmla="*/ 2 h 79"/>
              <a:gd name="T32" fmla="*/ 3 w 102"/>
              <a:gd name="T33" fmla="*/ 4 h 79"/>
              <a:gd name="T34" fmla="*/ 6 w 102"/>
              <a:gd name="T35" fmla="*/ 4 h 79"/>
              <a:gd name="T36" fmla="*/ 4 w 102"/>
              <a:gd name="T37" fmla="*/ 4 h 79"/>
              <a:gd name="T38" fmla="*/ 4 w 102"/>
              <a:gd name="T39" fmla="*/ 2 h 79"/>
              <a:gd name="T40" fmla="*/ 5 w 102"/>
              <a:gd name="T41" fmla="*/ 1 h 79"/>
              <a:gd name="T42" fmla="*/ 6 w 102"/>
              <a:gd name="T43" fmla="*/ 1 h 79"/>
              <a:gd name="T44" fmla="*/ 6 w 102"/>
              <a:gd name="T45" fmla="*/ 4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2" h="79">
                <a:moveTo>
                  <a:pt x="52" y="15"/>
                </a:moveTo>
                <a:cubicBezTo>
                  <a:pt x="48" y="11"/>
                  <a:pt x="28" y="0"/>
                  <a:pt x="0" y="12"/>
                </a:cubicBezTo>
                <a:cubicBezTo>
                  <a:pt x="0" y="20"/>
                  <a:pt x="0" y="20"/>
                  <a:pt x="0" y="20"/>
                </a:cubicBezTo>
                <a:cubicBezTo>
                  <a:pt x="0" y="77"/>
                  <a:pt x="0" y="77"/>
                  <a:pt x="0" y="77"/>
                </a:cubicBezTo>
                <a:cubicBezTo>
                  <a:pt x="42" y="77"/>
                  <a:pt x="42" y="77"/>
                  <a:pt x="42" y="77"/>
                </a:cubicBezTo>
                <a:cubicBezTo>
                  <a:pt x="44" y="78"/>
                  <a:pt x="47" y="79"/>
                  <a:pt x="51" y="79"/>
                </a:cubicBezTo>
                <a:cubicBezTo>
                  <a:pt x="55" y="79"/>
                  <a:pt x="59" y="78"/>
                  <a:pt x="60" y="77"/>
                </a:cubicBezTo>
                <a:cubicBezTo>
                  <a:pt x="102" y="77"/>
                  <a:pt x="102" y="77"/>
                  <a:pt x="102" y="77"/>
                </a:cubicBezTo>
                <a:cubicBezTo>
                  <a:pt x="102" y="20"/>
                  <a:pt x="102" y="20"/>
                  <a:pt x="102" y="20"/>
                </a:cubicBezTo>
                <a:cubicBezTo>
                  <a:pt x="102" y="12"/>
                  <a:pt x="102" y="12"/>
                  <a:pt x="102" y="12"/>
                </a:cubicBezTo>
                <a:cubicBezTo>
                  <a:pt x="76" y="0"/>
                  <a:pt x="54" y="12"/>
                  <a:pt x="52" y="15"/>
                </a:cubicBezTo>
                <a:moveTo>
                  <a:pt x="48" y="73"/>
                </a:moveTo>
                <a:cubicBezTo>
                  <a:pt x="48" y="71"/>
                  <a:pt x="28" y="58"/>
                  <a:pt x="5" y="72"/>
                </a:cubicBezTo>
                <a:cubicBezTo>
                  <a:pt x="5" y="17"/>
                  <a:pt x="5" y="17"/>
                  <a:pt x="5" y="17"/>
                </a:cubicBezTo>
                <a:cubicBezTo>
                  <a:pt x="10" y="14"/>
                  <a:pt x="16" y="12"/>
                  <a:pt x="23" y="12"/>
                </a:cubicBezTo>
                <a:cubicBezTo>
                  <a:pt x="37" y="12"/>
                  <a:pt x="48" y="17"/>
                  <a:pt x="48" y="25"/>
                </a:cubicBezTo>
                <a:lnTo>
                  <a:pt x="48" y="73"/>
                </a:lnTo>
                <a:close/>
                <a:moveTo>
                  <a:pt x="97" y="72"/>
                </a:moveTo>
                <a:cubicBezTo>
                  <a:pt x="75" y="58"/>
                  <a:pt x="55" y="71"/>
                  <a:pt x="55" y="73"/>
                </a:cubicBezTo>
                <a:cubicBezTo>
                  <a:pt x="55" y="25"/>
                  <a:pt x="55" y="25"/>
                  <a:pt x="55" y="25"/>
                </a:cubicBezTo>
                <a:cubicBezTo>
                  <a:pt x="55" y="17"/>
                  <a:pt x="66" y="12"/>
                  <a:pt x="80" y="12"/>
                </a:cubicBezTo>
                <a:cubicBezTo>
                  <a:pt x="87" y="12"/>
                  <a:pt x="93" y="14"/>
                  <a:pt x="97" y="17"/>
                </a:cubicBezTo>
                <a:lnTo>
                  <a:pt x="97" y="72"/>
                </a:lnTo>
                <a:close/>
              </a:path>
            </a:pathLst>
          </a:custGeom>
          <a:solidFill>
            <a:schemeClr val="bg1"/>
          </a:solidFill>
          <a:ln w="6350">
            <a:noFill/>
            <a:round/>
            <a:headEnd/>
            <a:tailEnd/>
          </a:ln>
          <a:extLst/>
        </p:spPr>
        <p:txBody>
          <a:bodyPr/>
          <a:lstStyle/>
          <a:p>
            <a:endParaRPr lang="fr-FR" dirty="0">
              <a:solidFill>
                <a:schemeClr val="bg1"/>
              </a:solidFill>
            </a:endParaRPr>
          </a:p>
        </p:txBody>
      </p:sp>
      <p:sp>
        <p:nvSpPr>
          <p:cNvPr id="246" name="ZoneTexte 2237"/>
          <p:cNvSpPr txBox="1"/>
          <p:nvPr/>
        </p:nvSpPr>
        <p:spPr>
          <a:xfrm>
            <a:off x="8640576" y="4995889"/>
            <a:ext cx="2022991" cy="461665"/>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PLUSIEURS ATTAQUES SUICIDES FRAPPENT DES SITES DE DÉPLACÉS</a:t>
            </a:r>
            <a:endParaRPr lang="en-US" sz="800" i="1" dirty="0">
              <a:solidFill>
                <a:srgbClr val="026CB6"/>
              </a:solidFill>
              <a:latin typeface="Arial" panose="020B0604020202020204" pitchFamily="34" charset="0"/>
              <a:cs typeface="Arial" panose="020B0604020202020204" pitchFamily="34" charset="0"/>
            </a:endParaRPr>
          </a:p>
        </p:txBody>
      </p:sp>
      <p:grpSp>
        <p:nvGrpSpPr>
          <p:cNvPr id="191" name="Group 190"/>
          <p:cNvGrpSpPr/>
          <p:nvPr/>
        </p:nvGrpSpPr>
        <p:grpSpPr>
          <a:xfrm>
            <a:off x="260202" y="849393"/>
            <a:ext cx="225000" cy="326250"/>
            <a:chOff x="268944" y="3374179"/>
            <a:chExt cx="225000" cy="326250"/>
          </a:xfrm>
        </p:grpSpPr>
        <p:pic>
          <p:nvPicPr>
            <p:cNvPr id="192" name="Image 377"/>
            <p:cNvPicPr>
              <a:picLocks noChangeAspect="1"/>
            </p:cNvPicPr>
            <p:nvPr/>
          </p:nvPicPr>
          <p:blipFill>
            <a:blip r:embed="rId14"/>
            <a:stretch>
              <a:fillRect/>
            </a:stretch>
          </p:blipFill>
          <p:spPr>
            <a:xfrm>
              <a:off x="268944" y="3374179"/>
              <a:ext cx="225000" cy="326250"/>
            </a:xfrm>
            <a:prstGeom prst="rect">
              <a:avLst/>
            </a:prstGeom>
          </p:spPr>
        </p:pic>
        <p:pic>
          <p:nvPicPr>
            <p:cNvPr id="193" name="Image 21"/>
            <p:cNvPicPr>
              <a:picLocks noChangeAspect="1"/>
            </p:cNvPicPr>
            <p:nvPr/>
          </p:nvPicPr>
          <p:blipFill>
            <a:blip r:embed="rId3"/>
            <a:stretch>
              <a:fillRect/>
            </a:stretch>
          </p:blipFill>
          <p:spPr>
            <a:xfrm>
              <a:off x="279097" y="3380201"/>
              <a:ext cx="206100" cy="196731"/>
            </a:xfrm>
            <a:prstGeom prst="rect">
              <a:avLst/>
            </a:prstGeom>
          </p:spPr>
        </p:pic>
      </p:grpSp>
      <p:grpSp>
        <p:nvGrpSpPr>
          <p:cNvPr id="194" name="Group 193"/>
          <p:cNvGrpSpPr/>
          <p:nvPr/>
        </p:nvGrpSpPr>
        <p:grpSpPr>
          <a:xfrm>
            <a:off x="5930000" y="3310958"/>
            <a:ext cx="225000" cy="326250"/>
            <a:chOff x="268944" y="3374179"/>
            <a:chExt cx="225000" cy="326250"/>
          </a:xfrm>
        </p:grpSpPr>
        <p:pic>
          <p:nvPicPr>
            <p:cNvPr id="196" name="Image 377"/>
            <p:cNvPicPr>
              <a:picLocks noChangeAspect="1"/>
            </p:cNvPicPr>
            <p:nvPr/>
          </p:nvPicPr>
          <p:blipFill>
            <a:blip r:embed="rId14"/>
            <a:stretch>
              <a:fillRect/>
            </a:stretch>
          </p:blipFill>
          <p:spPr>
            <a:xfrm>
              <a:off x="268944" y="3374179"/>
              <a:ext cx="225000" cy="326250"/>
            </a:xfrm>
            <a:prstGeom prst="rect">
              <a:avLst/>
            </a:prstGeom>
          </p:spPr>
        </p:pic>
        <p:pic>
          <p:nvPicPr>
            <p:cNvPr id="198" name="Image 21"/>
            <p:cNvPicPr>
              <a:picLocks noChangeAspect="1"/>
            </p:cNvPicPr>
            <p:nvPr/>
          </p:nvPicPr>
          <p:blipFill>
            <a:blip r:embed="rId3"/>
            <a:stretch>
              <a:fillRect/>
            </a:stretch>
          </p:blipFill>
          <p:spPr>
            <a:xfrm>
              <a:off x="279097" y="3380201"/>
              <a:ext cx="206100" cy="196731"/>
            </a:xfrm>
            <a:prstGeom prst="rect">
              <a:avLst/>
            </a:prstGeom>
          </p:spPr>
        </p:pic>
      </p:grpSp>
      <p:grpSp>
        <p:nvGrpSpPr>
          <p:cNvPr id="199" name="Group 198"/>
          <p:cNvGrpSpPr/>
          <p:nvPr/>
        </p:nvGrpSpPr>
        <p:grpSpPr>
          <a:xfrm>
            <a:off x="234000" y="6146721"/>
            <a:ext cx="225000" cy="326250"/>
            <a:chOff x="268944" y="3374179"/>
            <a:chExt cx="225000" cy="326250"/>
          </a:xfrm>
        </p:grpSpPr>
        <p:pic>
          <p:nvPicPr>
            <p:cNvPr id="200" name="Image 377"/>
            <p:cNvPicPr>
              <a:picLocks noChangeAspect="1"/>
            </p:cNvPicPr>
            <p:nvPr/>
          </p:nvPicPr>
          <p:blipFill>
            <a:blip r:embed="rId14"/>
            <a:stretch>
              <a:fillRect/>
            </a:stretch>
          </p:blipFill>
          <p:spPr>
            <a:xfrm>
              <a:off x="268944" y="3374179"/>
              <a:ext cx="225000" cy="326250"/>
            </a:xfrm>
            <a:prstGeom prst="rect">
              <a:avLst/>
            </a:prstGeom>
          </p:spPr>
        </p:pic>
        <p:pic>
          <p:nvPicPr>
            <p:cNvPr id="217" name="Image 21"/>
            <p:cNvPicPr>
              <a:picLocks noChangeAspect="1"/>
            </p:cNvPicPr>
            <p:nvPr/>
          </p:nvPicPr>
          <p:blipFill>
            <a:blip r:embed="rId3"/>
            <a:stretch>
              <a:fillRect/>
            </a:stretch>
          </p:blipFill>
          <p:spPr>
            <a:xfrm>
              <a:off x="279097" y="3380201"/>
              <a:ext cx="206100" cy="196731"/>
            </a:xfrm>
            <a:prstGeom prst="rect">
              <a:avLst/>
            </a:prstGeom>
          </p:spPr>
        </p:pic>
      </p:grpSp>
      <p:grpSp>
        <p:nvGrpSpPr>
          <p:cNvPr id="218" name="Group 217"/>
          <p:cNvGrpSpPr/>
          <p:nvPr/>
        </p:nvGrpSpPr>
        <p:grpSpPr>
          <a:xfrm>
            <a:off x="6707987" y="3336092"/>
            <a:ext cx="225000" cy="326250"/>
            <a:chOff x="268944" y="3374179"/>
            <a:chExt cx="225000" cy="326250"/>
          </a:xfrm>
        </p:grpSpPr>
        <p:pic>
          <p:nvPicPr>
            <p:cNvPr id="219" name="Image 377"/>
            <p:cNvPicPr>
              <a:picLocks noChangeAspect="1"/>
            </p:cNvPicPr>
            <p:nvPr/>
          </p:nvPicPr>
          <p:blipFill>
            <a:blip r:embed="rId14"/>
            <a:stretch>
              <a:fillRect/>
            </a:stretch>
          </p:blipFill>
          <p:spPr>
            <a:xfrm>
              <a:off x="268944" y="3374179"/>
              <a:ext cx="225000" cy="326250"/>
            </a:xfrm>
            <a:prstGeom prst="rect">
              <a:avLst/>
            </a:prstGeom>
          </p:spPr>
        </p:pic>
        <p:pic>
          <p:nvPicPr>
            <p:cNvPr id="221" name="Image 21"/>
            <p:cNvPicPr>
              <a:picLocks noChangeAspect="1"/>
            </p:cNvPicPr>
            <p:nvPr/>
          </p:nvPicPr>
          <p:blipFill>
            <a:blip r:embed="rId3"/>
            <a:stretch>
              <a:fillRect/>
            </a:stretch>
          </p:blipFill>
          <p:spPr>
            <a:xfrm>
              <a:off x="279097" y="3380201"/>
              <a:ext cx="206100" cy="196731"/>
            </a:xfrm>
            <a:prstGeom prst="rect">
              <a:avLst/>
            </a:prstGeom>
          </p:spPr>
        </p:pic>
      </p:grpSp>
      <p:grpSp>
        <p:nvGrpSpPr>
          <p:cNvPr id="222" name="Group 221"/>
          <p:cNvGrpSpPr/>
          <p:nvPr/>
        </p:nvGrpSpPr>
        <p:grpSpPr>
          <a:xfrm>
            <a:off x="3682167" y="3143070"/>
            <a:ext cx="225000" cy="326250"/>
            <a:chOff x="8546296" y="3330734"/>
            <a:chExt cx="225000" cy="326250"/>
          </a:xfrm>
        </p:grpSpPr>
        <p:pic>
          <p:nvPicPr>
            <p:cNvPr id="223" name="Image 371"/>
            <p:cNvPicPr>
              <a:picLocks noChangeAspect="1"/>
            </p:cNvPicPr>
            <p:nvPr/>
          </p:nvPicPr>
          <p:blipFill>
            <a:blip r:embed="rId12"/>
            <a:stretch>
              <a:fillRect/>
            </a:stretch>
          </p:blipFill>
          <p:spPr>
            <a:xfrm>
              <a:off x="8546296" y="3330734"/>
              <a:ext cx="225000" cy="326250"/>
            </a:xfrm>
            <a:prstGeom prst="rect">
              <a:avLst/>
            </a:prstGeom>
          </p:spPr>
        </p:pic>
        <p:pic>
          <p:nvPicPr>
            <p:cNvPr id="224" name="Image 372"/>
            <p:cNvPicPr>
              <a:picLocks noChangeAspect="1"/>
            </p:cNvPicPr>
            <p:nvPr/>
          </p:nvPicPr>
          <p:blipFill>
            <a:blip r:embed="rId13"/>
            <a:stretch>
              <a:fillRect/>
            </a:stretch>
          </p:blipFill>
          <p:spPr>
            <a:xfrm>
              <a:off x="8570183" y="3343638"/>
              <a:ext cx="191250" cy="191250"/>
            </a:xfrm>
            <a:prstGeom prst="rect">
              <a:avLst/>
            </a:prstGeom>
          </p:spPr>
        </p:pic>
      </p:grpSp>
      <p:grpSp>
        <p:nvGrpSpPr>
          <p:cNvPr id="226" name="Group 225"/>
          <p:cNvGrpSpPr/>
          <p:nvPr/>
        </p:nvGrpSpPr>
        <p:grpSpPr>
          <a:xfrm>
            <a:off x="8415576" y="875702"/>
            <a:ext cx="225000" cy="326250"/>
            <a:chOff x="8546296" y="3330734"/>
            <a:chExt cx="225000" cy="326250"/>
          </a:xfrm>
        </p:grpSpPr>
        <p:pic>
          <p:nvPicPr>
            <p:cNvPr id="227" name="Image 371"/>
            <p:cNvPicPr>
              <a:picLocks noChangeAspect="1"/>
            </p:cNvPicPr>
            <p:nvPr/>
          </p:nvPicPr>
          <p:blipFill>
            <a:blip r:embed="rId12"/>
            <a:stretch>
              <a:fillRect/>
            </a:stretch>
          </p:blipFill>
          <p:spPr>
            <a:xfrm>
              <a:off x="8546296" y="3330734"/>
              <a:ext cx="225000" cy="326250"/>
            </a:xfrm>
            <a:prstGeom prst="rect">
              <a:avLst/>
            </a:prstGeom>
          </p:spPr>
        </p:pic>
        <p:pic>
          <p:nvPicPr>
            <p:cNvPr id="228" name="Image 372"/>
            <p:cNvPicPr>
              <a:picLocks noChangeAspect="1"/>
            </p:cNvPicPr>
            <p:nvPr/>
          </p:nvPicPr>
          <p:blipFill>
            <a:blip r:embed="rId13"/>
            <a:stretch>
              <a:fillRect/>
            </a:stretch>
          </p:blipFill>
          <p:spPr>
            <a:xfrm>
              <a:off x="8570183" y="3343638"/>
              <a:ext cx="191250" cy="191250"/>
            </a:xfrm>
            <a:prstGeom prst="rect">
              <a:avLst/>
            </a:prstGeom>
          </p:spPr>
        </p:pic>
      </p:grpSp>
      <p:grpSp>
        <p:nvGrpSpPr>
          <p:cNvPr id="229" name="Group 228"/>
          <p:cNvGrpSpPr/>
          <p:nvPr/>
        </p:nvGrpSpPr>
        <p:grpSpPr>
          <a:xfrm>
            <a:off x="8408680" y="2883641"/>
            <a:ext cx="236349" cy="353145"/>
            <a:chOff x="5333239" y="1075094"/>
            <a:chExt cx="236349" cy="353145"/>
          </a:xfrm>
        </p:grpSpPr>
        <p:pic>
          <p:nvPicPr>
            <p:cNvPr id="230" name="Image 377"/>
            <p:cNvPicPr>
              <a:picLocks noChangeAspect="1"/>
            </p:cNvPicPr>
            <p:nvPr/>
          </p:nvPicPr>
          <p:blipFill>
            <a:blip r:embed="rId14"/>
            <a:stretch>
              <a:fillRect/>
            </a:stretch>
          </p:blipFill>
          <p:spPr>
            <a:xfrm>
              <a:off x="5344588" y="1101989"/>
              <a:ext cx="225000" cy="326250"/>
            </a:xfrm>
            <a:prstGeom prst="rect">
              <a:avLst/>
            </a:prstGeom>
          </p:spPr>
        </p:pic>
        <p:pic>
          <p:nvPicPr>
            <p:cNvPr id="249" name="Image 16"/>
            <p:cNvPicPr>
              <a:picLocks noChangeAspect="1"/>
            </p:cNvPicPr>
            <p:nvPr/>
          </p:nvPicPr>
          <p:blipFill>
            <a:blip r:embed="rId16"/>
            <a:stretch>
              <a:fillRect/>
            </a:stretch>
          </p:blipFill>
          <p:spPr>
            <a:xfrm>
              <a:off x="5333239" y="1075094"/>
              <a:ext cx="208800" cy="208800"/>
            </a:xfrm>
            <a:prstGeom prst="rect">
              <a:avLst/>
            </a:prstGeom>
          </p:spPr>
        </p:pic>
      </p:grpSp>
      <p:grpSp>
        <p:nvGrpSpPr>
          <p:cNvPr id="250" name="Group 249"/>
          <p:cNvGrpSpPr/>
          <p:nvPr/>
        </p:nvGrpSpPr>
        <p:grpSpPr>
          <a:xfrm>
            <a:off x="5621276" y="2914983"/>
            <a:ext cx="236349" cy="353145"/>
            <a:chOff x="5333239" y="1075094"/>
            <a:chExt cx="236349" cy="353145"/>
          </a:xfrm>
        </p:grpSpPr>
        <p:pic>
          <p:nvPicPr>
            <p:cNvPr id="251" name="Image 377"/>
            <p:cNvPicPr>
              <a:picLocks noChangeAspect="1"/>
            </p:cNvPicPr>
            <p:nvPr/>
          </p:nvPicPr>
          <p:blipFill>
            <a:blip r:embed="rId14"/>
            <a:stretch>
              <a:fillRect/>
            </a:stretch>
          </p:blipFill>
          <p:spPr>
            <a:xfrm>
              <a:off x="5344588" y="1101989"/>
              <a:ext cx="225000" cy="326250"/>
            </a:xfrm>
            <a:prstGeom prst="rect">
              <a:avLst/>
            </a:prstGeom>
          </p:spPr>
        </p:pic>
        <p:pic>
          <p:nvPicPr>
            <p:cNvPr id="252" name="Image 16"/>
            <p:cNvPicPr>
              <a:picLocks noChangeAspect="1"/>
            </p:cNvPicPr>
            <p:nvPr/>
          </p:nvPicPr>
          <p:blipFill>
            <a:blip r:embed="rId16"/>
            <a:stretch>
              <a:fillRect/>
            </a:stretch>
          </p:blipFill>
          <p:spPr>
            <a:xfrm>
              <a:off x="5333239" y="1075094"/>
              <a:ext cx="208800" cy="208800"/>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15649</TotalTime>
  <Words>453</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(21 – 27 mars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903</cp:revision>
  <cp:lastPrinted>2017-03-27T17:21:44Z</cp:lastPrinted>
  <dcterms:created xsi:type="dcterms:W3CDTF">2015-12-15T11:10:25Z</dcterms:created>
  <dcterms:modified xsi:type="dcterms:W3CDTF">2017-03-27T17:54:14Z</dcterms:modified>
</cp:coreProperties>
</file>