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98" d="100"/>
          <a:sy n="98" d="100"/>
        </p:scale>
        <p:origin x="72" y="48"/>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1"/>
            <a:ext cx="2945659" cy="498135"/>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5" y="1"/>
            <a:ext cx="2945659" cy="498135"/>
          </a:xfrm>
          <a:prstGeom prst="rect">
            <a:avLst/>
          </a:prstGeom>
        </p:spPr>
        <p:txBody>
          <a:bodyPr vert="horz" lIns="93177" tIns="46589" rIns="93177" bIns="46589" rtlCol="0"/>
          <a:lstStyle>
            <a:lvl1pPr algn="r">
              <a:defRPr sz="1200"/>
            </a:lvl1pPr>
          </a:lstStyle>
          <a:p>
            <a:fld id="{6D22D471-A6F8-40EF-8223-1DCA8FA618BE}" type="datetimeFigureOut">
              <a:rPr lang="en-US" smtClean="0"/>
              <a:t>11-Apr-17</a:t>
            </a:fld>
            <a:endParaRPr lang="en-US"/>
          </a:p>
        </p:txBody>
      </p:sp>
      <p:sp>
        <p:nvSpPr>
          <p:cNvPr id="4" name="Espace réservé de l'image des diapositives 3"/>
          <p:cNvSpPr>
            <a:spLocks noGrp="1" noRot="1" noChangeAspect="1"/>
          </p:cNvSpPr>
          <p:nvPr>
            <p:ph type="sldImg" idx="2"/>
          </p:nvPr>
        </p:nvSpPr>
        <p:spPr>
          <a:xfrm>
            <a:off x="1030288" y="1239838"/>
            <a:ext cx="4737100" cy="3351212"/>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77960"/>
            <a:ext cx="5438140" cy="3909239"/>
          </a:xfrm>
          <a:prstGeom prst="rect">
            <a:avLst/>
          </a:prstGeom>
        </p:spPr>
        <p:txBody>
          <a:bodyPr vert="horz" lIns="93177" tIns="46589" rIns="93177" bIns="46589"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2" y="9430094"/>
            <a:ext cx="2945659" cy="498134"/>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5" y="9430094"/>
            <a:ext cx="2945659" cy="498134"/>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11-Apr-17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11-Apr-17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11-Apr-17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11-Apr-17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11-Apr-17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11-Apr-17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11-Apr-17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11-Apr-17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11-Apr-17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11-Apr-17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11-Apr-17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11-Apr-17</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18" Type="http://schemas.openxmlformats.org/officeDocument/2006/relationships/image" Target="../media/image14.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19" Type="http://schemas.openxmlformats.org/officeDocument/2006/relationships/image" Target="../media/image15.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a:solidFill>
                  <a:schemeClr val="bg1"/>
                </a:solidFill>
                <a:latin typeface="Arial" panose="020B0604020202020204" pitchFamily="34" charset="0"/>
                <a:cs typeface="Arial" panose="020B0604020202020204" pitchFamily="34" charset="0"/>
              </a:rPr>
              <a:t>(4 - 10 April 2017)</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75795" y="6812097"/>
            <a:ext cx="6415563"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10 April 2017  </a:t>
            </a:r>
            <a:r>
              <a:rPr lang="fr-FR" sz="800" b="1" dirty="0">
                <a:solidFill>
                  <a:schemeClr val="bg1">
                    <a:lumMod val="50000"/>
                  </a:schemeClr>
                </a:solidFill>
                <a:latin typeface="Arial" panose="020B0604020202020204" pitchFamily="34" charset="0"/>
                <a:cs typeface="Arial" panose="020B0604020202020204" pitchFamily="34" charset="0"/>
              </a:rPr>
              <a:t>Map 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prstClr val="white">
                  <a:lumMod val="50000"/>
                </a:prstClr>
              </a:solidFill>
              <a:latin typeface="Arial" panose="020B0604020202020204" pitchFamily="34" charset="0"/>
              <a:cs typeface="Arial" panose="020B0604020202020204" pitchFamily="34" charset="0"/>
            </a:endParaRPr>
          </a:p>
          <a:p>
            <a:pPr lvl="0"/>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46880" y="554004"/>
            <a:ext cx="2092202" cy="6769359"/>
          </a:xfrm>
          <a:prstGeom prst="rect">
            <a:avLst/>
          </a:prstGeom>
          <a:noFill/>
        </p:spPr>
        <p:txBody>
          <a:bodyPr wrap="square" lIns="0" tIns="49785" rIns="0" bIns="49785" rtlCol="0">
            <a:noAutofit/>
          </a:bodyPr>
          <a:lstStyle/>
          <a:p>
            <a:r>
              <a:rPr lang="en-GB" sz="1000" dirty="0">
                <a:latin typeface="Arial"/>
              </a:rPr>
              <a:t>CHAD </a:t>
            </a:r>
            <a:endParaRPr lang="en-GB" sz="800" dirty="0">
              <a:latin typeface="Arial"/>
            </a:endParaRPr>
          </a:p>
          <a:p>
            <a:endParaRPr lang="en-GB" sz="800" dirty="0">
              <a:latin typeface="Arial"/>
            </a:endParaRPr>
          </a:p>
          <a:p>
            <a:endParaRPr lang="en-GB" sz="800" dirty="0">
              <a:latin typeface="Arial" panose="020B0604020202020204" pitchFamily="34" charset="0"/>
              <a:cs typeface="Arial" panose="020B0604020202020204" pitchFamily="34" charset="0"/>
            </a:endParaRPr>
          </a:p>
          <a:p>
            <a:pPr lvl="0"/>
            <a:endParaRPr lang="en-US" sz="800" dirty="0">
              <a:latin typeface="Arial"/>
            </a:endParaRPr>
          </a:p>
          <a:p>
            <a:pPr lvl="0"/>
            <a:r>
              <a:rPr lang="en-US" sz="800" dirty="0">
                <a:latin typeface="Arial"/>
              </a:rPr>
              <a:t>Recent heavy rains in southern </a:t>
            </a:r>
            <a:r>
              <a:rPr lang="en-US" sz="800" dirty="0" err="1">
                <a:latin typeface="Arial"/>
              </a:rPr>
              <a:t>Mandoul</a:t>
            </a:r>
            <a:r>
              <a:rPr lang="en-US" sz="800" dirty="0">
                <a:latin typeface="Arial"/>
              </a:rPr>
              <a:t> region killed three people and damaged more than 180 houses. A team from the country’s Social Affairs Services is in the region to assess the damage and provide assistance. Food, shelter and livelihood assistance are the main needs. </a:t>
            </a:r>
          </a:p>
          <a:p>
            <a:pPr lvl="0"/>
            <a:endParaRPr lang="en-US" sz="800" dirty="0">
              <a:latin typeface="Arial"/>
            </a:endParaRPr>
          </a:p>
          <a:p>
            <a:pPr lvl="0"/>
            <a:r>
              <a:rPr lang="en-US" sz="1000" dirty="0">
                <a:latin typeface="Arial"/>
              </a:rPr>
              <a:t>CENTRAL AFRICAN REPUBLIC</a:t>
            </a:r>
            <a:endParaRPr lang="en-US" sz="800" dirty="0">
              <a:latin typeface="Arial"/>
            </a:endParaRPr>
          </a:p>
          <a:p>
            <a:pPr lvl="0"/>
            <a:endParaRPr lang="en-US" sz="800" dirty="0">
              <a:latin typeface="Arial"/>
            </a:endParaRPr>
          </a:p>
          <a:p>
            <a:pPr lvl="0"/>
            <a:endParaRPr lang="en-US" sz="800" dirty="0">
              <a:latin typeface="Arial"/>
            </a:endParaRPr>
          </a:p>
          <a:p>
            <a:pPr lvl="0"/>
            <a:endParaRPr lang="en-US" sz="800" dirty="0">
              <a:latin typeface="Arial"/>
            </a:endParaRPr>
          </a:p>
          <a:p>
            <a:pPr lvl="0"/>
            <a:endParaRPr lang="en-US" sz="500" dirty="0">
              <a:latin typeface="Arial"/>
            </a:endParaRPr>
          </a:p>
          <a:p>
            <a:pPr lvl="0"/>
            <a:r>
              <a:rPr lang="en-US" sz="800" dirty="0">
                <a:latin typeface="Arial"/>
              </a:rPr>
              <a:t>On 5 April, fire broke out at a site for the displaced near the UN peacekeepers’ base in the northern </a:t>
            </a:r>
            <a:r>
              <a:rPr lang="en-US" sz="800" dirty="0" err="1">
                <a:latin typeface="Arial"/>
              </a:rPr>
              <a:t>Kaga</a:t>
            </a:r>
            <a:r>
              <a:rPr lang="en-US" sz="800" dirty="0">
                <a:latin typeface="Arial"/>
              </a:rPr>
              <a:t> </a:t>
            </a:r>
            <a:r>
              <a:rPr lang="en-US" sz="800" dirty="0" err="1">
                <a:latin typeface="Arial"/>
              </a:rPr>
              <a:t>Bandoro</a:t>
            </a:r>
            <a:r>
              <a:rPr lang="en-US" sz="800" dirty="0">
                <a:latin typeface="Arial"/>
              </a:rPr>
              <a:t> town, destroying shelters and household property. Around 6,200 people were affected and 61 others hospitalized due to injuries. The site is home to at least 8,000 displaced people. Humanitarian organizations are providing assistance.</a:t>
            </a:r>
          </a:p>
          <a:p>
            <a:pPr lvl="0"/>
            <a:endParaRPr lang="en-US" sz="800" dirty="0">
              <a:latin typeface="Arial"/>
            </a:endParaRPr>
          </a:p>
          <a:p>
            <a:pPr lvl="0"/>
            <a:endParaRPr lang="en-US" sz="800" dirty="0">
              <a:latin typeface="Arial"/>
            </a:endParaRPr>
          </a:p>
          <a:p>
            <a:pPr lvl="0"/>
            <a:endParaRPr lang="en-US" sz="800" dirty="0">
              <a:latin typeface="Arial"/>
            </a:endParaRPr>
          </a:p>
          <a:p>
            <a:pPr lvl="0"/>
            <a:endParaRPr lang="en-US" sz="800" dirty="0">
              <a:latin typeface="Arial"/>
            </a:endParaRPr>
          </a:p>
          <a:p>
            <a:pPr lvl="0"/>
            <a:r>
              <a:rPr lang="en-US" sz="800" dirty="0">
                <a:latin typeface="Arial"/>
              </a:rPr>
              <a:t>On 4 April, armed men attacked </a:t>
            </a:r>
            <a:r>
              <a:rPr lang="en-US" sz="800" dirty="0" err="1">
                <a:latin typeface="Arial"/>
              </a:rPr>
              <a:t>Ngaoundaye</a:t>
            </a:r>
            <a:r>
              <a:rPr lang="en-US" sz="800" dirty="0">
                <a:latin typeface="Arial"/>
              </a:rPr>
              <a:t> and Bang localities, in the north-western </a:t>
            </a:r>
            <a:r>
              <a:rPr lang="en-US" sz="800" dirty="0" err="1">
                <a:latin typeface="Arial"/>
              </a:rPr>
              <a:t>Ouham</a:t>
            </a:r>
            <a:r>
              <a:rPr lang="en-US" sz="800" dirty="0">
                <a:latin typeface="Arial"/>
              </a:rPr>
              <a:t> </a:t>
            </a:r>
            <a:r>
              <a:rPr lang="en-US" sz="800" dirty="0" err="1">
                <a:latin typeface="Arial"/>
              </a:rPr>
              <a:t>Péndé</a:t>
            </a:r>
            <a:r>
              <a:rPr lang="en-US" sz="800" dirty="0">
                <a:latin typeface="Arial"/>
              </a:rPr>
              <a:t> Prefecture. The violence caused the displacement of an estimated 20,000 persons. An inter-agency mission is planned to assess the humanitarian situation and most urgent needs.</a:t>
            </a:r>
          </a:p>
          <a:p>
            <a:pPr lvl="0"/>
            <a:endParaRPr lang="en-US" sz="1000" dirty="0">
              <a:latin typeface="Arial"/>
            </a:endParaRPr>
          </a:p>
          <a:p>
            <a:pPr lvl="0"/>
            <a:r>
              <a:rPr lang="en-US" sz="1000" dirty="0">
                <a:latin typeface="Arial"/>
              </a:rPr>
              <a:t>THE GAMBIA</a:t>
            </a:r>
          </a:p>
          <a:p>
            <a:pPr lvl="0"/>
            <a:endParaRPr lang="en-US" sz="1000" dirty="0">
              <a:latin typeface="Arial"/>
            </a:endParaRPr>
          </a:p>
          <a:p>
            <a:endParaRPr lang="en-US" sz="800" dirty="0">
              <a:latin typeface="Arial"/>
            </a:endParaRPr>
          </a:p>
          <a:p>
            <a:endParaRPr lang="en-US" sz="800" dirty="0">
              <a:latin typeface="Arial"/>
            </a:endParaRPr>
          </a:p>
          <a:p>
            <a:r>
              <a:rPr lang="en-US" sz="800" dirty="0">
                <a:latin typeface="Arial"/>
              </a:rPr>
              <a:t>President Barrow’s United Democratic Party won 31 of the 53 seats in the 6 April legislative election, the first parliamentary poll since the defeat of long-time ruler Yahya </a:t>
            </a:r>
            <a:r>
              <a:rPr lang="en-US" sz="800" dirty="0" err="1">
                <a:latin typeface="Arial"/>
              </a:rPr>
              <a:t>Jammeh</a:t>
            </a:r>
            <a:r>
              <a:rPr lang="en-US" sz="800" dirty="0">
                <a:latin typeface="Arial"/>
              </a:rPr>
              <a:t> in December. The former ruling Alliance for Patriotic Reorientation and Construction party won only five seats. Fewer than half (42 per cent) of voters took part in the election, which observers deemed free and fair.</a:t>
            </a:r>
            <a:endParaRPr lang="en-GB" sz="800" dirty="0">
              <a:latin typeface="Arial"/>
            </a:endParaRPr>
          </a:p>
        </p:txBody>
      </p:sp>
      <p:cxnSp>
        <p:nvCxnSpPr>
          <p:cNvPr id="76" name="Connecteur droit 75"/>
          <p:cNvCxnSpPr/>
          <p:nvPr/>
        </p:nvCxnSpPr>
        <p:spPr>
          <a:xfrm flipV="1">
            <a:off x="232681" y="765377"/>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481252" y="781324"/>
            <a:ext cx="1968277"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HEAVY RAINS KILL THREE, WRECK HOUSES</a:t>
            </a: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10571" y="758281"/>
            <a:ext cx="5746763" cy="5899847"/>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4" name="Groupe 13"/>
          <p:cNvGrpSpPr/>
          <p:nvPr/>
        </p:nvGrpSpPr>
        <p:grpSpPr>
          <a:xfrm>
            <a:off x="2476174" y="758281"/>
            <a:ext cx="5751740" cy="5891268"/>
            <a:chOff x="2543303" y="836105"/>
            <a:chExt cx="5751740"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43303" y="837663"/>
              <a:ext cx="5742215"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44389"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08665" y="4129101"/>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9" name="ZoneTexte 348"/>
            <p:cNvSpPr txBox="1"/>
            <p:nvPr/>
          </p:nvSpPr>
          <p:spPr>
            <a:xfrm>
              <a:off x="6001867" y="4092042"/>
              <a:ext cx="5968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422057" y="247802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385512"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3" y="2186144"/>
              <a:ext cx="86693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64950"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30881" y="4178594"/>
              <a:ext cx="66256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23168" y="2686900"/>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CHAD</a:t>
              </a:r>
              <a:endParaRPr lang="en-US" sz="800" dirty="0">
                <a:latin typeface="Bookman Old Style" panose="02050604050505020204" pitchFamily="18" charset="0"/>
              </a:endParaRPr>
            </a:p>
          </p:txBody>
        </p:sp>
        <p:sp>
          <p:nvSpPr>
            <p:cNvPr id="357" name="ZoneTexte 356"/>
            <p:cNvSpPr txBox="1"/>
            <p:nvPr/>
          </p:nvSpPr>
          <p:spPr>
            <a:xfrm>
              <a:off x="4213620" y="2853298"/>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27292" y="3280872"/>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11252" y="3447854"/>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816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15444"/>
            </a:xfrm>
            <a:prstGeom prst="rect">
              <a:avLst/>
            </a:prstGeom>
            <a:noFill/>
          </p:spPr>
          <p:txBody>
            <a:bodyPr wrap="square" rtlCol="0">
              <a:spAutoFit/>
            </a:bodyPr>
            <a:lstStyle/>
            <a:p>
              <a:pPr algn="ctr"/>
              <a:r>
                <a:rPr lang="fr-FR" sz="800" dirty="0">
                  <a:latin typeface="Bookman Old Style" panose="02050604050505020204" pitchFamily="18" charset="0"/>
                </a:rPr>
                <a:t>LIBERIA</a:t>
              </a:r>
              <a:endParaRPr lang="en-US" sz="800" dirty="0">
                <a:latin typeface="Bookman Old Style" panose="02050604050505020204" pitchFamily="18" charset="0"/>
              </a:endParaRPr>
            </a:p>
          </p:txBody>
        </p:sp>
        <p:sp>
          <p:nvSpPr>
            <p:cNvPr id="363" name="ZoneTexte 362"/>
            <p:cNvSpPr txBox="1"/>
            <p:nvPr/>
          </p:nvSpPr>
          <p:spPr>
            <a:xfrm>
              <a:off x="3312601" y="3030467"/>
              <a:ext cx="65077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AND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258763" y="3053808"/>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30029" y="554004"/>
            <a:ext cx="2039235" cy="6681399"/>
          </a:xfrm>
          <a:prstGeom prst="rect">
            <a:avLst/>
          </a:prstGeom>
          <a:noFill/>
        </p:spPr>
        <p:txBody>
          <a:bodyPr wrap="square" lIns="0" tIns="49785" rIns="0" bIns="49785" rtlCol="0">
            <a:noAutofit/>
          </a:bodyPr>
          <a:lstStyle/>
          <a:p>
            <a:r>
              <a:rPr lang="en-GB" sz="1000" dirty="0">
                <a:latin typeface="Arial"/>
              </a:rPr>
              <a:t>LIBERIA</a:t>
            </a:r>
          </a:p>
          <a:p>
            <a:endParaRPr lang="en-GB" sz="1000" dirty="0">
              <a:latin typeface="Arial"/>
            </a:endParaRPr>
          </a:p>
          <a:p>
            <a:endParaRPr lang="en-GB" sz="800" dirty="0">
              <a:latin typeface="Arial"/>
            </a:endParaRPr>
          </a:p>
          <a:p>
            <a:r>
              <a:rPr lang="en-GB" sz="800" i="1" dirty="0">
                <a:solidFill>
                  <a:schemeClr val="bg1">
                    <a:lumMod val="50000"/>
                  </a:schemeClr>
                </a:solidFill>
                <a:latin typeface="Arial" panose="020B0604020202020204" pitchFamily="34" charset="0"/>
                <a:cs typeface="Arial" panose="020B0604020202020204" pitchFamily="34" charset="0"/>
              </a:rPr>
              <a:t>       </a:t>
            </a:r>
          </a:p>
          <a:p>
            <a:r>
              <a:rPr lang="en-US" sz="800" dirty="0">
                <a:latin typeface="Arial"/>
              </a:rPr>
              <a:t>UNCHR has launched a new phase of voluntary repatriation of Ivorian refugees in south-east Liberia. Some 152 refugees were recently repatriated to Côte d’Ivoire. The repatriation resumed on 18 December 2015 after being suspended for 18 months due to the Ebola outbreak. From December 2015 to December 2016, 19,843 Ivorian refugees were assisted by UNHCR to return home, and since the beginning of this year to the end of March, 1,989 refugees have been repatriated, bringing the number of refugees repatriated since December 2015 to 22,147. Around 16,000 Ivorian refugees are still in Liberia.</a:t>
            </a:r>
          </a:p>
          <a:p>
            <a:endParaRPr lang="en-US" sz="800" dirty="0">
              <a:latin typeface="Arial"/>
            </a:endParaRPr>
          </a:p>
          <a:p>
            <a:r>
              <a:rPr lang="en-US" sz="1000" dirty="0">
                <a:latin typeface="Arial"/>
              </a:rPr>
              <a:t>NIGERIA</a:t>
            </a:r>
          </a:p>
          <a:p>
            <a:endParaRPr lang="en-US" sz="800" dirty="0">
              <a:latin typeface="Arial"/>
            </a:endParaRPr>
          </a:p>
          <a:p>
            <a:endParaRPr lang="en-US" sz="800" dirty="0">
              <a:latin typeface="Arial"/>
            </a:endParaRPr>
          </a:p>
          <a:p>
            <a:endParaRPr lang="en-US" sz="500" dirty="0">
              <a:latin typeface="Arial"/>
            </a:endParaRPr>
          </a:p>
          <a:p>
            <a:endParaRPr lang="en-US" sz="500" dirty="0">
              <a:latin typeface="Arial"/>
            </a:endParaRPr>
          </a:p>
          <a:p>
            <a:r>
              <a:rPr lang="en-GB" sz="800" dirty="0">
                <a:latin typeface="Arial"/>
              </a:rPr>
              <a:t>A vaccination campaign against meningitis was launched on 6 April in 19 states to stem the disease which has infected around 4,000 people. In </a:t>
            </a:r>
            <a:r>
              <a:rPr lang="en-GB" sz="800" dirty="0" err="1">
                <a:latin typeface="Arial"/>
              </a:rPr>
              <a:t>Zamfara</a:t>
            </a:r>
            <a:r>
              <a:rPr lang="en-GB" sz="800" dirty="0">
                <a:latin typeface="Arial"/>
              </a:rPr>
              <a:t>, the worst-affected state, 300,000 people aged 2 - 29 years will be immunized. UNICEF and WHO are supporting the Nigeria Centre for Disease Control to establish emergency operations centres across the affected states to scale-up emergency response. Meningitis has killed 438 people since December.</a:t>
            </a:r>
          </a:p>
          <a:p>
            <a:endParaRPr lang="en-GB" sz="800" dirty="0">
              <a:latin typeface="Arial"/>
            </a:endParaRPr>
          </a:p>
          <a:p>
            <a:endParaRPr lang="en-US" sz="800" dirty="0">
              <a:latin typeface="Arial"/>
            </a:endParaRPr>
          </a:p>
          <a:p>
            <a:endParaRPr lang="en-US" sz="800" dirty="0">
              <a:latin typeface="Arial"/>
            </a:endParaRPr>
          </a:p>
          <a:p>
            <a:endParaRPr lang="en-US" sz="600" dirty="0">
              <a:latin typeface="Arial"/>
            </a:endParaRPr>
          </a:p>
          <a:p>
            <a:r>
              <a:rPr lang="en-US" sz="800" dirty="0">
                <a:latin typeface="Arial"/>
              </a:rPr>
              <a:t>Boko Haram fighters on 8 April killed 17 people in two separate attacks. Eight civilians were killed in </a:t>
            </a:r>
            <a:r>
              <a:rPr lang="en-US" sz="800" dirty="0" err="1">
                <a:latin typeface="Arial"/>
              </a:rPr>
              <a:t>Molai</a:t>
            </a:r>
            <a:r>
              <a:rPr lang="en-US" sz="800" dirty="0">
                <a:latin typeface="Arial"/>
              </a:rPr>
              <a:t> settlement near Maiduguri as they were collecting firewood. The armed attackers also ambushed military patrols on 6 and 7 April in Bama and </a:t>
            </a:r>
            <a:r>
              <a:rPr lang="en-US" sz="800" dirty="0" err="1">
                <a:latin typeface="Arial"/>
              </a:rPr>
              <a:t>Mafa</a:t>
            </a:r>
            <a:r>
              <a:rPr lang="en-US" sz="800" dirty="0">
                <a:latin typeface="Arial"/>
              </a:rPr>
              <a:t> localities, killing nine soldiers. The raids have raised concerns about the safety of civilians returning to the two localities. Most people returning to their localities are stranded in small towns, unable to reach their villages due to insecurity.</a:t>
            </a:r>
          </a:p>
        </p:txBody>
      </p:sp>
      <p:grpSp>
        <p:nvGrpSpPr>
          <p:cNvPr id="7" name="Groupe 6"/>
          <p:cNvGrpSpPr/>
          <p:nvPr/>
        </p:nvGrpSpPr>
        <p:grpSpPr>
          <a:xfrm>
            <a:off x="6246403" y="5471918"/>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Natural disaster </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Epidemic</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Conflict</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Other</a:t>
              </a: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04250" y="765464"/>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07" name="ZoneTexte 351"/>
          <p:cNvSpPr txBox="1"/>
          <p:nvPr/>
        </p:nvSpPr>
        <p:spPr>
          <a:xfrm>
            <a:off x="2912525" y="2572603"/>
            <a:ext cx="64026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45943" y="2784441"/>
            <a:ext cx="754326" cy="215444"/>
          </a:xfrm>
          <a:prstGeom prst="rect">
            <a:avLst/>
          </a:prstGeom>
          <a:noFill/>
        </p:spPr>
        <p:txBody>
          <a:bodyPr wrap="square" rtlCol="0">
            <a:spAutoFit/>
          </a:bodyPr>
          <a:lstStyle/>
          <a:p>
            <a:pPr algn="ctr"/>
            <a:r>
              <a:rPr lang="fr-FR" sz="800" dirty="0">
                <a:latin typeface="Bookman Old Style" panose="02050604050505020204" pitchFamily="18" charset="0"/>
              </a:rPr>
              <a:t>GAMBIA</a:t>
            </a:r>
            <a:endParaRPr lang="en-US" sz="800" dirty="0">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19" name="ZoneTexte 80"/>
          <p:cNvSpPr txBox="1"/>
          <p:nvPr/>
        </p:nvSpPr>
        <p:spPr>
          <a:xfrm>
            <a:off x="8688950" y="789164"/>
            <a:ext cx="1844521"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OVER 22,000 IVORIANS REPATRIATED SINCE 2015</a:t>
            </a:r>
          </a:p>
        </p:txBody>
      </p:sp>
      <p:cxnSp>
        <p:nvCxnSpPr>
          <p:cNvPr id="194" name="Connecteur droit 75"/>
          <p:cNvCxnSpPr/>
          <p:nvPr/>
        </p:nvCxnSpPr>
        <p:spPr>
          <a:xfrm flipV="1">
            <a:off x="228583" y="2233160"/>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222" name="ZoneTexte 84"/>
          <p:cNvSpPr txBox="1"/>
          <p:nvPr/>
        </p:nvSpPr>
        <p:spPr>
          <a:xfrm>
            <a:off x="503444" y="2249708"/>
            <a:ext cx="1921387"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FIRE DESTROYS IDP SITE IN KAGA BANDORO</a:t>
            </a:r>
          </a:p>
        </p:txBody>
      </p:sp>
      <p:sp>
        <p:nvSpPr>
          <p:cNvPr id="226" name="ZoneTexte 80"/>
          <p:cNvSpPr txBox="1"/>
          <p:nvPr/>
        </p:nvSpPr>
        <p:spPr>
          <a:xfrm>
            <a:off x="8654255" y="3290203"/>
            <a:ext cx="1945127"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MENINGITIS VACCINATION DRIVE UNDERWAY</a:t>
            </a:r>
          </a:p>
        </p:txBody>
      </p:sp>
      <p:cxnSp>
        <p:nvCxnSpPr>
          <p:cNvPr id="227" name="Connecteur droit 90"/>
          <p:cNvCxnSpPr/>
          <p:nvPr/>
        </p:nvCxnSpPr>
        <p:spPr>
          <a:xfrm>
            <a:off x="8406345" y="3257796"/>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42" name="ZoneTexte 84"/>
          <p:cNvSpPr txBox="1"/>
          <p:nvPr/>
        </p:nvSpPr>
        <p:spPr>
          <a:xfrm>
            <a:off x="481332" y="5426725"/>
            <a:ext cx="1856758"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PRESIDENT’S PARTY WINS PARLIAMENTARY MAJORITY</a:t>
            </a:r>
          </a:p>
        </p:txBody>
      </p:sp>
      <p:grpSp>
        <p:nvGrpSpPr>
          <p:cNvPr id="187" name="Group 186"/>
          <p:cNvGrpSpPr/>
          <p:nvPr/>
        </p:nvGrpSpPr>
        <p:grpSpPr>
          <a:xfrm>
            <a:off x="5159555" y="2839090"/>
            <a:ext cx="225000" cy="326250"/>
            <a:chOff x="8546296" y="3330734"/>
            <a:chExt cx="225000" cy="326250"/>
          </a:xfrm>
        </p:grpSpPr>
        <p:pic>
          <p:nvPicPr>
            <p:cNvPr id="188" name="Image 371"/>
            <p:cNvPicPr>
              <a:picLocks noChangeAspect="1"/>
            </p:cNvPicPr>
            <p:nvPr/>
          </p:nvPicPr>
          <p:blipFill>
            <a:blip r:embed="rId12"/>
            <a:stretch>
              <a:fillRect/>
            </a:stretch>
          </p:blipFill>
          <p:spPr>
            <a:xfrm>
              <a:off x="8546296" y="3330734"/>
              <a:ext cx="225000" cy="326250"/>
            </a:xfrm>
            <a:prstGeom prst="rect">
              <a:avLst/>
            </a:prstGeom>
          </p:spPr>
        </p:pic>
        <p:pic>
          <p:nvPicPr>
            <p:cNvPr id="189" name="Image 372"/>
            <p:cNvPicPr>
              <a:picLocks noChangeAspect="1"/>
            </p:cNvPicPr>
            <p:nvPr/>
          </p:nvPicPr>
          <p:blipFill>
            <a:blip r:embed="rId13"/>
            <a:stretch>
              <a:fillRect/>
            </a:stretch>
          </p:blipFill>
          <p:spPr>
            <a:xfrm>
              <a:off x="8560351" y="3353470"/>
              <a:ext cx="191250" cy="191250"/>
            </a:xfrm>
            <a:prstGeom prst="rect">
              <a:avLst/>
            </a:prstGeom>
          </p:spPr>
        </p:pic>
      </p:grpSp>
      <p:cxnSp>
        <p:nvCxnSpPr>
          <p:cNvPr id="190" name="Connecteur droit 75"/>
          <p:cNvCxnSpPr/>
          <p:nvPr/>
        </p:nvCxnSpPr>
        <p:spPr>
          <a:xfrm flipV="1">
            <a:off x="242315" y="5431791"/>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224" name="ZoneTexte 80"/>
          <p:cNvSpPr txBox="1"/>
          <p:nvPr/>
        </p:nvSpPr>
        <p:spPr>
          <a:xfrm>
            <a:off x="8683686" y="5079225"/>
            <a:ext cx="1945127"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SEVENTEEN KILLED IN ARMED RAIDS</a:t>
            </a:r>
          </a:p>
        </p:txBody>
      </p:sp>
      <p:grpSp>
        <p:nvGrpSpPr>
          <p:cNvPr id="231" name="Group 230"/>
          <p:cNvGrpSpPr/>
          <p:nvPr/>
        </p:nvGrpSpPr>
        <p:grpSpPr>
          <a:xfrm>
            <a:off x="8421970" y="5077779"/>
            <a:ext cx="225000" cy="328204"/>
            <a:chOff x="4499508" y="1144203"/>
            <a:chExt cx="225000" cy="328204"/>
          </a:xfrm>
        </p:grpSpPr>
        <p:pic>
          <p:nvPicPr>
            <p:cNvPr id="239" name="Image 377"/>
            <p:cNvPicPr>
              <a:picLocks noChangeAspect="1"/>
            </p:cNvPicPr>
            <p:nvPr/>
          </p:nvPicPr>
          <p:blipFill>
            <a:blip r:embed="rId14"/>
            <a:stretch>
              <a:fillRect/>
            </a:stretch>
          </p:blipFill>
          <p:spPr>
            <a:xfrm>
              <a:off x="4499508" y="1146157"/>
              <a:ext cx="225000" cy="326250"/>
            </a:xfrm>
            <a:prstGeom prst="rect">
              <a:avLst/>
            </a:prstGeom>
          </p:spPr>
        </p:pic>
        <p:pic>
          <p:nvPicPr>
            <p:cNvPr id="240" name="Image 19"/>
            <p:cNvPicPr>
              <a:picLocks noChangeAspect="1"/>
            </p:cNvPicPr>
            <p:nvPr/>
          </p:nvPicPr>
          <p:blipFill>
            <a:blip r:embed="rId15"/>
            <a:stretch>
              <a:fillRect/>
            </a:stretch>
          </p:blipFill>
          <p:spPr>
            <a:xfrm>
              <a:off x="4502719" y="1144203"/>
              <a:ext cx="201600" cy="201600"/>
            </a:xfrm>
            <a:prstGeom prst="rect">
              <a:avLst/>
            </a:prstGeom>
          </p:spPr>
        </p:pic>
      </p:grpSp>
      <p:grpSp>
        <p:nvGrpSpPr>
          <p:cNvPr id="191" name="Group 190"/>
          <p:cNvGrpSpPr/>
          <p:nvPr/>
        </p:nvGrpSpPr>
        <p:grpSpPr>
          <a:xfrm>
            <a:off x="8419065" y="3307677"/>
            <a:ext cx="225000" cy="326250"/>
            <a:chOff x="8546296" y="3330734"/>
            <a:chExt cx="225000" cy="326250"/>
          </a:xfrm>
        </p:grpSpPr>
        <p:pic>
          <p:nvPicPr>
            <p:cNvPr id="192" name="Image 371"/>
            <p:cNvPicPr>
              <a:picLocks noChangeAspect="1"/>
            </p:cNvPicPr>
            <p:nvPr/>
          </p:nvPicPr>
          <p:blipFill>
            <a:blip r:embed="rId12"/>
            <a:stretch>
              <a:fillRect/>
            </a:stretch>
          </p:blipFill>
          <p:spPr>
            <a:xfrm>
              <a:off x="8546296" y="3330734"/>
              <a:ext cx="225000" cy="326250"/>
            </a:xfrm>
            <a:prstGeom prst="rect">
              <a:avLst/>
            </a:prstGeom>
          </p:spPr>
        </p:pic>
        <p:pic>
          <p:nvPicPr>
            <p:cNvPr id="193" name="Image 372"/>
            <p:cNvPicPr>
              <a:picLocks noChangeAspect="1"/>
            </p:cNvPicPr>
            <p:nvPr/>
          </p:nvPicPr>
          <p:blipFill>
            <a:blip r:embed="rId13"/>
            <a:stretch>
              <a:fillRect/>
            </a:stretch>
          </p:blipFill>
          <p:spPr>
            <a:xfrm>
              <a:off x="8560351" y="3353470"/>
              <a:ext cx="191250" cy="191250"/>
            </a:xfrm>
            <a:prstGeom prst="rect">
              <a:avLst/>
            </a:prstGeom>
          </p:spPr>
        </p:pic>
      </p:grpSp>
      <p:grpSp>
        <p:nvGrpSpPr>
          <p:cNvPr id="197" name="Group 196"/>
          <p:cNvGrpSpPr/>
          <p:nvPr/>
        </p:nvGrpSpPr>
        <p:grpSpPr>
          <a:xfrm>
            <a:off x="8432552" y="816711"/>
            <a:ext cx="225000" cy="326250"/>
            <a:chOff x="268944" y="3374179"/>
            <a:chExt cx="225000" cy="326250"/>
          </a:xfrm>
        </p:grpSpPr>
        <p:pic>
          <p:nvPicPr>
            <p:cNvPr id="198" name="Image 377"/>
            <p:cNvPicPr>
              <a:picLocks noChangeAspect="1"/>
            </p:cNvPicPr>
            <p:nvPr/>
          </p:nvPicPr>
          <p:blipFill>
            <a:blip r:embed="rId14"/>
            <a:stretch>
              <a:fillRect/>
            </a:stretch>
          </p:blipFill>
          <p:spPr>
            <a:xfrm>
              <a:off x="268944" y="3374179"/>
              <a:ext cx="225000" cy="326250"/>
            </a:xfrm>
            <a:prstGeom prst="rect">
              <a:avLst/>
            </a:prstGeom>
          </p:spPr>
        </p:pic>
        <p:pic>
          <p:nvPicPr>
            <p:cNvPr id="199" name="Image 21"/>
            <p:cNvPicPr>
              <a:picLocks noChangeAspect="1"/>
            </p:cNvPicPr>
            <p:nvPr/>
          </p:nvPicPr>
          <p:blipFill>
            <a:blip r:embed="rId3"/>
            <a:stretch>
              <a:fillRect/>
            </a:stretch>
          </p:blipFill>
          <p:spPr>
            <a:xfrm>
              <a:off x="279097" y="3380201"/>
              <a:ext cx="206100" cy="196731"/>
            </a:xfrm>
            <a:prstGeom prst="rect">
              <a:avLst/>
            </a:prstGeom>
          </p:spPr>
        </p:pic>
      </p:grpSp>
      <p:grpSp>
        <p:nvGrpSpPr>
          <p:cNvPr id="200" name="Group 199"/>
          <p:cNvGrpSpPr/>
          <p:nvPr/>
        </p:nvGrpSpPr>
        <p:grpSpPr>
          <a:xfrm>
            <a:off x="250519" y="5455137"/>
            <a:ext cx="225000" cy="326250"/>
            <a:chOff x="5399317" y="1443305"/>
            <a:chExt cx="225000" cy="326250"/>
          </a:xfrm>
        </p:grpSpPr>
        <p:pic>
          <p:nvPicPr>
            <p:cNvPr id="202" name="Image 2226"/>
            <p:cNvPicPr>
              <a:picLocks noChangeAspect="1"/>
            </p:cNvPicPr>
            <p:nvPr/>
          </p:nvPicPr>
          <p:blipFill>
            <a:blip r:embed="rId14">
              <a:duotone>
                <a:prstClr val="black"/>
                <a:schemeClr val="tx2">
                  <a:tint val="45000"/>
                  <a:satMod val="400000"/>
                </a:schemeClr>
              </a:duotone>
            </a:blip>
            <a:stretch>
              <a:fillRect/>
            </a:stretch>
          </p:blipFill>
          <p:spPr>
            <a:xfrm>
              <a:off x="5399317" y="1443305"/>
              <a:ext cx="225000" cy="326250"/>
            </a:xfrm>
            <a:prstGeom prst="rect">
              <a:avLst/>
            </a:prstGeom>
          </p:spPr>
        </p:pic>
        <p:pic>
          <p:nvPicPr>
            <p:cNvPr id="209" name="Picture 225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417521" y="1453338"/>
              <a:ext cx="163252" cy="154591"/>
            </a:xfrm>
            <a:prstGeom prst="rect">
              <a:avLst/>
            </a:prstGeom>
            <a:noFill/>
            <a:ln>
              <a:noFill/>
            </a:ln>
          </p:spPr>
        </p:pic>
      </p:grpSp>
      <p:grpSp>
        <p:nvGrpSpPr>
          <p:cNvPr id="210" name="Group 209"/>
          <p:cNvGrpSpPr/>
          <p:nvPr/>
        </p:nvGrpSpPr>
        <p:grpSpPr>
          <a:xfrm>
            <a:off x="2551898" y="2495257"/>
            <a:ext cx="225000" cy="326250"/>
            <a:chOff x="5399317" y="1443305"/>
            <a:chExt cx="225000" cy="326250"/>
          </a:xfrm>
        </p:grpSpPr>
        <p:pic>
          <p:nvPicPr>
            <p:cNvPr id="218" name="Image 2226"/>
            <p:cNvPicPr>
              <a:picLocks noChangeAspect="1"/>
            </p:cNvPicPr>
            <p:nvPr/>
          </p:nvPicPr>
          <p:blipFill>
            <a:blip r:embed="rId14">
              <a:duotone>
                <a:prstClr val="black"/>
                <a:schemeClr val="tx2">
                  <a:tint val="45000"/>
                  <a:satMod val="400000"/>
                </a:schemeClr>
              </a:duotone>
            </a:blip>
            <a:stretch>
              <a:fillRect/>
            </a:stretch>
          </p:blipFill>
          <p:spPr>
            <a:xfrm>
              <a:off x="5399317" y="1443305"/>
              <a:ext cx="225000" cy="326250"/>
            </a:xfrm>
            <a:prstGeom prst="rect">
              <a:avLst/>
            </a:prstGeom>
          </p:spPr>
        </p:pic>
        <p:pic>
          <p:nvPicPr>
            <p:cNvPr id="220" name="Picture 225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417521" y="1453338"/>
              <a:ext cx="163252" cy="154591"/>
            </a:xfrm>
            <a:prstGeom prst="rect">
              <a:avLst/>
            </a:prstGeom>
            <a:noFill/>
            <a:ln>
              <a:noFill/>
            </a:ln>
          </p:spPr>
        </p:pic>
      </p:grpSp>
      <p:grpSp>
        <p:nvGrpSpPr>
          <p:cNvPr id="221" name="Group 220"/>
          <p:cNvGrpSpPr/>
          <p:nvPr/>
        </p:nvGrpSpPr>
        <p:grpSpPr>
          <a:xfrm>
            <a:off x="248931" y="2282826"/>
            <a:ext cx="225000" cy="326250"/>
            <a:chOff x="6371668" y="1117175"/>
            <a:chExt cx="225000" cy="326250"/>
          </a:xfrm>
        </p:grpSpPr>
        <p:pic>
          <p:nvPicPr>
            <p:cNvPr id="250" name="Image 2226"/>
            <p:cNvPicPr>
              <a:picLocks noChangeAspect="1"/>
            </p:cNvPicPr>
            <p:nvPr/>
          </p:nvPicPr>
          <p:blipFill>
            <a:blip r:embed="rId14">
              <a:duotone>
                <a:prstClr val="black"/>
                <a:schemeClr val="tx2">
                  <a:tint val="45000"/>
                  <a:satMod val="400000"/>
                </a:schemeClr>
              </a:duotone>
            </a:blip>
            <a:stretch>
              <a:fillRect/>
            </a:stretch>
          </p:blipFill>
          <p:spPr>
            <a:xfrm>
              <a:off x="6371668" y="1117175"/>
              <a:ext cx="225000" cy="326250"/>
            </a:xfrm>
            <a:prstGeom prst="rect">
              <a:avLst/>
            </a:prstGeom>
          </p:spPr>
        </p:pic>
        <p:pic>
          <p:nvPicPr>
            <p:cNvPr id="251" name="Image 25"/>
            <p:cNvPicPr>
              <a:picLocks noChangeAspect="1"/>
            </p:cNvPicPr>
            <p:nvPr/>
          </p:nvPicPr>
          <p:blipFill>
            <a:blip r:embed="rId17"/>
            <a:stretch>
              <a:fillRect/>
            </a:stretch>
          </p:blipFill>
          <p:spPr>
            <a:xfrm>
              <a:off x="6387350" y="1149204"/>
              <a:ext cx="169434" cy="137160"/>
            </a:xfrm>
            <a:prstGeom prst="rect">
              <a:avLst/>
            </a:prstGeom>
          </p:spPr>
        </p:pic>
      </p:grpSp>
      <p:grpSp>
        <p:nvGrpSpPr>
          <p:cNvPr id="252" name="Group 251"/>
          <p:cNvGrpSpPr/>
          <p:nvPr/>
        </p:nvGrpSpPr>
        <p:grpSpPr>
          <a:xfrm>
            <a:off x="6627316" y="3269965"/>
            <a:ext cx="225000" cy="326250"/>
            <a:chOff x="6371668" y="1117175"/>
            <a:chExt cx="225000" cy="326250"/>
          </a:xfrm>
        </p:grpSpPr>
        <p:pic>
          <p:nvPicPr>
            <p:cNvPr id="253" name="Image 2226"/>
            <p:cNvPicPr>
              <a:picLocks noChangeAspect="1"/>
            </p:cNvPicPr>
            <p:nvPr/>
          </p:nvPicPr>
          <p:blipFill>
            <a:blip r:embed="rId14">
              <a:duotone>
                <a:prstClr val="black"/>
                <a:schemeClr val="tx2">
                  <a:tint val="45000"/>
                  <a:satMod val="400000"/>
                </a:schemeClr>
              </a:duotone>
            </a:blip>
            <a:stretch>
              <a:fillRect/>
            </a:stretch>
          </p:blipFill>
          <p:spPr>
            <a:xfrm>
              <a:off x="6371668" y="1117175"/>
              <a:ext cx="225000" cy="326250"/>
            </a:xfrm>
            <a:prstGeom prst="rect">
              <a:avLst/>
            </a:prstGeom>
          </p:spPr>
        </p:pic>
        <p:pic>
          <p:nvPicPr>
            <p:cNvPr id="254" name="Image 25"/>
            <p:cNvPicPr>
              <a:picLocks noChangeAspect="1"/>
            </p:cNvPicPr>
            <p:nvPr/>
          </p:nvPicPr>
          <p:blipFill>
            <a:blip r:embed="rId17"/>
            <a:stretch>
              <a:fillRect/>
            </a:stretch>
          </p:blipFill>
          <p:spPr>
            <a:xfrm>
              <a:off x="6387350" y="1149204"/>
              <a:ext cx="169434" cy="137160"/>
            </a:xfrm>
            <a:prstGeom prst="rect">
              <a:avLst/>
            </a:prstGeom>
          </p:spPr>
        </p:pic>
      </p:grpSp>
      <p:grpSp>
        <p:nvGrpSpPr>
          <p:cNvPr id="255" name="Group 254"/>
          <p:cNvGrpSpPr/>
          <p:nvPr/>
        </p:nvGrpSpPr>
        <p:grpSpPr>
          <a:xfrm>
            <a:off x="235048" y="809029"/>
            <a:ext cx="226800" cy="350621"/>
            <a:chOff x="5476747" y="1463387"/>
            <a:chExt cx="226800" cy="350621"/>
          </a:xfrm>
        </p:grpSpPr>
        <p:pic>
          <p:nvPicPr>
            <p:cNvPr id="256" name="Image 33"/>
            <p:cNvPicPr>
              <a:picLocks noChangeAspect="1"/>
            </p:cNvPicPr>
            <p:nvPr/>
          </p:nvPicPr>
          <p:blipFill>
            <a:blip r:embed="rId8"/>
            <a:stretch>
              <a:fillRect/>
            </a:stretch>
          </p:blipFill>
          <p:spPr>
            <a:xfrm>
              <a:off x="5476747" y="1463387"/>
              <a:ext cx="226800" cy="350621"/>
            </a:xfrm>
            <a:prstGeom prst="rect">
              <a:avLst/>
            </a:prstGeom>
          </p:spPr>
        </p:pic>
        <p:pic>
          <p:nvPicPr>
            <p:cNvPr id="257" name="Image 18"/>
            <p:cNvPicPr>
              <a:picLocks noChangeAspect="1"/>
            </p:cNvPicPr>
            <p:nvPr/>
          </p:nvPicPr>
          <p:blipFill>
            <a:blip r:embed="rId18"/>
            <a:stretch>
              <a:fillRect/>
            </a:stretch>
          </p:blipFill>
          <p:spPr>
            <a:xfrm>
              <a:off x="5498582" y="1484706"/>
              <a:ext cx="190800" cy="170357"/>
            </a:xfrm>
            <a:prstGeom prst="rect">
              <a:avLst/>
            </a:prstGeom>
          </p:spPr>
        </p:pic>
      </p:grpSp>
      <p:grpSp>
        <p:nvGrpSpPr>
          <p:cNvPr id="258" name="Group 257"/>
          <p:cNvGrpSpPr/>
          <p:nvPr/>
        </p:nvGrpSpPr>
        <p:grpSpPr>
          <a:xfrm>
            <a:off x="6403942" y="2243674"/>
            <a:ext cx="226800" cy="350621"/>
            <a:chOff x="5476747" y="1463387"/>
            <a:chExt cx="226800" cy="350621"/>
          </a:xfrm>
        </p:grpSpPr>
        <p:pic>
          <p:nvPicPr>
            <p:cNvPr id="259" name="Image 33"/>
            <p:cNvPicPr>
              <a:picLocks noChangeAspect="1"/>
            </p:cNvPicPr>
            <p:nvPr/>
          </p:nvPicPr>
          <p:blipFill>
            <a:blip r:embed="rId8"/>
            <a:stretch>
              <a:fillRect/>
            </a:stretch>
          </p:blipFill>
          <p:spPr>
            <a:xfrm>
              <a:off x="5476747" y="1463387"/>
              <a:ext cx="226800" cy="350621"/>
            </a:xfrm>
            <a:prstGeom prst="rect">
              <a:avLst/>
            </a:prstGeom>
          </p:spPr>
        </p:pic>
        <p:pic>
          <p:nvPicPr>
            <p:cNvPr id="260" name="Image 18"/>
            <p:cNvPicPr>
              <a:picLocks noChangeAspect="1"/>
            </p:cNvPicPr>
            <p:nvPr/>
          </p:nvPicPr>
          <p:blipFill>
            <a:blip r:embed="rId18"/>
            <a:stretch>
              <a:fillRect/>
            </a:stretch>
          </p:blipFill>
          <p:spPr>
            <a:xfrm>
              <a:off x="5498582" y="1484706"/>
              <a:ext cx="190800" cy="170357"/>
            </a:xfrm>
            <a:prstGeom prst="rect">
              <a:avLst/>
            </a:prstGeom>
          </p:spPr>
        </p:pic>
      </p:grpSp>
      <p:sp>
        <p:nvSpPr>
          <p:cNvPr id="203" name="ZoneTexte 84"/>
          <p:cNvSpPr txBox="1"/>
          <p:nvPr/>
        </p:nvSpPr>
        <p:spPr>
          <a:xfrm>
            <a:off x="479135" y="3863868"/>
            <a:ext cx="1921387" cy="338554"/>
          </a:xfrm>
          <a:prstGeom prst="rect">
            <a:avLst/>
          </a:prstGeom>
          <a:noFill/>
        </p:spPr>
        <p:txBody>
          <a:bodyPr wrap="square" rtlCol="0">
            <a:spAutoFit/>
          </a:bodyPr>
          <a:lstStyle/>
          <a:p>
            <a:pPr lvl="0"/>
            <a:r>
              <a:rPr lang="en-US" sz="800" i="1" dirty="0">
                <a:solidFill>
                  <a:srgbClr val="026CB6"/>
                </a:solidFill>
                <a:latin typeface="Arial" panose="020B0604020202020204" pitchFamily="34" charset="0"/>
                <a:cs typeface="Arial" panose="020B0604020202020204" pitchFamily="34" charset="0"/>
              </a:rPr>
              <a:t>NEW DISPLACEMENTS IN NORTH-WEST</a:t>
            </a:r>
          </a:p>
        </p:txBody>
      </p:sp>
      <p:grpSp>
        <p:nvGrpSpPr>
          <p:cNvPr id="204" name="Group 203"/>
          <p:cNvGrpSpPr/>
          <p:nvPr/>
        </p:nvGrpSpPr>
        <p:grpSpPr>
          <a:xfrm>
            <a:off x="3589006" y="3183261"/>
            <a:ext cx="225000" cy="326250"/>
            <a:chOff x="268944" y="3374179"/>
            <a:chExt cx="225000" cy="326250"/>
          </a:xfrm>
        </p:grpSpPr>
        <p:pic>
          <p:nvPicPr>
            <p:cNvPr id="205" name="Image 377"/>
            <p:cNvPicPr>
              <a:picLocks noChangeAspect="1"/>
            </p:cNvPicPr>
            <p:nvPr/>
          </p:nvPicPr>
          <p:blipFill>
            <a:blip r:embed="rId14"/>
            <a:stretch>
              <a:fillRect/>
            </a:stretch>
          </p:blipFill>
          <p:spPr>
            <a:xfrm>
              <a:off x="268944" y="3374179"/>
              <a:ext cx="225000" cy="326250"/>
            </a:xfrm>
            <a:prstGeom prst="rect">
              <a:avLst/>
            </a:prstGeom>
          </p:spPr>
        </p:pic>
        <p:pic>
          <p:nvPicPr>
            <p:cNvPr id="206" name="Image 21"/>
            <p:cNvPicPr>
              <a:picLocks noChangeAspect="1"/>
            </p:cNvPicPr>
            <p:nvPr/>
          </p:nvPicPr>
          <p:blipFill>
            <a:blip r:embed="rId3"/>
            <a:stretch>
              <a:fillRect/>
            </a:stretch>
          </p:blipFill>
          <p:spPr>
            <a:xfrm>
              <a:off x="279097" y="3380201"/>
              <a:ext cx="206100" cy="196731"/>
            </a:xfrm>
            <a:prstGeom prst="rect">
              <a:avLst/>
            </a:prstGeom>
          </p:spPr>
        </p:pic>
      </p:grpSp>
      <p:grpSp>
        <p:nvGrpSpPr>
          <p:cNvPr id="211" name="Group 210"/>
          <p:cNvGrpSpPr/>
          <p:nvPr/>
        </p:nvGrpSpPr>
        <p:grpSpPr>
          <a:xfrm>
            <a:off x="244749" y="3880914"/>
            <a:ext cx="224790" cy="325755"/>
            <a:chOff x="0" y="0"/>
            <a:chExt cx="225000" cy="326250"/>
          </a:xfrm>
        </p:grpSpPr>
        <p:pic>
          <p:nvPicPr>
            <p:cNvPr id="212" name="Image 377"/>
            <p:cNvPicPr>
              <a:picLocks noChangeAspect="1"/>
            </p:cNvPicPr>
            <p:nvPr/>
          </p:nvPicPr>
          <p:blipFill>
            <a:blip r:embed="rId14"/>
            <a:stretch>
              <a:fillRect/>
            </a:stretch>
          </p:blipFill>
          <p:spPr>
            <a:xfrm>
              <a:off x="0" y="0"/>
              <a:ext cx="225000" cy="326250"/>
            </a:xfrm>
            <a:prstGeom prst="rect">
              <a:avLst/>
            </a:prstGeom>
          </p:spPr>
        </p:pic>
        <p:pic>
          <p:nvPicPr>
            <p:cNvPr id="213" name="Image 20"/>
            <p:cNvPicPr>
              <a:picLocks noChangeAspect="1"/>
            </p:cNvPicPr>
            <p:nvPr/>
          </p:nvPicPr>
          <p:blipFill>
            <a:blip r:embed="rId19"/>
            <a:stretch>
              <a:fillRect/>
            </a:stretch>
          </p:blipFill>
          <p:spPr>
            <a:xfrm>
              <a:off x="17694" y="10466"/>
              <a:ext cx="201600" cy="192436"/>
            </a:xfrm>
            <a:prstGeom prst="rect">
              <a:avLst/>
            </a:prstGeom>
          </p:spPr>
        </p:pic>
      </p:grpSp>
    </p:spTree>
    <p:extLst>
      <p:ext uri="{BB962C8B-B14F-4D97-AF65-F5344CB8AC3E}">
        <p14:creationId xmlns:p14="http://schemas.microsoft.com/office/powerpoint/2010/main" val="280528654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11657</TotalTime>
  <Words>646</Words>
  <Application>Microsoft Office PowerPoint</Application>
  <PresentationFormat>Custom</PresentationFormat>
  <Paragraphs>83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(4 - 10 April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640</cp:revision>
  <cp:lastPrinted>2017-02-28T14:24:48Z</cp:lastPrinted>
  <dcterms:created xsi:type="dcterms:W3CDTF">2015-12-15T11:10:25Z</dcterms:created>
  <dcterms:modified xsi:type="dcterms:W3CDTF">2017-04-11T14:23:34Z</dcterms:modified>
</cp:coreProperties>
</file>