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20" d="100"/>
          <a:sy n="120" d="100"/>
        </p:scale>
        <p:origin x="-1578" y="-244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7" y="1"/>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11-Apr-17</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8829975"/>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7" y="8829975"/>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11-Apr-17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11-Apr-17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11-Apr-17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11-Apr-17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11-Apr-17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11-Apr-17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11-Apr-17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19" Type="http://schemas.openxmlformats.org/officeDocument/2006/relationships/image" Target="../media/image15.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(4 – 10 </a:t>
            </a:r>
            <a:r>
              <a:rPr lang="en-GB" sz="1000" dirty="0" err="1">
                <a:solidFill>
                  <a:schemeClr val="bg1"/>
                </a:solidFill>
                <a:latin typeface="Arial" panose="020B0604020202020204" pitchFamily="34" charset="0"/>
                <a:cs typeface="Arial" panose="020B0604020202020204" pitchFamily="34" charset="0"/>
              </a:rPr>
              <a:t>avril</a:t>
            </a:r>
            <a:r>
              <a:rPr lang="en-GB" sz="1000" dirty="0">
                <a:solidFill>
                  <a:schemeClr val="bg1"/>
                </a:solidFill>
                <a:latin typeface="Arial" panose="020B0604020202020204" pitchFamily="34" charset="0"/>
                <a:cs typeface="Arial" panose="020B0604020202020204" pitchFamily="34" charset="0"/>
              </a:rPr>
              <a:t>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11 </a:t>
            </a:r>
            <a:r>
              <a:rPr lang="en-GB" sz="800" dirty="0" err="1">
                <a:solidFill>
                  <a:schemeClr val="bg1">
                    <a:lumMod val="50000"/>
                  </a:schemeClr>
                </a:solidFill>
                <a:latin typeface="Arial" panose="020B0604020202020204" pitchFamily="34" charset="0"/>
                <a:cs typeface="Arial" panose="020B0604020202020204" pitchFamily="34" charset="0"/>
              </a:rPr>
              <a:t>avril</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TCHAD</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endParaRPr lang="fr-FR" sz="700" dirty="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De fortes pluies dans la région de </a:t>
            </a:r>
            <a:r>
              <a:rPr lang="fr-FR" sz="800" dirty="0" err="1">
                <a:latin typeface="Arial" panose="020B0604020202020204" pitchFamily="34" charset="0"/>
                <a:cs typeface="Arial" panose="020B0604020202020204" pitchFamily="34" charset="0"/>
              </a:rPr>
              <a:t>Mandoul</a:t>
            </a:r>
            <a:r>
              <a:rPr lang="fr-FR" sz="800" dirty="0">
                <a:latin typeface="Arial" panose="020B0604020202020204" pitchFamily="34" charset="0"/>
                <a:cs typeface="Arial" panose="020B0604020202020204" pitchFamily="34" charset="0"/>
              </a:rPr>
              <a:t>, au sud, ont tué trois personnes et ont endommagé plus de 180 maisons. Une équipe du Service aux affaires sociales du pays se trouve dans la région pour évaluer les dégâts et fournir de l'aide. L’aide alimentaire et aux moyens de subsistance, ainsi que les abris sont les principaux besoins.</a:t>
            </a:r>
          </a:p>
          <a:p>
            <a:endParaRPr lang="fr-CA" sz="400" dirty="0">
              <a:solidFill>
                <a:prstClr val="black"/>
              </a:solidFill>
              <a:latin typeface="Arial"/>
            </a:endParaRPr>
          </a:p>
          <a:p>
            <a:pPr lvl="0"/>
            <a:r>
              <a:rPr lang="fr-FR" sz="1000" dirty="0">
                <a:solidFill>
                  <a:prstClr val="black"/>
                </a:solidFill>
                <a:latin typeface="Arial"/>
              </a:rPr>
              <a:t>REPUBLIQUE CENTRAFRICAINE</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300" dirty="0">
              <a:solidFill>
                <a:prstClr val="black"/>
              </a:solidFill>
              <a:latin typeface="Arial"/>
            </a:endParaRPr>
          </a:p>
          <a:p>
            <a:pPr lvl="0"/>
            <a:endParaRPr lang="fr-FR" sz="400" dirty="0">
              <a:solidFill>
                <a:prstClr val="black"/>
              </a:solidFill>
              <a:latin typeface="Arial"/>
            </a:endParaRPr>
          </a:p>
          <a:p>
            <a:pPr lvl="0"/>
            <a:r>
              <a:rPr lang="fr-FR" sz="800" dirty="0">
                <a:solidFill>
                  <a:prstClr val="black"/>
                </a:solidFill>
                <a:latin typeface="Arial"/>
              </a:rPr>
              <a:t>Le 5 avril, un incendie a éclaté sur un site de déplacés près de la base des Casques bleus de l'ONU dans la ville de </a:t>
            </a:r>
            <a:r>
              <a:rPr lang="fr-FR" sz="800" dirty="0" err="1">
                <a:solidFill>
                  <a:prstClr val="black"/>
                </a:solidFill>
                <a:latin typeface="Arial"/>
              </a:rPr>
              <a:t>Kaga</a:t>
            </a:r>
            <a:r>
              <a:rPr lang="fr-FR" sz="800" dirty="0">
                <a:solidFill>
                  <a:prstClr val="black"/>
                </a:solidFill>
                <a:latin typeface="Arial"/>
              </a:rPr>
              <a:t> </a:t>
            </a:r>
            <a:r>
              <a:rPr lang="fr-FR" sz="800" dirty="0" err="1">
                <a:solidFill>
                  <a:prstClr val="black"/>
                </a:solidFill>
                <a:latin typeface="Arial"/>
              </a:rPr>
              <a:t>Bandoro</a:t>
            </a:r>
            <a:r>
              <a:rPr lang="fr-FR" sz="800" dirty="0">
                <a:solidFill>
                  <a:prstClr val="black"/>
                </a:solidFill>
                <a:latin typeface="Arial"/>
              </a:rPr>
              <a:t>, dans le nord, détruisant des abris et des biens ménagers. Environ 6 200 personnes ont été touchées et 61 autres ont été hospitalisées pour cause de blessures. Le site abrite au moins 8 000 personnes déplacées. Les organisations humanitaires fournissent une assistance</a:t>
            </a:r>
            <a:r>
              <a:rPr lang="fr-FR" sz="800" dirty="0">
                <a:solidFill>
                  <a:prstClr val="black"/>
                </a:solidFill>
                <a:latin typeface="Arial"/>
              </a:rPr>
              <a:t>.</a:t>
            </a:r>
          </a:p>
          <a:p>
            <a:pPr lvl="0"/>
            <a:endParaRPr lang="fr-FR" sz="3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Le 4 avril, des hommes armés ont attaqué les localités de </a:t>
            </a:r>
            <a:r>
              <a:rPr lang="fr-FR" sz="800" dirty="0" err="1">
                <a:latin typeface="Arial" panose="020B0604020202020204" pitchFamily="34" charset="0"/>
                <a:cs typeface="Arial" panose="020B0604020202020204" pitchFamily="34" charset="0"/>
              </a:rPr>
              <a:t>Ngaoundaye</a:t>
            </a:r>
            <a:r>
              <a:rPr lang="fr-FR" sz="800" dirty="0">
                <a:latin typeface="Arial" panose="020B0604020202020204" pitchFamily="34" charset="0"/>
                <a:cs typeface="Arial" panose="020B0604020202020204" pitchFamily="34" charset="0"/>
              </a:rPr>
              <a:t> et Bang, dans la préfecture de l’Ouham </a:t>
            </a:r>
            <a:r>
              <a:rPr lang="fr-FR" sz="800" dirty="0" err="1">
                <a:latin typeface="Arial" panose="020B0604020202020204" pitchFamily="34" charset="0"/>
                <a:cs typeface="Arial" panose="020B0604020202020204" pitchFamily="34" charset="0"/>
              </a:rPr>
              <a:t>Pendé</a:t>
            </a:r>
            <a:r>
              <a:rPr lang="fr-FR" sz="800" dirty="0">
                <a:latin typeface="Arial" panose="020B0604020202020204" pitchFamily="34" charset="0"/>
                <a:cs typeface="Arial" panose="020B0604020202020204" pitchFamily="34" charset="0"/>
              </a:rPr>
              <a:t>, au nord-ouest. La violence a entraîné le déplacement d'environ 20 000 personnes. Une mission </a:t>
            </a:r>
            <a:r>
              <a:rPr lang="fr-FR" sz="800" dirty="0" err="1">
                <a:latin typeface="Arial" panose="020B0604020202020204" pitchFamily="34" charset="0"/>
                <a:cs typeface="Arial" panose="020B0604020202020204" pitchFamily="34" charset="0"/>
              </a:rPr>
              <a:t>interorganisations</a:t>
            </a:r>
            <a:r>
              <a:rPr lang="fr-FR" sz="800" dirty="0">
                <a:latin typeface="Arial" panose="020B0604020202020204" pitchFamily="34" charset="0"/>
                <a:cs typeface="Arial" panose="020B0604020202020204" pitchFamily="34" charset="0"/>
              </a:rPr>
              <a:t> est prévue pour évaluer la situation humanitaire et les besoins les plus urgents.</a:t>
            </a:r>
            <a:endParaRPr lang="fr-FR" sz="800" dirty="0">
              <a:latin typeface="Arial" panose="020B0604020202020204" pitchFamily="34" charset="0"/>
              <a:cs typeface="Arial" panose="020B0604020202020204" pitchFamily="34" charset="0"/>
            </a:endParaRPr>
          </a:p>
          <a:p>
            <a:pPr lvl="0"/>
            <a:endParaRPr lang="fr-FR" sz="400" dirty="0">
              <a:latin typeface="Arial" panose="020B0604020202020204" pitchFamily="34" charset="0"/>
              <a:cs typeface="Arial" panose="020B0604020202020204" pitchFamily="34" charset="0"/>
            </a:endParaRPr>
          </a:p>
          <a:p>
            <a:pPr lvl="0"/>
            <a:r>
              <a:rPr lang="fr-FR" sz="1000" dirty="0">
                <a:solidFill>
                  <a:prstClr val="black"/>
                </a:solidFill>
                <a:latin typeface="Arial"/>
              </a:rPr>
              <a:t>GAMBIE</a:t>
            </a: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Le Parti Démocrate Uni du président Barrow a remporté 31 des 53 sièges lors des élections législatives du 6 avril, la première élection parlementaire depuis la défaite du dirigeant de longue date Yahya </a:t>
            </a:r>
            <a:r>
              <a:rPr lang="fr-FR" sz="800" dirty="0" err="1">
                <a:latin typeface="Arial" panose="020B0604020202020204" pitchFamily="34" charset="0"/>
                <a:cs typeface="Arial" panose="020B0604020202020204" pitchFamily="34" charset="0"/>
              </a:rPr>
              <a:t>Jammeh</a:t>
            </a:r>
            <a:r>
              <a:rPr lang="fr-FR" sz="800" dirty="0">
                <a:latin typeface="Arial" panose="020B0604020202020204" pitchFamily="34" charset="0"/>
                <a:cs typeface="Arial" panose="020B0604020202020204" pitchFamily="34" charset="0"/>
              </a:rPr>
              <a:t> en décembre. L'ancien parti au pouvoir, l’Alliance pour la Réorientation et la Construction patriotique, a gagné seulement cinq sièges. Moins de la moitié (42%) des électeurs ont participé aux élections, lesquelles ont été jugées libres et équitables par les observateurs.</a:t>
            </a:r>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107" y="1435900"/>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RÉPUBLIQUE CENTRAFRICAINE</a:t>
                </a:r>
                <a:endParaRPr lang="en-US" dirty="0"/>
              </a:p>
            </p:txBody>
          </p:sp>
          <p:sp>
            <p:nvSpPr>
              <p:cNvPr id="347" name="ZoneTexte 346"/>
              <p:cNvSpPr txBox="1"/>
              <p:nvPr/>
            </p:nvSpPr>
            <p:spPr>
              <a:xfrm>
                <a:off x="5415508" y="3603789"/>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MALI</a:t>
                </a:r>
                <a:endParaRPr lang="en-US" sz="700" dirty="0">
                  <a:solidFill>
                    <a:schemeClr val="bg1">
                      <a:lumMod val="50000"/>
                    </a:schemeClr>
                  </a:solidFill>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3" y="3211496"/>
                <a:ext cx="200651" cy="485494"/>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63948" cy="1264920"/>
                <a:chOff x="2809949" y="5289820"/>
                <a:chExt cx="2863948"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45513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13130" y="612059"/>
            <a:ext cx="2190927" cy="6681399"/>
          </a:xfrm>
          <a:prstGeom prst="rect">
            <a:avLst/>
          </a:prstGeom>
          <a:noFill/>
        </p:spPr>
        <p:txBody>
          <a:bodyPr wrap="square" lIns="0" tIns="49785" rIns="0" bIns="49785" rtlCol="0">
            <a:noAutofit/>
          </a:bodyPr>
          <a:lstStyle/>
          <a:p>
            <a:r>
              <a:rPr lang="en-GB" sz="1000" dirty="0">
                <a:latin typeface="Arial"/>
              </a:rPr>
              <a:t>LIBERIA</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r>
              <a:rPr lang="fr-FR" sz="800" dirty="0">
                <a:solidFill>
                  <a:prstClr val="black"/>
                </a:solidFill>
                <a:latin typeface="Arial"/>
              </a:rPr>
              <a:t>Le HCR a lancé une nouvelle phase de rapatriement volontaire des réfugiés ivoiriens au sud-est du Liberia. Quelque 152 réfugiés ont récemment été rapatriés en Côte d'Ivoire. Le rapatriement a repris le 18 décembre 2015 après avoir été suspendu pendant 18 mois en raison de l'épidémie d'Ebola. De décembre 2015 à décembre 2016, 19 843 réfugiés ivoiriens ont été assistés par le HCR pour rentrer chez eux, et depuis le début de cette année jusqu'à la fin du mois de mars, 1 989 réfugiés ont été rapatriés, ce qui porte le nombre de réfugiés rapatriés depuis décembre 2015 à 22 147. Environ 16 000 réfugiés ivoiriens sont encore au Liberia.</a:t>
            </a:r>
          </a:p>
          <a:p>
            <a:endParaRPr lang="fr-CA" sz="500" dirty="0">
              <a:latin typeface="Arial"/>
            </a:endParaRPr>
          </a:p>
          <a:p>
            <a:r>
              <a:rPr lang="fr-CA" sz="1000" dirty="0">
                <a:latin typeface="Arial"/>
              </a:rPr>
              <a:t>NIGERIA</a:t>
            </a:r>
          </a:p>
          <a:p>
            <a:endParaRPr lang="fr-CA" sz="1000" dirty="0">
              <a:latin typeface="Arial"/>
            </a:endParaRPr>
          </a:p>
          <a:p>
            <a:endParaRPr lang="fr-CA" sz="1000" dirty="0">
              <a:latin typeface="Arial"/>
            </a:endParaRPr>
          </a:p>
          <a:p>
            <a:endParaRPr lang="fr-FR" sz="400" dirty="0">
              <a:latin typeface="Arial" panose="020B0604020202020204" pitchFamily="34" charset="0"/>
              <a:cs typeface="Arial" panose="020B0604020202020204" pitchFamily="34" charset="0"/>
            </a:endParaRPr>
          </a:p>
          <a:p>
            <a:endParaRPr lang="fr-FR" sz="6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Une campagne de vaccination contre la méningite a été lancée le 6 avril dans 19 États pour endiguer la maladie qui a infecté environ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4 000 personnes. À </a:t>
            </a:r>
            <a:r>
              <a:rPr lang="fr-FR" sz="800" dirty="0" err="1">
                <a:latin typeface="Arial" panose="020B0604020202020204" pitchFamily="34" charset="0"/>
                <a:cs typeface="Arial" panose="020B0604020202020204" pitchFamily="34" charset="0"/>
              </a:rPr>
              <a:t>Zamfara</a:t>
            </a:r>
            <a:r>
              <a:rPr lang="fr-FR" sz="800" dirty="0">
                <a:latin typeface="Arial" panose="020B0604020202020204" pitchFamily="34" charset="0"/>
                <a:cs typeface="Arial" panose="020B0604020202020204" pitchFamily="34" charset="0"/>
              </a:rPr>
              <a:t>, l'état le plus affecté, 300 000 personnes âgées de 2 à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29 ans seront vaccinées. L'UNICEF et l'OMS soutiennent le Centre </a:t>
            </a:r>
            <a:r>
              <a:rPr lang="fr-FR" sz="800" dirty="0" err="1">
                <a:latin typeface="Arial" panose="020B0604020202020204" pitchFamily="34" charset="0"/>
                <a:cs typeface="Arial" panose="020B0604020202020204" pitchFamily="34" charset="0"/>
              </a:rPr>
              <a:t>nigerian</a:t>
            </a:r>
            <a:r>
              <a:rPr lang="fr-FR" sz="800" dirty="0">
                <a:latin typeface="Arial" panose="020B0604020202020204" pitchFamily="34" charset="0"/>
                <a:cs typeface="Arial" panose="020B0604020202020204" pitchFamily="34" charset="0"/>
              </a:rPr>
              <a:t> pour le contrôle des maladies afin de mettre en place des centres d'opérations d'urgence dans les états touchés pour accroître leurs interventions d'urgence. La méningite a tué 438 personnes depuis décembre.</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8 avril, des combattants de </a:t>
            </a:r>
            <a:r>
              <a:rPr lang="fr-FR" sz="800" dirty="0" err="1">
                <a:latin typeface="Arial" panose="020B0604020202020204" pitchFamily="34" charset="0"/>
                <a:cs typeface="Arial" panose="020B0604020202020204" pitchFamily="34" charset="0"/>
              </a:rPr>
              <a:t>Boko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Haram</a:t>
            </a:r>
            <a:r>
              <a:rPr lang="fr-FR" sz="800" dirty="0">
                <a:latin typeface="Arial" panose="020B0604020202020204" pitchFamily="34" charset="0"/>
                <a:cs typeface="Arial" panose="020B0604020202020204" pitchFamily="34" charset="0"/>
              </a:rPr>
              <a:t> ont tué 17 personnes dans deux attaques distinctes. Huit civils ont été tués dans le site de déplacés de </a:t>
            </a:r>
            <a:r>
              <a:rPr lang="fr-FR" sz="800" dirty="0" err="1">
                <a:latin typeface="Arial" panose="020B0604020202020204" pitchFamily="34" charset="0"/>
                <a:cs typeface="Arial" panose="020B0604020202020204" pitchFamily="34" charset="0"/>
              </a:rPr>
              <a:t>Molai</a:t>
            </a:r>
            <a:r>
              <a:rPr lang="fr-FR" sz="800" dirty="0">
                <a:latin typeface="Arial" panose="020B0604020202020204" pitchFamily="34" charset="0"/>
                <a:cs typeface="Arial" panose="020B0604020202020204" pitchFamily="34" charset="0"/>
              </a:rPr>
              <a:t> près de Maiduguri alors qu'ils ramassaient du bois de chauffage. Les assaillants armés ont également embusqué des patrouilles militaires les 6 et 7 avril dans les localités de </a:t>
            </a:r>
            <a:r>
              <a:rPr lang="fr-FR" sz="800" dirty="0" err="1">
                <a:latin typeface="Arial" panose="020B0604020202020204" pitchFamily="34" charset="0"/>
                <a:cs typeface="Arial" panose="020B0604020202020204" pitchFamily="34" charset="0"/>
              </a:rPr>
              <a:t>Bama</a:t>
            </a:r>
            <a:r>
              <a:rPr lang="fr-FR" sz="800" dirty="0">
                <a:latin typeface="Arial" panose="020B0604020202020204" pitchFamily="34" charset="0"/>
                <a:cs typeface="Arial" panose="020B0604020202020204" pitchFamily="34" charset="0"/>
              </a:rPr>
              <a:t> et </a:t>
            </a:r>
            <a:r>
              <a:rPr lang="fr-FR" sz="800" dirty="0" err="1">
                <a:latin typeface="Arial" panose="020B0604020202020204" pitchFamily="34" charset="0"/>
                <a:cs typeface="Arial" panose="020B0604020202020204" pitchFamily="34" charset="0"/>
              </a:rPr>
              <a:t>Mafa</a:t>
            </a:r>
            <a:r>
              <a:rPr lang="fr-FR" sz="800" dirty="0">
                <a:latin typeface="Arial" panose="020B0604020202020204" pitchFamily="34" charset="0"/>
                <a:cs typeface="Arial" panose="020B0604020202020204" pitchFamily="34" charset="0"/>
              </a:rPr>
              <a:t>, tuant neuf soldats. Les raids ont soulevé des inquiétudes au sujet de la sécurité des civils qui retournaient dans les deux localités. La plupart des personnes qui retournent dans leurs localités sont bloquées dans de petites villes, incapables d'atteindre leurs villages en raison de l'insécurité.</a:t>
            </a:r>
            <a:endParaRPr lang="fr-FR" sz="500" dirty="0">
              <a:latin typeface="Arial" panose="020B0604020202020204" pitchFamily="34" charset="0"/>
              <a:cs typeface="Arial" panose="020B0604020202020204" pitchFamily="34" charset="0"/>
            </a:endParaRPr>
          </a:p>
        </p:txBody>
      </p:sp>
      <p:grpSp>
        <p:nvGrpSpPr>
          <p:cNvPr id="7" name="Groupe 6"/>
          <p:cNvGrpSpPr/>
          <p:nvPr/>
        </p:nvGrpSpPr>
        <p:grpSpPr>
          <a:xfrm>
            <a:off x="6260556" y="5663862"/>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05608" y="812181"/>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15444"/>
          </a:xfrm>
          <a:prstGeom prst="rect">
            <a:avLst/>
          </a:prstGeom>
          <a:noFill/>
        </p:spPr>
        <p:txBody>
          <a:bodyPr wrap="square" rtlCol="0">
            <a:spAutoFit/>
          </a:bodyPr>
          <a:lstStyle/>
          <a:p>
            <a:pPr algn="ctr"/>
            <a:r>
              <a:rPr lang="fr-FR" sz="800" dirty="0">
                <a:latin typeface="Bookman Old Style" panose="02050604050505020204" pitchFamily="18" charset="0"/>
              </a:rPr>
              <a:t>GAMBIE</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51635" y="819800"/>
            <a:ext cx="2009007"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DE FORTES PLUIES TUENT TROIS PERSONNES ET DÉTRUISENT DES MAISONS</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58715" y="851675"/>
            <a:ext cx="2061069"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PLUS DE 22 000 IVOIRIENS RAPATRIÉS DEPUIS 2015</a:t>
            </a:r>
          </a:p>
        </p:txBody>
      </p:sp>
      <p:sp>
        <p:nvSpPr>
          <p:cNvPr id="187" name="ZoneTexte 2175"/>
          <p:cNvSpPr txBox="1"/>
          <p:nvPr/>
        </p:nvSpPr>
        <p:spPr>
          <a:xfrm>
            <a:off x="577060" y="2564089"/>
            <a:ext cx="1864412"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LE FEU DÉTRUIT UN SITE DE DÉPLACÉS À KAGA BANDORO</a:t>
            </a:r>
            <a:endParaRPr lang="en-US" sz="800" i="1" dirty="0">
              <a:solidFill>
                <a:srgbClr val="026CB6"/>
              </a:solidFill>
              <a:latin typeface="Arial" panose="020B0604020202020204" pitchFamily="34" charset="0"/>
              <a:cs typeface="Arial" panose="020B0604020202020204" pitchFamily="34" charset="0"/>
            </a:endParaRPr>
          </a:p>
        </p:txBody>
      </p:sp>
      <p:sp>
        <p:nvSpPr>
          <p:cNvPr id="197" name="ZoneTexte 2175"/>
          <p:cNvSpPr txBox="1"/>
          <p:nvPr/>
        </p:nvSpPr>
        <p:spPr>
          <a:xfrm>
            <a:off x="491609" y="5731695"/>
            <a:ext cx="1806358"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LE PARTI PRÉSIDENTIEL GAGNE LA MAJORITÉ PARLEMENTAIRE</a:t>
            </a:r>
          </a:p>
        </p:txBody>
      </p:sp>
      <p:cxnSp>
        <p:nvCxnSpPr>
          <p:cNvPr id="225" name="Connecteur droit 90"/>
          <p:cNvCxnSpPr/>
          <p:nvPr/>
        </p:nvCxnSpPr>
        <p:spPr>
          <a:xfrm flipV="1">
            <a:off x="8406920" y="3336644"/>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55" name="ZoneTexte 2237"/>
          <p:cNvSpPr txBox="1"/>
          <p:nvPr/>
        </p:nvSpPr>
        <p:spPr>
          <a:xfrm>
            <a:off x="8677552" y="3385705"/>
            <a:ext cx="1962591"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CAMPAGNE DE VACCINATION CONTRE LA MÉNINGITE EN COURS</a:t>
            </a:r>
            <a:endParaRPr lang="en-US" sz="800" i="1" dirty="0">
              <a:solidFill>
                <a:srgbClr val="026CB6"/>
              </a:solidFill>
              <a:latin typeface="Arial" panose="020B0604020202020204" pitchFamily="34" charset="0"/>
              <a:cs typeface="Arial" panose="020B0604020202020204" pitchFamily="34" charset="0"/>
            </a:endParaRPr>
          </a:p>
        </p:txBody>
      </p:sp>
      <p:grpSp>
        <p:nvGrpSpPr>
          <p:cNvPr id="257" name="Group 256"/>
          <p:cNvGrpSpPr/>
          <p:nvPr/>
        </p:nvGrpSpPr>
        <p:grpSpPr>
          <a:xfrm>
            <a:off x="5652933" y="2941198"/>
            <a:ext cx="225000" cy="326250"/>
            <a:chOff x="8546296" y="3330734"/>
            <a:chExt cx="225000" cy="326250"/>
          </a:xfrm>
        </p:grpSpPr>
        <p:pic>
          <p:nvPicPr>
            <p:cNvPr id="258" name="Image 371"/>
            <p:cNvPicPr>
              <a:picLocks noChangeAspect="1"/>
            </p:cNvPicPr>
            <p:nvPr/>
          </p:nvPicPr>
          <p:blipFill>
            <a:blip r:embed="rId12"/>
            <a:stretch>
              <a:fillRect/>
            </a:stretch>
          </p:blipFill>
          <p:spPr>
            <a:xfrm>
              <a:off x="8546296" y="3330734"/>
              <a:ext cx="225000" cy="326250"/>
            </a:xfrm>
            <a:prstGeom prst="rect">
              <a:avLst/>
            </a:prstGeom>
          </p:spPr>
        </p:pic>
        <p:pic>
          <p:nvPicPr>
            <p:cNvPr id="259" name="Image 372"/>
            <p:cNvPicPr>
              <a:picLocks noChangeAspect="1"/>
            </p:cNvPicPr>
            <p:nvPr/>
          </p:nvPicPr>
          <p:blipFill>
            <a:blip r:embed="rId13"/>
            <a:stretch>
              <a:fillRect/>
            </a:stretch>
          </p:blipFill>
          <p:spPr>
            <a:xfrm>
              <a:off x="8570183" y="3343638"/>
              <a:ext cx="191250" cy="191250"/>
            </a:xfrm>
            <a:prstGeom prst="rect">
              <a:avLst/>
            </a:prstGeom>
          </p:spPr>
        </p:pic>
      </p:grpSp>
      <p:cxnSp>
        <p:nvCxnSpPr>
          <p:cNvPr id="190" name="Connecteur droit 75"/>
          <p:cNvCxnSpPr/>
          <p:nvPr/>
        </p:nvCxnSpPr>
        <p:spPr>
          <a:xfrm flipV="1">
            <a:off x="242495" y="5720384"/>
            <a:ext cx="2036715" cy="5444"/>
          </a:xfrm>
          <a:prstGeom prst="line">
            <a:avLst/>
          </a:prstGeom>
        </p:spPr>
        <p:style>
          <a:lnRef idx="1">
            <a:schemeClr val="dk1"/>
          </a:lnRef>
          <a:fillRef idx="0">
            <a:schemeClr val="dk1"/>
          </a:fillRef>
          <a:effectRef idx="0">
            <a:schemeClr val="dk1"/>
          </a:effectRef>
          <a:fontRef idx="minor">
            <a:schemeClr val="tx1"/>
          </a:fontRef>
        </p:style>
      </p:cxnSp>
      <p:cxnSp>
        <p:nvCxnSpPr>
          <p:cNvPr id="201" name="Connecteur droit 75"/>
          <p:cNvCxnSpPr/>
          <p:nvPr/>
        </p:nvCxnSpPr>
        <p:spPr>
          <a:xfrm flipV="1">
            <a:off x="230454" y="2549808"/>
            <a:ext cx="2036715" cy="5444"/>
          </a:xfrm>
          <a:prstGeom prst="line">
            <a:avLst/>
          </a:prstGeom>
        </p:spPr>
        <p:style>
          <a:lnRef idx="1">
            <a:schemeClr val="dk1"/>
          </a:lnRef>
          <a:fillRef idx="0">
            <a:schemeClr val="dk1"/>
          </a:fillRef>
          <a:effectRef idx="0">
            <a:schemeClr val="dk1"/>
          </a:effectRef>
          <a:fontRef idx="minor">
            <a:schemeClr val="tx1"/>
          </a:fontRef>
        </p:style>
      </p:cxnSp>
      <p:cxnSp>
        <p:nvCxnSpPr>
          <p:cNvPr id="202" name="Connecteur droit 75"/>
          <p:cNvCxnSpPr/>
          <p:nvPr/>
        </p:nvCxnSpPr>
        <p:spPr>
          <a:xfrm flipV="1">
            <a:off x="241111" y="807767"/>
            <a:ext cx="2039484" cy="4592"/>
          </a:xfrm>
          <a:prstGeom prst="line">
            <a:avLst/>
          </a:prstGeom>
        </p:spPr>
        <p:style>
          <a:lnRef idx="1">
            <a:schemeClr val="dk1"/>
          </a:lnRef>
          <a:fillRef idx="0">
            <a:schemeClr val="dk1"/>
          </a:fillRef>
          <a:effectRef idx="0">
            <a:schemeClr val="dk1"/>
          </a:effectRef>
          <a:fontRef idx="minor">
            <a:schemeClr val="tx1"/>
          </a:fontRef>
        </p:style>
      </p:cxnSp>
      <p:sp>
        <p:nvSpPr>
          <p:cNvPr id="245" name="Freeform 7">
            <a:extLst/>
          </p:cNvPr>
          <p:cNvSpPr>
            <a:spLocks noEditPoints="1"/>
          </p:cNvSpPr>
          <p:nvPr/>
        </p:nvSpPr>
        <p:spPr bwMode="auto">
          <a:xfrm>
            <a:off x="8458870" y="914230"/>
            <a:ext cx="146304" cy="146304"/>
          </a:xfrm>
          <a:custGeom>
            <a:avLst/>
            <a:gdLst>
              <a:gd name="T0" fmla="*/ 3 w 102"/>
              <a:gd name="T1" fmla="*/ 1 h 79"/>
              <a:gd name="T2" fmla="*/ 0 w 102"/>
              <a:gd name="T3" fmla="*/ 1 h 79"/>
              <a:gd name="T4" fmla="*/ 0 w 102"/>
              <a:gd name="T5" fmla="*/ 1 h 79"/>
              <a:gd name="T6" fmla="*/ 0 w 102"/>
              <a:gd name="T7" fmla="*/ 5 h 79"/>
              <a:gd name="T8" fmla="*/ 2 w 102"/>
              <a:gd name="T9" fmla="*/ 5 h 79"/>
              <a:gd name="T10" fmla="*/ 3 w 102"/>
              <a:gd name="T11" fmla="*/ 5 h 79"/>
              <a:gd name="T12" fmla="*/ 4 w 102"/>
              <a:gd name="T13" fmla="*/ 5 h 79"/>
              <a:gd name="T14" fmla="*/ 6 w 102"/>
              <a:gd name="T15" fmla="*/ 5 h 79"/>
              <a:gd name="T16" fmla="*/ 6 w 102"/>
              <a:gd name="T17" fmla="*/ 1 h 79"/>
              <a:gd name="T18" fmla="*/ 6 w 102"/>
              <a:gd name="T19" fmla="*/ 1 h 79"/>
              <a:gd name="T20" fmla="*/ 3 w 102"/>
              <a:gd name="T21" fmla="*/ 1 h 79"/>
              <a:gd name="T22" fmla="*/ 3 w 102"/>
              <a:gd name="T23" fmla="*/ 4 h 79"/>
              <a:gd name="T24" fmla="*/ 0 w 102"/>
              <a:gd name="T25" fmla="*/ 4 h 79"/>
              <a:gd name="T26" fmla="*/ 0 w 102"/>
              <a:gd name="T27" fmla="*/ 1 h 79"/>
              <a:gd name="T28" fmla="*/ 2 w 102"/>
              <a:gd name="T29" fmla="*/ 1 h 79"/>
              <a:gd name="T30" fmla="*/ 3 w 102"/>
              <a:gd name="T31" fmla="*/ 2 h 79"/>
              <a:gd name="T32" fmla="*/ 3 w 102"/>
              <a:gd name="T33" fmla="*/ 4 h 79"/>
              <a:gd name="T34" fmla="*/ 6 w 102"/>
              <a:gd name="T35" fmla="*/ 4 h 79"/>
              <a:gd name="T36" fmla="*/ 4 w 102"/>
              <a:gd name="T37" fmla="*/ 4 h 79"/>
              <a:gd name="T38" fmla="*/ 4 w 102"/>
              <a:gd name="T39" fmla="*/ 2 h 79"/>
              <a:gd name="T40" fmla="*/ 5 w 102"/>
              <a:gd name="T41" fmla="*/ 1 h 79"/>
              <a:gd name="T42" fmla="*/ 6 w 102"/>
              <a:gd name="T43" fmla="*/ 1 h 79"/>
              <a:gd name="T44" fmla="*/ 6 w 102"/>
              <a:gd name="T45" fmla="*/ 4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2" h="79">
                <a:moveTo>
                  <a:pt x="52" y="15"/>
                </a:moveTo>
                <a:cubicBezTo>
                  <a:pt x="48" y="11"/>
                  <a:pt x="28" y="0"/>
                  <a:pt x="0" y="12"/>
                </a:cubicBezTo>
                <a:cubicBezTo>
                  <a:pt x="0" y="20"/>
                  <a:pt x="0" y="20"/>
                  <a:pt x="0" y="20"/>
                </a:cubicBezTo>
                <a:cubicBezTo>
                  <a:pt x="0" y="77"/>
                  <a:pt x="0" y="77"/>
                  <a:pt x="0" y="77"/>
                </a:cubicBezTo>
                <a:cubicBezTo>
                  <a:pt x="42" y="77"/>
                  <a:pt x="42" y="77"/>
                  <a:pt x="42" y="77"/>
                </a:cubicBezTo>
                <a:cubicBezTo>
                  <a:pt x="44" y="78"/>
                  <a:pt x="47" y="79"/>
                  <a:pt x="51" y="79"/>
                </a:cubicBezTo>
                <a:cubicBezTo>
                  <a:pt x="55" y="79"/>
                  <a:pt x="59" y="78"/>
                  <a:pt x="60" y="77"/>
                </a:cubicBezTo>
                <a:cubicBezTo>
                  <a:pt x="102" y="77"/>
                  <a:pt x="102" y="77"/>
                  <a:pt x="102" y="77"/>
                </a:cubicBezTo>
                <a:cubicBezTo>
                  <a:pt x="102" y="20"/>
                  <a:pt x="102" y="20"/>
                  <a:pt x="102" y="20"/>
                </a:cubicBezTo>
                <a:cubicBezTo>
                  <a:pt x="102" y="12"/>
                  <a:pt x="102" y="12"/>
                  <a:pt x="102" y="12"/>
                </a:cubicBezTo>
                <a:cubicBezTo>
                  <a:pt x="76" y="0"/>
                  <a:pt x="54" y="12"/>
                  <a:pt x="52" y="15"/>
                </a:cubicBezTo>
                <a:moveTo>
                  <a:pt x="48" y="73"/>
                </a:moveTo>
                <a:cubicBezTo>
                  <a:pt x="48" y="71"/>
                  <a:pt x="28" y="58"/>
                  <a:pt x="5" y="72"/>
                </a:cubicBezTo>
                <a:cubicBezTo>
                  <a:pt x="5" y="17"/>
                  <a:pt x="5" y="17"/>
                  <a:pt x="5" y="17"/>
                </a:cubicBezTo>
                <a:cubicBezTo>
                  <a:pt x="10" y="14"/>
                  <a:pt x="16" y="12"/>
                  <a:pt x="23" y="12"/>
                </a:cubicBezTo>
                <a:cubicBezTo>
                  <a:pt x="37" y="12"/>
                  <a:pt x="48" y="17"/>
                  <a:pt x="48" y="25"/>
                </a:cubicBezTo>
                <a:lnTo>
                  <a:pt x="48" y="73"/>
                </a:lnTo>
                <a:close/>
                <a:moveTo>
                  <a:pt x="97" y="72"/>
                </a:moveTo>
                <a:cubicBezTo>
                  <a:pt x="75" y="58"/>
                  <a:pt x="55" y="71"/>
                  <a:pt x="55" y="73"/>
                </a:cubicBezTo>
                <a:cubicBezTo>
                  <a:pt x="55" y="25"/>
                  <a:pt x="55" y="25"/>
                  <a:pt x="55" y="25"/>
                </a:cubicBezTo>
                <a:cubicBezTo>
                  <a:pt x="55" y="17"/>
                  <a:pt x="66" y="12"/>
                  <a:pt x="80" y="12"/>
                </a:cubicBezTo>
                <a:cubicBezTo>
                  <a:pt x="87" y="12"/>
                  <a:pt x="93" y="14"/>
                  <a:pt x="97" y="17"/>
                </a:cubicBezTo>
                <a:lnTo>
                  <a:pt x="97" y="72"/>
                </a:lnTo>
                <a:close/>
              </a:path>
            </a:pathLst>
          </a:custGeom>
          <a:solidFill>
            <a:schemeClr val="bg1"/>
          </a:solidFill>
          <a:ln w="6350">
            <a:noFill/>
            <a:round/>
            <a:headEnd/>
            <a:tailEnd/>
          </a:ln>
          <a:extLst/>
        </p:spPr>
        <p:txBody>
          <a:bodyPr/>
          <a:lstStyle/>
          <a:p>
            <a:endParaRPr lang="fr-FR" dirty="0">
              <a:solidFill>
                <a:schemeClr val="bg1"/>
              </a:solidFill>
            </a:endParaRPr>
          </a:p>
        </p:txBody>
      </p:sp>
      <p:sp>
        <p:nvSpPr>
          <p:cNvPr id="246" name="ZoneTexte 2237"/>
          <p:cNvSpPr txBox="1"/>
          <p:nvPr/>
        </p:nvSpPr>
        <p:spPr>
          <a:xfrm>
            <a:off x="8646677" y="5237789"/>
            <a:ext cx="2022991"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17 PERSONNES TUÉES DANS DES RAIDS ARMÉS</a:t>
            </a:r>
            <a:endParaRPr lang="en-US" sz="800" i="1" dirty="0">
              <a:solidFill>
                <a:srgbClr val="026CB6"/>
              </a:solidFill>
              <a:latin typeface="Arial" panose="020B0604020202020204" pitchFamily="34" charset="0"/>
              <a:cs typeface="Arial" panose="020B0604020202020204" pitchFamily="34" charset="0"/>
            </a:endParaRPr>
          </a:p>
        </p:txBody>
      </p:sp>
      <p:grpSp>
        <p:nvGrpSpPr>
          <p:cNvPr id="195" name="Group 194"/>
          <p:cNvGrpSpPr/>
          <p:nvPr/>
        </p:nvGrpSpPr>
        <p:grpSpPr>
          <a:xfrm>
            <a:off x="225995" y="869051"/>
            <a:ext cx="226800" cy="350621"/>
            <a:chOff x="5476747" y="1463387"/>
            <a:chExt cx="226800" cy="350621"/>
          </a:xfrm>
        </p:grpSpPr>
        <p:pic>
          <p:nvPicPr>
            <p:cNvPr id="203" name="Image 33"/>
            <p:cNvPicPr>
              <a:picLocks noChangeAspect="1"/>
            </p:cNvPicPr>
            <p:nvPr/>
          </p:nvPicPr>
          <p:blipFill>
            <a:blip r:embed="rId8"/>
            <a:stretch>
              <a:fillRect/>
            </a:stretch>
          </p:blipFill>
          <p:spPr>
            <a:xfrm>
              <a:off x="5476747" y="1463387"/>
              <a:ext cx="226800" cy="350621"/>
            </a:xfrm>
            <a:prstGeom prst="rect">
              <a:avLst/>
            </a:prstGeom>
          </p:spPr>
        </p:pic>
        <p:pic>
          <p:nvPicPr>
            <p:cNvPr id="204" name="Image 18"/>
            <p:cNvPicPr>
              <a:picLocks noChangeAspect="1"/>
            </p:cNvPicPr>
            <p:nvPr/>
          </p:nvPicPr>
          <p:blipFill>
            <a:blip r:embed="rId14"/>
            <a:stretch>
              <a:fillRect/>
            </a:stretch>
          </p:blipFill>
          <p:spPr>
            <a:xfrm>
              <a:off x="5498582" y="1484706"/>
              <a:ext cx="190800" cy="170357"/>
            </a:xfrm>
            <a:prstGeom prst="rect">
              <a:avLst/>
            </a:prstGeom>
          </p:spPr>
        </p:pic>
      </p:grpSp>
      <p:grpSp>
        <p:nvGrpSpPr>
          <p:cNvPr id="205" name="Group 204"/>
          <p:cNvGrpSpPr/>
          <p:nvPr/>
        </p:nvGrpSpPr>
        <p:grpSpPr>
          <a:xfrm>
            <a:off x="6328526" y="2229388"/>
            <a:ext cx="226800" cy="350621"/>
            <a:chOff x="5476747" y="1463387"/>
            <a:chExt cx="226800" cy="350621"/>
          </a:xfrm>
        </p:grpSpPr>
        <p:pic>
          <p:nvPicPr>
            <p:cNvPr id="206" name="Image 33"/>
            <p:cNvPicPr>
              <a:picLocks noChangeAspect="1"/>
            </p:cNvPicPr>
            <p:nvPr/>
          </p:nvPicPr>
          <p:blipFill>
            <a:blip r:embed="rId8"/>
            <a:stretch>
              <a:fillRect/>
            </a:stretch>
          </p:blipFill>
          <p:spPr>
            <a:xfrm>
              <a:off x="5476747" y="1463387"/>
              <a:ext cx="226800" cy="350621"/>
            </a:xfrm>
            <a:prstGeom prst="rect">
              <a:avLst/>
            </a:prstGeom>
          </p:spPr>
        </p:pic>
        <p:pic>
          <p:nvPicPr>
            <p:cNvPr id="210" name="Image 18"/>
            <p:cNvPicPr>
              <a:picLocks noChangeAspect="1"/>
            </p:cNvPicPr>
            <p:nvPr/>
          </p:nvPicPr>
          <p:blipFill>
            <a:blip r:embed="rId14"/>
            <a:stretch>
              <a:fillRect/>
            </a:stretch>
          </p:blipFill>
          <p:spPr>
            <a:xfrm>
              <a:off x="5498582" y="1484706"/>
              <a:ext cx="190800" cy="170357"/>
            </a:xfrm>
            <a:prstGeom prst="rect">
              <a:avLst/>
            </a:prstGeom>
          </p:spPr>
        </p:pic>
      </p:grpSp>
      <p:grpSp>
        <p:nvGrpSpPr>
          <p:cNvPr id="211" name="Group 210"/>
          <p:cNvGrpSpPr/>
          <p:nvPr/>
        </p:nvGrpSpPr>
        <p:grpSpPr>
          <a:xfrm>
            <a:off x="256357" y="2597802"/>
            <a:ext cx="225000" cy="326250"/>
            <a:chOff x="6371668" y="1117175"/>
            <a:chExt cx="225000" cy="326250"/>
          </a:xfrm>
        </p:grpSpPr>
        <p:pic>
          <p:nvPicPr>
            <p:cNvPr id="212" name="Image 2226"/>
            <p:cNvPicPr>
              <a:picLocks noChangeAspect="1"/>
            </p:cNvPicPr>
            <p:nvPr/>
          </p:nvPicPr>
          <p:blipFill>
            <a:blip r:embed="rId15">
              <a:duotone>
                <a:prstClr val="black"/>
                <a:schemeClr val="tx2">
                  <a:tint val="45000"/>
                  <a:satMod val="400000"/>
                </a:schemeClr>
              </a:duotone>
            </a:blip>
            <a:stretch>
              <a:fillRect/>
            </a:stretch>
          </p:blipFill>
          <p:spPr>
            <a:xfrm>
              <a:off x="6371668" y="1117175"/>
              <a:ext cx="225000" cy="326250"/>
            </a:xfrm>
            <a:prstGeom prst="rect">
              <a:avLst/>
            </a:prstGeom>
          </p:spPr>
        </p:pic>
        <p:pic>
          <p:nvPicPr>
            <p:cNvPr id="213" name="Image 25"/>
            <p:cNvPicPr>
              <a:picLocks noChangeAspect="1"/>
            </p:cNvPicPr>
            <p:nvPr/>
          </p:nvPicPr>
          <p:blipFill>
            <a:blip r:embed="rId16"/>
            <a:stretch>
              <a:fillRect/>
            </a:stretch>
          </p:blipFill>
          <p:spPr>
            <a:xfrm>
              <a:off x="6387350" y="1149204"/>
              <a:ext cx="169434" cy="137160"/>
            </a:xfrm>
            <a:prstGeom prst="rect">
              <a:avLst/>
            </a:prstGeom>
          </p:spPr>
        </p:pic>
      </p:grpSp>
      <p:grpSp>
        <p:nvGrpSpPr>
          <p:cNvPr id="214" name="Group 213"/>
          <p:cNvGrpSpPr/>
          <p:nvPr/>
        </p:nvGrpSpPr>
        <p:grpSpPr>
          <a:xfrm>
            <a:off x="6698153" y="3331177"/>
            <a:ext cx="225000" cy="326250"/>
            <a:chOff x="6371668" y="1117175"/>
            <a:chExt cx="225000" cy="326250"/>
          </a:xfrm>
        </p:grpSpPr>
        <p:pic>
          <p:nvPicPr>
            <p:cNvPr id="215" name="Image 2226"/>
            <p:cNvPicPr>
              <a:picLocks noChangeAspect="1"/>
            </p:cNvPicPr>
            <p:nvPr/>
          </p:nvPicPr>
          <p:blipFill>
            <a:blip r:embed="rId15">
              <a:duotone>
                <a:prstClr val="black"/>
                <a:schemeClr val="tx2">
                  <a:tint val="45000"/>
                  <a:satMod val="400000"/>
                </a:schemeClr>
              </a:duotone>
            </a:blip>
            <a:stretch>
              <a:fillRect/>
            </a:stretch>
          </p:blipFill>
          <p:spPr>
            <a:xfrm>
              <a:off x="6371668" y="1117175"/>
              <a:ext cx="225000" cy="326250"/>
            </a:xfrm>
            <a:prstGeom prst="rect">
              <a:avLst/>
            </a:prstGeom>
          </p:spPr>
        </p:pic>
        <p:pic>
          <p:nvPicPr>
            <p:cNvPr id="216" name="Image 25"/>
            <p:cNvPicPr>
              <a:picLocks noChangeAspect="1"/>
            </p:cNvPicPr>
            <p:nvPr/>
          </p:nvPicPr>
          <p:blipFill>
            <a:blip r:embed="rId16"/>
            <a:stretch>
              <a:fillRect/>
            </a:stretch>
          </p:blipFill>
          <p:spPr>
            <a:xfrm>
              <a:off x="6387350" y="1149204"/>
              <a:ext cx="169434" cy="137160"/>
            </a:xfrm>
            <a:prstGeom prst="rect">
              <a:avLst/>
            </a:prstGeom>
          </p:spPr>
        </p:pic>
      </p:grpSp>
      <p:sp>
        <p:nvSpPr>
          <p:cNvPr id="220" name="ZoneTexte 2175"/>
          <p:cNvSpPr txBox="1"/>
          <p:nvPr/>
        </p:nvSpPr>
        <p:spPr>
          <a:xfrm>
            <a:off x="511649" y="4148162"/>
            <a:ext cx="1806358"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DE NOUVEAUX DÉPLACEMENTS DANS LE NORD-OUEST</a:t>
            </a:r>
          </a:p>
        </p:txBody>
      </p:sp>
      <p:grpSp>
        <p:nvGrpSpPr>
          <p:cNvPr id="253" name="Group 252"/>
          <p:cNvGrpSpPr/>
          <p:nvPr/>
        </p:nvGrpSpPr>
        <p:grpSpPr>
          <a:xfrm>
            <a:off x="239873" y="5762425"/>
            <a:ext cx="225000" cy="326250"/>
            <a:chOff x="5399317" y="1443305"/>
            <a:chExt cx="225000" cy="326250"/>
          </a:xfrm>
        </p:grpSpPr>
        <p:pic>
          <p:nvPicPr>
            <p:cNvPr id="254" name="Image 2226"/>
            <p:cNvPicPr>
              <a:picLocks noChangeAspect="1"/>
            </p:cNvPicPr>
            <p:nvPr/>
          </p:nvPicPr>
          <p:blipFill>
            <a:blip r:embed="rId15">
              <a:duotone>
                <a:prstClr val="black"/>
                <a:schemeClr val="tx2">
                  <a:tint val="45000"/>
                  <a:satMod val="400000"/>
                </a:schemeClr>
              </a:duotone>
            </a:blip>
            <a:stretch>
              <a:fillRect/>
            </a:stretch>
          </p:blipFill>
          <p:spPr>
            <a:xfrm>
              <a:off x="5399317" y="1443305"/>
              <a:ext cx="225000" cy="326250"/>
            </a:xfrm>
            <a:prstGeom prst="rect">
              <a:avLst/>
            </a:prstGeom>
          </p:spPr>
        </p:pic>
        <p:pic>
          <p:nvPicPr>
            <p:cNvPr id="256" name="Picture 22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60" name="Group 259"/>
          <p:cNvGrpSpPr/>
          <p:nvPr/>
        </p:nvGrpSpPr>
        <p:grpSpPr>
          <a:xfrm>
            <a:off x="8415576" y="857215"/>
            <a:ext cx="225000" cy="326250"/>
            <a:chOff x="268944" y="3374179"/>
            <a:chExt cx="225000" cy="326250"/>
          </a:xfrm>
        </p:grpSpPr>
        <p:pic>
          <p:nvPicPr>
            <p:cNvPr id="262" name="Image 377"/>
            <p:cNvPicPr>
              <a:picLocks noChangeAspect="1"/>
            </p:cNvPicPr>
            <p:nvPr/>
          </p:nvPicPr>
          <p:blipFill>
            <a:blip r:embed="rId15"/>
            <a:stretch>
              <a:fillRect/>
            </a:stretch>
          </p:blipFill>
          <p:spPr>
            <a:xfrm>
              <a:off x="268944" y="3374179"/>
              <a:ext cx="225000" cy="326250"/>
            </a:xfrm>
            <a:prstGeom prst="rect">
              <a:avLst/>
            </a:prstGeom>
          </p:spPr>
        </p:pic>
        <p:pic>
          <p:nvPicPr>
            <p:cNvPr id="263"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65" name="Group 264"/>
          <p:cNvGrpSpPr/>
          <p:nvPr/>
        </p:nvGrpSpPr>
        <p:grpSpPr>
          <a:xfrm>
            <a:off x="3575007" y="3229473"/>
            <a:ext cx="225000" cy="326250"/>
            <a:chOff x="268944" y="3374179"/>
            <a:chExt cx="225000" cy="326250"/>
          </a:xfrm>
        </p:grpSpPr>
        <p:pic>
          <p:nvPicPr>
            <p:cNvPr id="266" name="Image 377"/>
            <p:cNvPicPr>
              <a:picLocks noChangeAspect="1"/>
            </p:cNvPicPr>
            <p:nvPr/>
          </p:nvPicPr>
          <p:blipFill>
            <a:blip r:embed="rId15"/>
            <a:stretch>
              <a:fillRect/>
            </a:stretch>
          </p:blipFill>
          <p:spPr>
            <a:xfrm>
              <a:off x="268944" y="3374179"/>
              <a:ext cx="225000" cy="326250"/>
            </a:xfrm>
            <a:prstGeom prst="rect">
              <a:avLst/>
            </a:prstGeom>
          </p:spPr>
        </p:pic>
        <p:pic>
          <p:nvPicPr>
            <p:cNvPr id="267"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68" name="Group 267"/>
          <p:cNvGrpSpPr/>
          <p:nvPr/>
        </p:nvGrpSpPr>
        <p:grpSpPr>
          <a:xfrm>
            <a:off x="8413772" y="3411247"/>
            <a:ext cx="225000" cy="326250"/>
            <a:chOff x="8546296" y="3330734"/>
            <a:chExt cx="225000" cy="326250"/>
          </a:xfrm>
        </p:grpSpPr>
        <p:pic>
          <p:nvPicPr>
            <p:cNvPr id="269" name="Image 371"/>
            <p:cNvPicPr>
              <a:picLocks noChangeAspect="1"/>
            </p:cNvPicPr>
            <p:nvPr/>
          </p:nvPicPr>
          <p:blipFill>
            <a:blip r:embed="rId12"/>
            <a:stretch>
              <a:fillRect/>
            </a:stretch>
          </p:blipFill>
          <p:spPr>
            <a:xfrm>
              <a:off x="8546296" y="3330734"/>
              <a:ext cx="225000" cy="326250"/>
            </a:xfrm>
            <a:prstGeom prst="rect">
              <a:avLst/>
            </a:prstGeom>
          </p:spPr>
        </p:pic>
        <p:pic>
          <p:nvPicPr>
            <p:cNvPr id="270"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71" name="Group 270"/>
          <p:cNvGrpSpPr/>
          <p:nvPr/>
        </p:nvGrpSpPr>
        <p:grpSpPr>
          <a:xfrm>
            <a:off x="8421677" y="5261593"/>
            <a:ext cx="225000" cy="328204"/>
            <a:chOff x="4499508" y="1144203"/>
            <a:chExt cx="225000" cy="328204"/>
          </a:xfrm>
        </p:grpSpPr>
        <p:pic>
          <p:nvPicPr>
            <p:cNvPr id="272" name="Image 377"/>
            <p:cNvPicPr>
              <a:picLocks noChangeAspect="1"/>
            </p:cNvPicPr>
            <p:nvPr/>
          </p:nvPicPr>
          <p:blipFill>
            <a:blip r:embed="rId15"/>
            <a:stretch>
              <a:fillRect/>
            </a:stretch>
          </p:blipFill>
          <p:spPr>
            <a:xfrm>
              <a:off x="4499508" y="1146157"/>
              <a:ext cx="225000" cy="326250"/>
            </a:xfrm>
            <a:prstGeom prst="rect">
              <a:avLst/>
            </a:prstGeom>
          </p:spPr>
        </p:pic>
        <p:pic>
          <p:nvPicPr>
            <p:cNvPr id="273" name="Image 19"/>
            <p:cNvPicPr>
              <a:picLocks noChangeAspect="1"/>
            </p:cNvPicPr>
            <p:nvPr/>
          </p:nvPicPr>
          <p:blipFill>
            <a:blip r:embed="rId18"/>
            <a:stretch>
              <a:fillRect/>
            </a:stretch>
          </p:blipFill>
          <p:spPr>
            <a:xfrm>
              <a:off x="4502719" y="1144203"/>
              <a:ext cx="201600" cy="201600"/>
            </a:xfrm>
            <a:prstGeom prst="rect">
              <a:avLst/>
            </a:prstGeom>
          </p:spPr>
        </p:pic>
      </p:grpSp>
      <p:grpSp>
        <p:nvGrpSpPr>
          <p:cNvPr id="274" name="Group 273"/>
          <p:cNvGrpSpPr/>
          <p:nvPr/>
        </p:nvGrpSpPr>
        <p:grpSpPr>
          <a:xfrm>
            <a:off x="258733" y="4180361"/>
            <a:ext cx="224790" cy="325755"/>
            <a:chOff x="0" y="0"/>
            <a:chExt cx="225000" cy="326250"/>
          </a:xfrm>
        </p:grpSpPr>
        <p:pic>
          <p:nvPicPr>
            <p:cNvPr id="275" name="Image 377"/>
            <p:cNvPicPr>
              <a:picLocks noChangeAspect="1"/>
            </p:cNvPicPr>
            <p:nvPr/>
          </p:nvPicPr>
          <p:blipFill>
            <a:blip r:embed="rId15"/>
            <a:stretch>
              <a:fillRect/>
            </a:stretch>
          </p:blipFill>
          <p:spPr>
            <a:xfrm>
              <a:off x="0" y="0"/>
              <a:ext cx="225000" cy="326250"/>
            </a:xfrm>
            <a:prstGeom prst="rect">
              <a:avLst/>
            </a:prstGeom>
          </p:spPr>
        </p:pic>
        <p:pic>
          <p:nvPicPr>
            <p:cNvPr id="276" name="Image 20"/>
            <p:cNvPicPr>
              <a:picLocks noChangeAspect="1"/>
            </p:cNvPicPr>
            <p:nvPr/>
          </p:nvPicPr>
          <p:blipFill>
            <a:blip r:embed="rId19"/>
            <a:stretch>
              <a:fillRect/>
            </a:stretch>
          </p:blipFill>
          <p:spPr>
            <a:xfrm>
              <a:off x="17694" y="10466"/>
              <a:ext cx="201600" cy="192436"/>
            </a:xfrm>
            <a:prstGeom prst="rect">
              <a:avLst/>
            </a:prstGeom>
          </p:spPr>
        </p:pic>
      </p:grpSp>
      <p:grpSp>
        <p:nvGrpSpPr>
          <p:cNvPr id="277" name="Group 276"/>
          <p:cNvGrpSpPr/>
          <p:nvPr/>
        </p:nvGrpSpPr>
        <p:grpSpPr>
          <a:xfrm>
            <a:off x="2585714" y="2505601"/>
            <a:ext cx="225000" cy="326250"/>
            <a:chOff x="5399317" y="1443305"/>
            <a:chExt cx="225000" cy="326250"/>
          </a:xfrm>
        </p:grpSpPr>
        <p:pic>
          <p:nvPicPr>
            <p:cNvPr id="278" name="Image 2226"/>
            <p:cNvPicPr>
              <a:picLocks noChangeAspect="1"/>
            </p:cNvPicPr>
            <p:nvPr/>
          </p:nvPicPr>
          <p:blipFill>
            <a:blip r:embed="rId15">
              <a:duotone>
                <a:prstClr val="black"/>
                <a:schemeClr val="tx2">
                  <a:tint val="45000"/>
                  <a:satMod val="400000"/>
                </a:schemeClr>
              </a:duotone>
            </a:blip>
            <a:stretch>
              <a:fillRect/>
            </a:stretch>
          </p:blipFill>
          <p:spPr>
            <a:xfrm>
              <a:off x="5399317" y="1443305"/>
              <a:ext cx="225000" cy="326250"/>
            </a:xfrm>
            <a:prstGeom prst="rect">
              <a:avLst/>
            </a:prstGeom>
          </p:spPr>
        </p:pic>
        <p:pic>
          <p:nvPicPr>
            <p:cNvPr id="279" name="Picture 22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15742</TotalTime>
  <Words>591</Words>
  <Application>Microsoft Office PowerPoint</Application>
  <PresentationFormat>Custom</PresentationFormat>
  <Paragraphs>92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(4 – 10 avril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950</cp:revision>
  <cp:lastPrinted>2017-04-11T13:55:43Z</cp:lastPrinted>
  <dcterms:created xsi:type="dcterms:W3CDTF">2015-12-15T11:10:25Z</dcterms:created>
  <dcterms:modified xsi:type="dcterms:W3CDTF">2017-04-11T14:23:31Z</dcterms:modified>
</cp:coreProperties>
</file>