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54" d="100"/>
          <a:sy n="154" d="100"/>
        </p:scale>
        <p:origin x="-5082" y="-372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5" y="1"/>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06-Mar-17</a:t>
            </a:fld>
            <a:endParaRPr lang="en-US"/>
          </a:p>
        </p:txBody>
      </p:sp>
      <p:sp>
        <p:nvSpPr>
          <p:cNvPr id="4" name="Espace réservé de l'image des diapositives 3"/>
          <p:cNvSpPr>
            <a:spLocks noGrp="1" noRot="1" noChangeAspect="1"/>
          </p:cNvSpPr>
          <p:nvPr>
            <p:ph type="sldImg" idx="2"/>
          </p:nvPr>
        </p:nvSpPr>
        <p:spPr>
          <a:xfrm>
            <a:off x="1030288" y="1239838"/>
            <a:ext cx="4737100" cy="335121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60"/>
            <a:ext cx="5438140" cy="3909239"/>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2" y="9430094"/>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5" y="9430094"/>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06-Mar-17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06-Mar-17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06-Mar-17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06-Mar-17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06-Mar-17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06-Mar-17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06-Mar-17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06-Mar-17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06-Mar-17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06-Mar-17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06-Mar-17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06-Mar-17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(28 February - 6 March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5" y="6812097"/>
            <a:ext cx="6415563"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6 March 2017  </a:t>
            </a:r>
            <a:r>
              <a:rPr lang="fr-FR" sz="800" b="1" dirty="0">
                <a:solidFill>
                  <a:schemeClr val="bg1">
                    <a:lumMod val="50000"/>
                  </a:schemeClr>
                </a:solidFill>
                <a:latin typeface="Arial" panose="020B0604020202020204" pitchFamily="34" charset="0"/>
                <a:cs typeface="Arial" panose="020B0604020202020204" pitchFamily="34" charset="0"/>
              </a:rPr>
              <a:t>Map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582579"/>
            <a:ext cx="2092202" cy="6769359"/>
          </a:xfrm>
          <a:prstGeom prst="rect">
            <a:avLst/>
          </a:prstGeom>
          <a:noFill/>
        </p:spPr>
        <p:txBody>
          <a:bodyPr wrap="square" lIns="0" tIns="49785" rIns="0" bIns="49785" rtlCol="0">
            <a:noAutofit/>
          </a:bodyPr>
          <a:lstStyle/>
          <a:p>
            <a:pPr>
              <a:spcBef>
                <a:spcPts val="600"/>
              </a:spcBef>
            </a:pPr>
            <a:r>
              <a:rPr lang="en-GB" sz="1000" dirty="0">
                <a:latin typeface="Arial"/>
              </a:rPr>
              <a:t>CAMEROON </a:t>
            </a:r>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pPr lvl="0"/>
            <a:endParaRPr lang="en-US" sz="800" dirty="0">
              <a:latin typeface="Arial"/>
            </a:endParaRPr>
          </a:p>
          <a:p>
            <a:pPr lvl="0"/>
            <a:endParaRPr lang="en-US" sz="800" dirty="0">
              <a:latin typeface="Arial"/>
            </a:endParaRPr>
          </a:p>
          <a:p>
            <a:pPr lvl="0"/>
            <a:r>
              <a:rPr lang="en-US" sz="800" dirty="0">
                <a:latin typeface="Arial"/>
              </a:rPr>
              <a:t>The Governments of Cameroon and Nigeria together with UNHCR on 2 March signed a tripartite agreement on the voluntary repatriation of Nigerian refugees in Cameroon. The parties agreed to provide people wishing to return with clear information on the situation prevailing in their areas of return, particularly in Nigerian north-eastern states of Adamawa, </a:t>
            </a:r>
            <a:r>
              <a:rPr lang="en-US" sz="800" dirty="0" err="1">
                <a:latin typeface="Arial"/>
              </a:rPr>
              <a:t>Borno</a:t>
            </a:r>
            <a:r>
              <a:rPr lang="en-US" sz="800" dirty="0">
                <a:latin typeface="Arial"/>
              </a:rPr>
              <a:t> and </a:t>
            </a:r>
            <a:r>
              <a:rPr lang="en-US" sz="800" dirty="0" err="1">
                <a:latin typeface="Arial"/>
              </a:rPr>
              <a:t>Yobe</a:t>
            </a:r>
            <a:r>
              <a:rPr lang="en-US" sz="800" dirty="0">
                <a:latin typeface="Arial"/>
              </a:rPr>
              <a:t> to allow them make well-informed and voluntary decisions. This includes, among others, information on the security and economic situation as well as access to basic services. More than 85,000 Nigerians have sought refuge in Cameroon’s Far North Region. </a:t>
            </a:r>
          </a:p>
          <a:p>
            <a:pPr lvl="0"/>
            <a:endParaRPr lang="en-US" sz="800" dirty="0">
              <a:latin typeface="Arial"/>
            </a:endParaRPr>
          </a:p>
          <a:p>
            <a:pPr lvl="0"/>
            <a:r>
              <a:rPr lang="en-US" sz="1000" dirty="0">
                <a:latin typeface="Arial"/>
              </a:rPr>
              <a:t>DR CONGO </a:t>
            </a:r>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endParaRPr lang="en-US" sz="500" dirty="0">
              <a:latin typeface="Arial"/>
            </a:endParaRPr>
          </a:p>
          <a:p>
            <a:pPr lvl="0"/>
            <a:r>
              <a:rPr lang="en-US" sz="800" dirty="0">
                <a:latin typeface="Arial"/>
              </a:rPr>
              <a:t>Between 20 and 26 February, 288 cases of measles were recorded in the south-eastern Tanganyika province. They include 84 cases and 40 deaths among internally displaced people from the </a:t>
            </a:r>
            <a:r>
              <a:rPr lang="en-US" sz="800" dirty="0" err="1">
                <a:latin typeface="Arial"/>
              </a:rPr>
              <a:t>Twa</a:t>
            </a:r>
            <a:r>
              <a:rPr lang="en-US" sz="800" dirty="0">
                <a:latin typeface="Arial"/>
              </a:rPr>
              <a:t> community in </a:t>
            </a:r>
            <a:r>
              <a:rPr lang="en-US" sz="800" dirty="0" err="1">
                <a:latin typeface="Arial"/>
              </a:rPr>
              <a:t>Kansimba</a:t>
            </a:r>
            <a:r>
              <a:rPr lang="en-US" sz="800" dirty="0">
                <a:latin typeface="Arial"/>
              </a:rPr>
              <a:t> health district. An international NGO is running mobile clinics to attend to cases and offer primary healthcare. A vaccination campaign is being planned for the entire province.</a:t>
            </a:r>
          </a:p>
          <a:p>
            <a:pPr lvl="0"/>
            <a:endParaRPr lang="en-US" sz="800" dirty="0">
              <a:latin typeface="Arial"/>
            </a:endParaRPr>
          </a:p>
          <a:p>
            <a:endParaRPr lang="en-US" sz="800" dirty="0">
              <a:latin typeface="Arial"/>
            </a:endParaRPr>
          </a:p>
          <a:p>
            <a:endParaRPr lang="en-US" sz="800" dirty="0">
              <a:latin typeface="Arial"/>
            </a:endParaRPr>
          </a:p>
          <a:p>
            <a:endParaRPr lang="en-US" sz="500" dirty="0">
              <a:latin typeface="Arial"/>
            </a:endParaRPr>
          </a:p>
          <a:p>
            <a:r>
              <a:rPr lang="en-US" sz="800" dirty="0">
                <a:latin typeface="Arial"/>
              </a:rPr>
              <a:t>Insects commonly known as whiteflies have ravaged more than 50,000 hectares of crop in </a:t>
            </a:r>
            <a:r>
              <a:rPr lang="en-US" sz="800" dirty="0" err="1">
                <a:latin typeface="Arial"/>
              </a:rPr>
              <a:t>Kailo</a:t>
            </a:r>
            <a:r>
              <a:rPr lang="en-US" sz="800" dirty="0">
                <a:latin typeface="Arial"/>
              </a:rPr>
              <a:t>, </a:t>
            </a:r>
            <a:r>
              <a:rPr lang="en-US" sz="800" dirty="0" err="1">
                <a:latin typeface="Arial"/>
              </a:rPr>
              <a:t>Kasongo</a:t>
            </a:r>
            <a:r>
              <a:rPr lang="en-US" sz="800" dirty="0">
                <a:latin typeface="Arial"/>
              </a:rPr>
              <a:t>, </a:t>
            </a:r>
            <a:r>
              <a:rPr lang="en-US" sz="800" dirty="0" err="1">
                <a:latin typeface="Arial"/>
              </a:rPr>
              <a:t>Kibombo</a:t>
            </a:r>
            <a:r>
              <a:rPr lang="en-US" sz="800" dirty="0">
                <a:latin typeface="Arial"/>
              </a:rPr>
              <a:t> and </a:t>
            </a:r>
            <a:r>
              <a:rPr lang="en-US" sz="800" dirty="0" err="1">
                <a:latin typeface="Arial"/>
              </a:rPr>
              <a:t>Pangi</a:t>
            </a:r>
            <a:r>
              <a:rPr lang="en-US" sz="800" dirty="0">
                <a:latin typeface="Arial"/>
              </a:rPr>
              <a:t> areas in the eastern Maniema province. Around 60 per cent of farmers have been affected by the destruction. Food scarcity could worsen in </a:t>
            </a:r>
            <a:r>
              <a:rPr lang="en-US" sz="800" dirty="0" err="1">
                <a:latin typeface="Arial"/>
              </a:rPr>
              <a:t>Kailo</a:t>
            </a:r>
            <a:r>
              <a:rPr lang="en-US" sz="800" dirty="0">
                <a:latin typeface="Arial"/>
              </a:rPr>
              <a:t> and </a:t>
            </a:r>
            <a:r>
              <a:rPr lang="en-US" sz="800" dirty="0" err="1">
                <a:latin typeface="Arial"/>
              </a:rPr>
              <a:t>Kibombo</a:t>
            </a:r>
            <a:r>
              <a:rPr lang="en-US" sz="800" dirty="0">
                <a:latin typeface="Arial"/>
              </a:rPr>
              <a:t> areas where residents are facing “emergency” levels of food insecurity. Moderate acute malnutrition in </a:t>
            </a:r>
            <a:r>
              <a:rPr lang="en-US" sz="800" dirty="0" err="1">
                <a:latin typeface="Arial"/>
              </a:rPr>
              <a:t>Kailo</a:t>
            </a:r>
            <a:r>
              <a:rPr lang="en-US" sz="800" dirty="0">
                <a:latin typeface="Arial"/>
              </a:rPr>
              <a:t> is already over 17 per cent.  </a:t>
            </a:r>
            <a:endParaRPr lang="en-GB" sz="800" dirty="0">
              <a:latin typeface="Arial"/>
            </a:endParaRPr>
          </a:p>
        </p:txBody>
      </p:sp>
      <p:cxnSp>
        <p:nvCxnSpPr>
          <p:cNvPr id="76" name="Connecteur droit 75"/>
          <p:cNvCxnSpPr/>
          <p:nvPr/>
        </p:nvCxnSpPr>
        <p:spPr>
          <a:xfrm flipV="1">
            <a:off x="238134" y="78894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83489" y="813655"/>
            <a:ext cx="1864180"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AGREEMENT ON VOLUNTARY REFUGEE RETURN SIGNED </a:t>
            </a: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1864" y="765124"/>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08665" y="4129101"/>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CENTRAL AFRICAN REPUBLIC</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422057" y="2478029"/>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27292" y="3280872"/>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12601" y="3030467"/>
              <a:ext cx="65077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41446" y="3227142"/>
              <a:ext cx="168020"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3015427" cy="1264920"/>
              <a:chOff x="2809949" y="5289820"/>
              <a:chExt cx="3015427"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606612" cy="215444"/>
              </a:xfrm>
              <a:prstGeom prst="rect">
                <a:avLst/>
              </a:prstGeom>
              <a:noFill/>
            </p:spPr>
            <p:txBody>
              <a:bodyPr wrap="square" rtlCol="0">
                <a:spAutoFit/>
              </a:bodyPr>
              <a:lstStyle/>
              <a:p>
                <a:pPr algn="ctr"/>
                <a:r>
                  <a:rPr lang="fr-FR" sz="800" dirty="0">
                    <a:latin typeface="Bookman Old Style" panose="02050604050505020204" pitchFamily="18" charset="0"/>
                  </a:rPr>
                  <a:t>SAO TOME AND PRINCIPE</a:t>
                </a:r>
                <a:endParaRPr lang="en-US" sz="800" dirty="0">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554004"/>
            <a:ext cx="2039235" cy="6681399"/>
          </a:xfrm>
          <a:prstGeom prst="rect">
            <a:avLst/>
          </a:prstGeom>
          <a:noFill/>
        </p:spPr>
        <p:txBody>
          <a:bodyPr wrap="square" lIns="0" tIns="49785" rIns="0" bIns="49785" rtlCol="0">
            <a:noAutofit/>
          </a:bodyPr>
          <a:lstStyle/>
          <a:p>
            <a:r>
              <a:rPr lang="en-GB" sz="1000" dirty="0">
                <a:latin typeface="Arial"/>
              </a:rPr>
              <a:t>NIGER </a:t>
            </a: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endParaRPr lang="en-GB" sz="500" dirty="0">
              <a:solidFill>
                <a:schemeClr val="bg1">
                  <a:lumMod val="50000"/>
                </a:schemeClr>
              </a:solidFill>
              <a:latin typeface="Arial" panose="020B0604020202020204" pitchFamily="34" charset="0"/>
              <a:cs typeface="Arial" panose="020B0604020202020204" pitchFamily="34" charset="0"/>
            </a:endParaRPr>
          </a:p>
          <a:p>
            <a:endParaRPr lang="en-US" sz="400" dirty="0">
              <a:latin typeface="Arial"/>
            </a:endParaRPr>
          </a:p>
          <a:p>
            <a:r>
              <a:rPr lang="en-US" sz="800" dirty="0">
                <a:latin typeface="Arial"/>
              </a:rPr>
              <a:t>The Government on 3 March declared a state of emergency in seven departments in the western </a:t>
            </a:r>
            <a:r>
              <a:rPr lang="en-US" sz="800" dirty="0" err="1">
                <a:latin typeface="Arial"/>
              </a:rPr>
              <a:t>Tillabery</a:t>
            </a:r>
            <a:r>
              <a:rPr lang="en-US" sz="800" dirty="0">
                <a:latin typeface="Arial"/>
              </a:rPr>
              <a:t> and </a:t>
            </a:r>
            <a:r>
              <a:rPr lang="en-US" sz="800" dirty="0" err="1">
                <a:latin typeface="Arial"/>
              </a:rPr>
              <a:t>Tahoua</a:t>
            </a:r>
            <a:r>
              <a:rPr lang="en-US" sz="800" dirty="0">
                <a:latin typeface="Arial"/>
              </a:rPr>
              <a:t> regions bordering Mali in the wake of attacks in recent months by armed assailants suspected to be from northern Mali. In February, 16 Nigerien soldiers were killed and 18 others wounded in an attack in </a:t>
            </a:r>
            <a:r>
              <a:rPr lang="en-US" sz="800" dirty="0" err="1">
                <a:latin typeface="Arial"/>
              </a:rPr>
              <a:t>Tillabery</a:t>
            </a:r>
            <a:r>
              <a:rPr lang="en-US" sz="800" dirty="0">
                <a:latin typeface="Arial"/>
              </a:rPr>
              <a:t>. In October 2016, a site hosting Malian refugees in </a:t>
            </a:r>
            <a:r>
              <a:rPr lang="en-US" sz="800" dirty="0" err="1">
                <a:latin typeface="Arial"/>
              </a:rPr>
              <a:t>Tahoua</a:t>
            </a:r>
            <a:r>
              <a:rPr lang="en-US" sz="800" dirty="0">
                <a:latin typeface="Arial"/>
              </a:rPr>
              <a:t> was ambushed and 22 soldiers killed. More than 547,000 people, or about 29 per cent of people in need of humanitarian assistance in the country, require humanitarian aid in </a:t>
            </a:r>
            <a:r>
              <a:rPr lang="en-US" sz="800" dirty="0" err="1">
                <a:latin typeface="Arial"/>
              </a:rPr>
              <a:t>Tillabery</a:t>
            </a:r>
            <a:r>
              <a:rPr lang="en-US" sz="800" dirty="0">
                <a:latin typeface="Arial"/>
              </a:rPr>
              <a:t> and </a:t>
            </a:r>
            <a:r>
              <a:rPr lang="en-US" sz="800" dirty="0" err="1">
                <a:latin typeface="Arial"/>
              </a:rPr>
              <a:t>Tahoua</a:t>
            </a:r>
            <a:r>
              <a:rPr lang="en-US" sz="800" dirty="0">
                <a:latin typeface="Arial"/>
              </a:rPr>
              <a:t>.</a:t>
            </a:r>
          </a:p>
          <a:p>
            <a:endParaRPr lang="en-US" sz="300" dirty="0">
              <a:latin typeface="Arial"/>
            </a:endParaRPr>
          </a:p>
          <a:p>
            <a:r>
              <a:rPr lang="en-US" sz="1000" dirty="0">
                <a:latin typeface="Arial"/>
              </a:rPr>
              <a:t>NIGERIA</a:t>
            </a:r>
          </a:p>
          <a:p>
            <a:endParaRPr lang="en-US" sz="800" dirty="0">
              <a:latin typeface="Arial"/>
            </a:endParaRPr>
          </a:p>
          <a:p>
            <a:endParaRPr lang="en-US" sz="800" dirty="0">
              <a:latin typeface="Arial"/>
            </a:endParaRPr>
          </a:p>
          <a:p>
            <a:endParaRPr lang="en-US" sz="500" dirty="0">
              <a:latin typeface="Arial"/>
            </a:endParaRPr>
          </a:p>
          <a:p>
            <a:endParaRPr lang="en-US" sz="500" dirty="0">
              <a:latin typeface="Arial"/>
            </a:endParaRPr>
          </a:p>
          <a:p>
            <a:r>
              <a:rPr lang="en-US" sz="800" dirty="0">
                <a:latin typeface="Arial"/>
              </a:rPr>
              <a:t>Boko Haram gunmen on 1 March waylaid vehicles heading to a local market in </a:t>
            </a:r>
            <a:r>
              <a:rPr lang="en-US" sz="800" dirty="0" err="1">
                <a:latin typeface="Arial"/>
              </a:rPr>
              <a:t>Askira</a:t>
            </a:r>
            <a:r>
              <a:rPr lang="en-US" sz="800" dirty="0">
                <a:latin typeface="Arial"/>
              </a:rPr>
              <a:t> district of Chibok locality in the north-eastern </a:t>
            </a:r>
            <a:r>
              <a:rPr lang="en-US" sz="800" dirty="0" err="1">
                <a:latin typeface="Arial"/>
              </a:rPr>
              <a:t>Borno</a:t>
            </a:r>
            <a:r>
              <a:rPr lang="en-US" sz="800" dirty="0">
                <a:latin typeface="Arial"/>
              </a:rPr>
              <a:t> state. They stole one vehicle and injured one person. The incident is the latest in a string of attacks targeting civilians in newly accessible areas of </a:t>
            </a:r>
            <a:r>
              <a:rPr lang="en-US" sz="800" dirty="0" err="1">
                <a:latin typeface="Arial"/>
              </a:rPr>
              <a:t>Borno</a:t>
            </a:r>
            <a:r>
              <a:rPr lang="en-US" sz="800" dirty="0">
                <a:latin typeface="Arial"/>
              </a:rPr>
              <a:t>. Some 4,500 people have fled their communities since 25 February in Chibok, according to IOM. Similar attacks have occurred in other newly accessible areas including </a:t>
            </a:r>
            <a:r>
              <a:rPr lang="en-US" sz="800" dirty="0" err="1">
                <a:latin typeface="Arial"/>
              </a:rPr>
              <a:t>Ngala</a:t>
            </a:r>
            <a:r>
              <a:rPr lang="en-US" sz="800" dirty="0">
                <a:latin typeface="Arial"/>
              </a:rPr>
              <a:t>, </a:t>
            </a:r>
            <a:r>
              <a:rPr lang="en-US" sz="800" dirty="0" err="1">
                <a:latin typeface="Arial"/>
              </a:rPr>
              <a:t>Dikwa</a:t>
            </a:r>
            <a:r>
              <a:rPr lang="en-US" sz="800" dirty="0">
                <a:latin typeface="Arial"/>
              </a:rPr>
              <a:t>, and </a:t>
            </a:r>
            <a:r>
              <a:rPr lang="en-US" sz="800" dirty="0" err="1">
                <a:latin typeface="Arial"/>
              </a:rPr>
              <a:t>Damboa</a:t>
            </a:r>
            <a:r>
              <a:rPr lang="en-US" sz="800" dirty="0">
                <a:latin typeface="Arial"/>
              </a:rPr>
              <a:t>.</a:t>
            </a:r>
          </a:p>
          <a:p>
            <a:endParaRPr lang="fr-CA" sz="400" dirty="0">
              <a:latin typeface="Arial"/>
            </a:endParaRPr>
          </a:p>
          <a:p>
            <a:r>
              <a:rPr lang="fr-CA" sz="1000" dirty="0">
                <a:latin typeface="Arial"/>
              </a:rPr>
              <a:t>SAO TOME AND PRINCIPE</a:t>
            </a:r>
          </a:p>
          <a:p>
            <a:endParaRPr lang="fr-CA" sz="1000" dirty="0">
              <a:latin typeface="Arial"/>
            </a:endParaRPr>
          </a:p>
          <a:p>
            <a:endParaRPr lang="fr-CA" sz="1000" dirty="0">
              <a:latin typeface="Arial"/>
            </a:endParaRPr>
          </a:p>
          <a:p>
            <a:endParaRPr lang="fr-CA" sz="200" dirty="0">
              <a:latin typeface="Arial"/>
            </a:endParaRPr>
          </a:p>
          <a:p>
            <a:endParaRPr lang="en-US" sz="300" dirty="0">
              <a:latin typeface="Arial"/>
            </a:endParaRPr>
          </a:p>
          <a:p>
            <a:r>
              <a:rPr lang="en-US" sz="800" dirty="0">
                <a:latin typeface="Arial"/>
              </a:rPr>
              <a:t>WHO has activated Grade 2 emergency response to an outbreak of necrotizing cellulitis - an acute skin infection - that has affected 1,331 people since September 2016. Grade 2 emergency entails moderate operational response primarily in the form of technical assistance and deployment of a multidisciplinary team. No deaths directly attributable to the outbreak have been reported so far. Its cause and mode of transmission remain unknown.</a:t>
            </a:r>
          </a:p>
        </p:txBody>
      </p:sp>
      <p:grpSp>
        <p:nvGrpSpPr>
          <p:cNvPr id="7" name="Groupe 6"/>
          <p:cNvGrpSpPr/>
          <p:nvPr/>
        </p:nvGrpSpPr>
        <p:grpSpPr>
          <a:xfrm>
            <a:off x="6310538" y="5623327"/>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751732"/>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45943"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34674" y="758281"/>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STATE OF EMERGENCY DECLARED IN BORDER REGIONS</a:t>
            </a:r>
          </a:p>
        </p:txBody>
      </p:sp>
      <p:cxnSp>
        <p:nvCxnSpPr>
          <p:cNvPr id="194" name="Connecteur droit 75"/>
          <p:cNvCxnSpPr/>
          <p:nvPr/>
        </p:nvCxnSpPr>
        <p:spPr>
          <a:xfrm flipV="1">
            <a:off x="230952" y="3369944"/>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237657" y="3443094"/>
            <a:ext cx="225000" cy="326250"/>
            <a:chOff x="8546296" y="3330734"/>
            <a:chExt cx="225000" cy="326250"/>
          </a:xfrm>
        </p:grpSpPr>
        <p:pic>
          <p:nvPicPr>
            <p:cNvPr id="196" name="Image 371"/>
            <p:cNvPicPr>
              <a:picLocks noChangeAspect="1"/>
            </p:cNvPicPr>
            <p:nvPr/>
          </p:nvPicPr>
          <p:blipFill>
            <a:blip r:embed="rId12"/>
            <a:stretch>
              <a:fillRect/>
            </a:stretch>
          </p:blipFill>
          <p:spPr>
            <a:xfrm>
              <a:off x="8546296" y="3330734"/>
              <a:ext cx="225000" cy="326250"/>
            </a:xfrm>
            <a:prstGeom prst="rect">
              <a:avLst/>
            </a:prstGeom>
          </p:spPr>
        </p:pic>
        <p:pic>
          <p:nvPicPr>
            <p:cNvPr id="201" name="Image 372"/>
            <p:cNvPicPr>
              <a:picLocks noChangeAspect="1"/>
            </p:cNvPicPr>
            <p:nvPr/>
          </p:nvPicPr>
          <p:blipFill>
            <a:blip r:embed="rId13"/>
            <a:stretch>
              <a:fillRect/>
            </a:stretch>
          </p:blipFill>
          <p:spPr>
            <a:xfrm>
              <a:off x="8570183" y="3343638"/>
              <a:ext cx="191250" cy="191250"/>
            </a:xfrm>
            <a:prstGeom prst="rect">
              <a:avLst/>
            </a:prstGeom>
          </p:spPr>
        </p:pic>
      </p:grpSp>
      <p:sp>
        <p:nvSpPr>
          <p:cNvPr id="222" name="ZoneTexte 84"/>
          <p:cNvSpPr txBox="1"/>
          <p:nvPr/>
        </p:nvSpPr>
        <p:spPr>
          <a:xfrm>
            <a:off x="474363" y="3404517"/>
            <a:ext cx="1806130"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OVER 280 MEASLES CASES RECORDED IN TANGANYIKA</a:t>
            </a:r>
          </a:p>
        </p:txBody>
      </p:sp>
      <p:sp>
        <p:nvSpPr>
          <p:cNvPr id="226" name="ZoneTexte 80"/>
          <p:cNvSpPr txBox="1"/>
          <p:nvPr/>
        </p:nvSpPr>
        <p:spPr>
          <a:xfrm>
            <a:off x="8729566" y="3153168"/>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SPATE OF ATTACKS TRIGGER DISPLACEMENTS </a:t>
            </a:r>
          </a:p>
        </p:txBody>
      </p:sp>
      <p:cxnSp>
        <p:nvCxnSpPr>
          <p:cNvPr id="227" name="Connecteur droit 90"/>
          <p:cNvCxnSpPr/>
          <p:nvPr/>
        </p:nvCxnSpPr>
        <p:spPr>
          <a:xfrm>
            <a:off x="8427515" y="3165224"/>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03" name="Group 202"/>
          <p:cNvGrpSpPr/>
          <p:nvPr/>
        </p:nvGrpSpPr>
        <p:grpSpPr>
          <a:xfrm>
            <a:off x="5118090" y="2884668"/>
            <a:ext cx="224790" cy="325755"/>
            <a:chOff x="0" y="0"/>
            <a:chExt cx="225000" cy="326250"/>
          </a:xfrm>
        </p:grpSpPr>
        <p:pic>
          <p:nvPicPr>
            <p:cNvPr id="204" name="Image 377"/>
            <p:cNvPicPr>
              <a:picLocks noChangeAspect="1"/>
            </p:cNvPicPr>
            <p:nvPr/>
          </p:nvPicPr>
          <p:blipFill>
            <a:blip r:embed="rId14"/>
            <a:stretch>
              <a:fillRect/>
            </a:stretch>
          </p:blipFill>
          <p:spPr>
            <a:xfrm>
              <a:off x="0" y="0"/>
              <a:ext cx="225000" cy="326250"/>
            </a:xfrm>
            <a:prstGeom prst="rect">
              <a:avLst/>
            </a:prstGeom>
          </p:spPr>
        </p:pic>
        <p:pic>
          <p:nvPicPr>
            <p:cNvPr id="205" name="Image 20"/>
            <p:cNvPicPr>
              <a:picLocks noChangeAspect="1"/>
            </p:cNvPicPr>
            <p:nvPr/>
          </p:nvPicPr>
          <p:blipFill>
            <a:blip r:embed="rId15"/>
            <a:stretch>
              <a:fillRect/>
            </a:stretch>
          </p:blipFill>
          <p:spPr>
            <a:xfrm>
              <a:off x="17694" y="10466"/>
              <a:ext cx="201600" cy="192436"/>
            </a:xfrm>
            <a:prstGeom prst="rect">
              <a:avLst/>
            </a:prstGeom>
          </p:spPr>
        </p:pic>
      </p:grpSp>
      <p:grpSp>
        <p:nvGrpSpPr>
          <p:cNvPr id="192" name="Group 191"/>
          <p:cNvGrpSpPr/>
          <p:nvPr/>
        </p:nvGrpSpPr>
        <p:grpSpPr>
          <a:xfrm>
            <a:off x="245903" y="843232"/>
            <a:ext cx="225000" cy="326250"/>
            <a:chOff x="268944" y="3374179"/>
            <a:chExt cx="225000" cy="326250"/>
          </a:xfrm>
        </p:grpSpPr>
        <p:pic>
          <p:nvPicPr>
            <p:cNvPr id="193" name="Image 377"/>
            <p:cNvPicPr>
              <a:picLocks noChangeAspect="1"/>
            </p:cNvPicPr>
            <p:nvPr/>
          </p:nvPicPr>
          <p:blipFill>
            <a:blip r:embed="rId14"/>
            <a:stretch>
              <a:fillRect/>
            </a:stretch>
          </p:blipFill>
          <p:spPr>
            <a:xfrm>
              <a:off x="268944" y="3374179"/>
              <a:ext cx="225000" cy="326250"/>
            </a:xfrm>
            <a:prstGeom prst="rect">
              <a:avLst/>
            </a:prstGeom>
          </p:spPr>
        </p:pic>
        <p:pic>
          <p:nvPicPr>
            <p:cNvPr id="197" name="Image 21"/>
            <p:cNvPicPr>
              <a:picLocks noChangeAspect="1"/>
            </p:cNvPicPr>
            <p:nvPr/>
          </p:nvPicPr>
          <p:blipFill>
            <a:blip r:embed="rId3"/>
            <a:stretch>
              <a:fillRect/>
            </a:stretch>
          </p:blipFill>
          <p:spPr>
            <a:xfrm>
              <a:off x="274861" y="3394269"/>
              <a:ext cx="206100" cy="196731"/>
            </a:xfrm>
            <a:prstGeom prst="rect">
              <a:avLst/>
            </a:prstGeom>
          </p:spPr>
        </p:pic>
      </p:grpSp>
      <p:grpSp>
        <p:nvGrpSpPr>
          <p:cNvPr id="198" name="Group 197"/>
          <p:cNvGrpSpPr/>
          <p:nvPr/>
        </p:nvGrpSpPr>
        <p:grpSpPr>
          <a:xfrm>
            <a:off x="5925687" y="3251583"/>
            <a:ext cx="226085" cy="326250"/>
            <a:chOff x="268944" y="3374179"/>
            <a:chExt cx="226085" cy="326250"/>
          </a:xfrm>
        </p:grpSpPr>
        <p:pic>
          <p:nvPicPr>
            <p:cNvPr id="214" name="Image 377"/>
            <p:cNvPicPr>
              <a:picLocks noChangeAspect="1"/>
            </p:cNvPicPr>
            <p:nvPr/>
          </p:nvPicPr>
          <p:blipFill>
            <a:blip r:embed="rId14"/>
            <a:stretch>
              <a:fillRect/>
            </a:stretch>
          </p:blipFill>
          <p:spPr>
            <a:xfrm>
              <a:off x="268944" y="3374179"/>
              <a:ext cx="225000" cy="326250"/>
            </a:xfrm>
            <a:prstGeom prst="rect">
              <a:avLst/>
            </a:prstGeom>
          </p:spPr>
        </p:pic>
        <p:pic>
          <p:nvPicPr>
            <p:cNvPr id="215" name="Image 21"/>
            <p:cNvPicPr>
              <a:picLocks noChangeAspect="1"/>
            </p:cNvPicPr>
            <p:nvPr/>
          </p:nvPicPr>
          <p:blipFill>
            <a:blip r:embed="rId3"/>
            <a:stretch>
              <a:fillRect/>
            </a:stretch>
          </p:blipFill>
          <p:spPr>
            <a:xfrm>
              <a:off x="288929" y="3380201"/>
              <a:ext cx="206100" cy="196731"/>
            </a:xfrm>
            <a:prstGeom prst="rect">
              <a:avLst/>
            </a:prstGeom>
          </p:spPr>
        </p:pic>
      </p:grpSp>
      <p:grpSp>
        <p:nvGrpSpPr>
          <p:cNvPr id="216" name="Group 215"/>
          <p:cNvGrpSpPr/>
          <p:nvPr/>
        </p:nvGrpSpPr>
        <p:grpSpPr>
          <a:xfrm>
            <a:off x="7124735" y="3754134"/>
            <a:ext cx="225000" cy="326250"/>
            <a:chOff x="8546296" y="3330734"/>
            <a:chExt cx="225000" cy="326250"/>
          </a:xfrm>
        </p:grpSpPr>
        <p:pic>
          <p:nvPicPr>
            <p:cNvPr id="221" name="Image 371"/>
            <p:cNvPicPr>
              <a:picLocks noChangeAspect="1"/>
            </p:cNvPicPr>
            <p:nvPr/>
          </p:nvPicPr>
          <p:blipFill>
            <a:blip r:embed="rId12"/>
            <a:stretch>
              <a:fillRect/>
            </a:stretch>
          </p:blipFill>
          <p:spPr>
            <a:xfrm>
              <a:off x="8546296" y="3330734"/>
              <a:ext cx="225000" cy="326250"/>
            </a:xfrm>
            <a:prstGeom prst="rect">
              <a:avLst/>
            </a:prstGeom>
          </p:spPr>
        </p:pic>
        <p:pic>
          <p:nvPicPr>
            <p:cNvPr id="231" name="Image 372"/>
            <p:cNvPicPr>
              <a:picLocks noChangeAspect="1"/>
            </p:cNvPicPr>
            <p:nvPr/>
          </p:nvPicPr>
          <p:blipFill>
            <a:blip r:embed="rId13"/>
            <a:stretch>
              <a:fillRect/>
            </a:stretch>
          </p:blipFill>
          <p:spPr>
            <a:xfrm>
              <a:off x="8570183" y="3343638"/>
              <a:ext cx="191250" cy="191250"/>
            </a:xfrm>
            <a:prstGeom prst="rect">
              <a:avLst/>
            </a:prstGeom>
          </p:spPr>
        </p:pic>
      </p:grpSp>
      <p:sp>
        <p:nvSpPr>
          <p:cNvPr id="242" name="ZoneTexte 84"/>
          <p:cNvSpPr txBox="1"/>
          <p:nvPr/>
        </p:nvSpPr>
        <p:spPr>
          <a:xfrm>
            <a:off x="469451" y="5067754"/>
            <a:ext cx="185675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PESTS DESTROY OVER 50,000 HECTARES OF CROP</a:t>
            </a:r>
          </a:p>
        </p:txBody>
      </p:sp>
      <p:grpSp>
        <p:nvGrpSpPr>
          <p:cNvPr id="248" name="Group 247"/>
          <p:cNvGrpSpPr/>
          <p:nvPr/>
        </p:nvGrpSpPr>
        <p:grpSpPr>
          <a:xfrm>
            <a:off x="238041" y="5055755"/>
            <a:ext cx="236349" cy="353145"/>
            <a:chOff x="5333239" y="1075094"/>
            <a:chExt cx="236349" cy="353145"/>
          </a:xfrm>
        </p:grpSpPr>
        <p:pic>
          <p:nvPicPr>
            <p:cNvPr id="249" name="Image 377"/>
            <p:cNvPicPr>
              <a:picLocks noChangeAspect="1"/>
            </p:cNvPicPr>
            <p:nvPr/>
          </p:nvPicPr>
          <p:blipFill>
            <a:blip r:embed="rId14"/>
            <a:stretch>
              <a:fillRect/>
            </a:stretch>
          </p:blipFill>
          <p:spPr>
            <a:xfrm>
              <a:off x="5344588" y="1101989"/>
              <a:ext cx="225000" cy="326250"/>
            </a:xfrm>
            <a:prstGeom prst="rect">
              <a:avLst/>
            </a:prstGeom>
          </p:spPr>
        </p:pic>
        <p:pic>
          <p:nvPicPr>
            <p:cNvPr id="250" name="Image 16"/>
            <p:cNvPicPr>
              <a:picLocks noChangeAspect="1"/>
            </p:cNvPicPr>
            <p:nvPr/>
          </p:nvPicPr>
          <p:blipFill>
            <a:blip r:embed="rId16"/>
            <a:stretch>
              <a:fillRect/>
            </a:stretch>
          </p:blipFill>
          <p:spPr>
            <a:xfrm>
              <a:off x="5333239" y="1075094"/>
              <a:ext cx="208800" cy="208800"/>
            </a:xfrm>
            <a:prstGeom prst="rect">
              <a:avLst/>
            </a:prstGeom>
          </p:spPr>
        </p:pic>
      </p:grpSp>
      <p:grpSp>
        <p:nvGrpSpPr>
          <p:cNvPr id="251" name="Group 250"/>
          <p:cNvGrpSpPr/>
          <p:nvPr/>
        </p:nvGrpSpPr>
        <p:grpSpPr>
          <a:xfrm>
            <a:off x="5727836" y="2016433"/>
            <a:ext cx="225000" cy="328204"/>
            <a:chOff x="4499508" y="1144203"/>
            <a:chExt cx="225000" cy="328204"/>
          </a:xfrm>
        </p:grpSpPr>
        <p:pic>
          <p:nvPicPr>
            <p:cNvPr id="252" name="Image 377"/>
            <p:cNvPicPr>
              <a:picLocks noChangeAspect="1"/>
            </p:cNvPicPr>
            <p:nvPr/>
          </p:nvPicPr>
          <p:blipFill>
            <a:blip r:embed="rId14"/>
            <a:stretch>
              <a:fillRect/>
            </a:stretch>
          </p:blipFill>
          <p:spPr>
            <a:xfrm>
              <a:off x="4499508" y="1146157"/>
              <a:ext cx="225000" cy="326250"/>
            </a:xfrm>
            <a:prstGeom prst="rect">
              <a:avLst/>
            </a:prstGeom>
          </p:spPr>
        </p:pic>
        <p:pic>
          <p:nvPicPr>
            <p:cNvPr id="253" name="Image 19"/>
            <p:cNvPicPr>
              <a:picLocks noChangeAspect="1"/>
            </p:cNvPicPr>
            <p:nvPr/>
          </p:nvPicPr>
          <p:blipFill>
            <a:blip r:embed="rId17"/>
            <a:stretch>
              <a:fillRect/>
            </a:stretch>
          </p:blipFill>
          <p:spPr>
            <a:xfrm>
              <a:off x="4502719" y="1144203"/>
              <a:ext cx="201600" cy="201600"/>
            </a:xfrm>
            <a:prstGeom prst="rect">
              <a:avLst/>
            </a:prstGeom>
          </p:spPr>
        </p:pic>
      </p:grpSp>
      <p:grpSp>
        <p:nvGrpSpPr>
          <p:cNvPr id="254" name="Group 253"/>
          <p:cNvGrpSpPr/>
          <p:nvPr/>
        </p:nvGrpSpPr>
        <p:grpSpPr>
          <a:xfrm>
            <a:off x="8415200" y="803455"/>
            <a:ext cx="225000" cy="328204"/>
            <a:chOff x="4499508" y="1144203"/>
            <a:chExt cx="225000" cy="328204"/>
          </a:xfrm>
        </p:grpSpPr>
        <p:pic>
          <p:nvPicPr>
            <p:cNvPr id="255" name="Image 377"/>
            <p:cNvPicPr>
              <a:picLocks noChangeAspect="1"/>
            </p:cNvPicPr>
            <p:nvPr/>
          </p:nvPicPr>
          <p:blipFill>
            <a:blip r:embed="rId14"/>
            <a:stretch>
              <a:fillRect/>
            </a:stretch>
          </p:blipFill>
          <p:spPr>
            <a:xfrm>
              <a:off x="4499508" y="1146157"/>
              <a:ext cx="225000" cy="326250"/>
            </a:xfrm>
            <a:prstGeom prst="rect">
              <a:avLst/>
            </a:prstGeom>
          </p:spPr>
        </p:pic>
        <p:pic>
          <p:nvPicPr>
            <p:cNvPr id="256" name="Image 19"/>
            <p:cNvPicPr>
              <a:picLocks noChangeAspect="1"/>
            </p:cNvPicPr>
            <p:nvPr/>
          </p:nvPicPr>
          <p:blipFill>
            <a:blip r:embed="rId17"/>
            <a:stretch>
              <a:fillRect/>
            </a:stretch>
          </p:blipFill>
          <p:spPr>
            <a:xfrm>
              <a:off x="4502719" y="1144203"/>
              <a:ext cx="201600" cy="201600"/>
            </a:xfrm>
            <a:prstGeom prst="rect">
              <a:avLst/>
            </a:prstGeom>
          </p:spPr>
        </p:pic>
      </p:grpSp>
      <p:grpSp>
        <p:nvGrpSpPr>
          <p:cNvPr id="257" name="Group 256"/>
          <p:cNvGrpSpPr/>
          <p:nvPr/>
        </p:nvGrpSpPr>
        <p:grpSpPr>
          <a:xfrm>
            <a:off x="8450163" y="3210575"/>
            <a:ext cx="224790" cy="325755"/>
            <a:chOff x="0" y="0"/>
            <a:chExt cx="225000" cy="326250"/>
          </a:xfrm>
        </p:grpSpPr>
        <p:pic>
          <p:nvPicPr>
            <p:cNvPr id="258" name="Image 377"/>
            <p:cNvPicPr>
              <a:picLocks noChangeAspect="1"/>
            </p:cNvPicPr>
            <p:nvPr/>
          </p:nvPicPr>
          <p:blipFill>
            <a:blip r:embed="rId14"/>
            <a:stretch>
              <a:fillRect/>
            </a:stretch>
          </p:blipFill>
          <p:spPr>
            <a:xfrm>
              <a:off x="0" y="0"/>
              <a:ext cx="225000" cy="326250"/>
            </a:xfrm>
            <a:prstGeom prst="rect">
              <a:avLst/>
            </a:prstGeom>
          </p:spPr>
        </p:pic>
        <p:pic>
          <p:nvPicPr>
            <p:cNvPr id="259" name="Image 20"/>
            <p:cNvPicPr>
              <a:picLocks noChangeAspect="1"/>
            </p:cNvPicPr>
            <p:nvPr/>
          </p:nvPicPr>
          <p:blipFill>
            <a:blip r:embed="rId15"/>
            <a:stretch>
              <a:fillRect/>
            </a:stretch>
          </p:blipFill>
          <p:spPr>
            <a:xfrm>
              <a:off x="17694" y="10466"/>
              <a:ext cx="201600" cy="192436"/>
            </a:xfrm>
            <a:prstGeom prst="rect">
              <a:avLst/>
            </a:prstGeom>
          </p:spPr>
        </p:pic>
      </p:grpSp>
      <p:cxnSp>
        <p:nvCxnSpPr>
          <p:cNvPr id="181" name="Connecteur droit 90"/>
          <p:cNvCxnSpPr/>
          <p:nvPr/>
        </p:nvCxnSpPr>
        <p:spPr>
          <a:xfrm>
            <a:off x="8427515" y="5234119"/>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182" name="ZoneTexte 80"/>
          <p:cNvSpPr txBox="1"/>
          <p:nvPr/>
        </p:nvSpPr>
        <p:spPr>
          <a:xfrm>
            <a:off x="8681495" y="5258999"/>
            <a:ext cx="1945127" cy="338554"/>
          </a:xfrm>
          <a:prstGeom prst="rect">
            <a:avLst/>
          </a:prstGeom>
          <a:noFill/>
        </p:spPr>
        <p:txBody>
          <a:bodyPr wrap="square" rtlCol="0">
            <a:spAutoFit/>
          </a:bodyPr>
          <a:lstStyle/>
          <a:p>
            <a:pPr>
              <a:spcBef>
                <a:spcPts val="600"/>
              </a:spcBef>
            </a:pPr>
            <a:r>
              <a:rPr lang="fr-CA" sz="800" i="1" dirty="0">
                <a:solidFill>
                  <a:srgbClr val="026CB6"/>
                </a:solidFill>
                <a:latin typeface="Arial" panose="020B0604020202020204" pitchFamily="34" charset="0"/>
                <a:cs typeface="Arial" panose="020B0604020202020204" pitchFamily="34" charset="0"/>
              </a:rPr>
              <a:t>EMERGENCY RESPONSE FOR NECROTIZING CELLULITIS</a:t>
            </a:r>
            <a:endParaRPr lang="en-US" sz="800" i="1" dirty="0">
              <a:solidFill>
                <a:srgbClr val="026CB6"/>
              </a:solidFill>
              <a:latin typeface="Arial" panose="020B0604020202020204" pitchFamily="34" charset="0"/>
              <a:cs typeface="Arial" panose="020B0604020202020204" pitchFamily="34" charset="0"/>
            </a:endParaRPr>
          </a:p>
        </p:txBody>
      </p:sp>
      <p:grpSp>
        <p:nvGrpSpPr>
          <p:cNvPr id="187" name="Group 186"/>
          <p:cNvGrpSpPr/>
          <p:nvPr/>
        </p:nvGrpSpPr>
        <p:grpSpPr>
          <a:xfrm>
            <a:off x="4476144" y="5608931"/>
            <a:ext cx="225000" cy="326250"/>
            <a:chOff x="8546296" y="3330734"/>
            <a:chExt cx="225000" cy="326250"/>
          </a:xfrm>
        </p:grpSpPr>
        <p:pic>
          <p:nvPicPr>
            <p:cNvPr id="188" name="Image 371"/>
            <p:cNvPicPr>
              <a:picLocks noChangeAspect="1"/>
            </p:cNvPicPr>
            <p:nvPr/>
          </p:nvPicPr>
          <p:blipFill>
            <a:blip r:embed="rId12"/>
            <a:stretch>
              <a:fillRect/>
            </a:stretch>
          </p:blipFill>
          <p:spPr>
            <a:xfrm>
              <a:off x="8546296" y="3330734"/>
              <a:ext cx="225000" cy="326250"/>
            </a:xfrm>
            <a:prstGeom prst="rect">
              <a:avLst/>
            </a:prstGeom>
          </p:spPr>
        </p:pic>
        <p:pic>
          <p:nvPicPr>
            <p:cNvPr id="189" name="Image 372"/>
            <p:cNvPicPr>
              <a:picLocks noChangeAspect="1"/>
            </p:cNvPicPr>
            <p:nvPr/>
          </p:nvPicPr>
          <p:blipFill>
            <a:blip r:embed="rId13"/>
            <a:stretch>
              <a:fillRect/>
            </a:stretch>
          </p:blipFill>
          <p:spPr>
            <a:xfrm>
              <a:off x="8570183" y="3343638"/>
              <a:ext cx="191250" cy="191250"/>
            </a:xfrm>
            <a:prstGeom prst="rect">
              <a:avLst/>
            </a:prstGeom>
          </p:spPr>
        </p:pic>
      </p:grpSp>
      <p:grpSp>
        <p:nvGrpSpPr>
          <p:cNvPr id="190" name="Group 189"/>
          <p:cNvGrpSpPr/>
          <p:nvPr/>
        </p:nvGrpSpPr>
        <p:grpSpPr>
          <a:xfrm>
            <a:off x="8435258" y="5280961"/>
            <a:ext cx="225000" cy="326250"/>
            <a:chOff x="8546296" y="3330734"/>
            <a:chExt cx="225000" cy="326250"/>
          </a:xfrm>
        </p:grpSpPr>
        <p:pic>
          <p:nvPicPr>
            <p:cNvPr id="191" name="Image 371"/>
            <p:cNvPicPr>
              <a:picLocks noChangeAspect="1"/>
            </p:cNvPicPr>
            <p:nvPr/>
          </p:nvPicPr>
          <p:blipFill>
            <a:blip r:embed="rId12"/>
            <a:stretch>
              <a:fillRect/>
            </a:stretch>
          </p:blipFill>
          <p:spPr>
            <a:xfrm>
              <a:off x="8546296" y="3330734"/>
              <a:ext cx="225000" cy="326250"/>
            </a:xfrm>
            <a:prstGeom prst="rect">
              <a:avLst/>
            </a:prstGeom>
          </p:spPr>
        </p:pic>
        <p:pic>
          <p:nvPicPr>
            <p:cNvPr id="199" name="Image 372"/>
            <p:cNvPicPr>
              <a:picLocks noChangeAspect="1"/>
            </p:cNvPicPr>
            <p:nvPr/>
          </p:nvPicPr>
          <p:blipFill>
            <a:blip r:embed="rId13"/>
            <a:stretch>
              <a:fillRect/>
            </a:stretch>
          </p:blipFill>
          <p:spPr>
            <a:xfrm>
              <a:off x="8570183" y="3343638"/>
              <a:ext cx="191250" cy="191250"/>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10672</TotalTime>
  <Words>659</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(28 February - 6 March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571</cp:revision>
  <cp:lastPrinted>2017-02-28T14:24:48Z</cp:lastPrinted>
  <dcterms:created xsi:type="dcterms:W3CDTF">2015-12-15T11:10:25Z</dcterms:created>
  <dcterms:modified xsi:type="dcterms:W3CDTF">2017-03-07T10:42:25Z</dcterms:modified>
</cp:coreProperties>
</file>