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0" d="100"/>
          <a:sy n="100" d="100"/>
        </p:scale>
        <p:origin x="396" y="7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4" y="0"/>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07-Feb-17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5"/>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1" y="9378827"/>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4" y="9378827"/>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07-Feb-17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07-Feb-17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07-Feb-17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07-Feb-17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(31 January – 6 February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5" y="6812097"/>
            <a:ext cx="6415563"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7 Feb 2017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582579"/>
            <a:ext cx="2092202" cy="6769359"/>
          </a:xfrm>
          <a:prstGeom prst="rect">
            <a:avLst/>
          </a:prstGeom>
          <a:noFill/>
        </p:spPr>
        <p:txBody>
          <a:bodyPr wrap="square" lIns="0" tIns="49785" rIns="0" bIns="49785" rtlCol="0">
            <a:noAutofit/>
          </a:bodyPr>
          <a:lstStyle/>
          <a:p>
            <a:pPr>
              <a:spcBef>
                <a:spcPts val="600"/>
              </a:spcBef>
            </a:pPr>
            <a:r>
              <a:rPr lang="en-GB" sz="1000" dirty="0">
                <a:latin typeface="Arial"/>
              </a:rPr>
              <a:t>ADVOCACY &amp; FUNDING</a:t>
            </a:r>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endParaRPr lang="en-US" sz="800" dirty="0">
              <a:latin typeface="Arial"/>
            </a:endParaRPr>
          </a:p>
          <a:p>
            <a:pPr lvl="0"/>
            <a:endParaRPr lang="en-US" sz="800" dirty="0">
              <a:latin typeface="Arial"/>
            </a:endParaRPr>
          </a:p>
          <a:p>
            <a:pPr lvl="0"/>
            <a:r>
              <a:rPr lang="en-US" sz="800" dirty="0">
                <a:latin typeface="Arial"/>
              </a:rPr>
              <a:t>On 30 January, the UN Central Emergency Response Fund (CERF) released US$49 million to assist over 3 million people in Nigeria ($22 million), Cameroon ($10 million), Niger ($10 million) and Mali ($7 million), as part of the 2017 first underfunded emergencies round. In the Central African Republic, US$ 6 million were released to support the humanitarian response to new food-related emergencies in the country. This will enable WFP to assist 36,800 people facing food insecurity in the </a:t>
            </a:r>
            <a:r>
              <a:rPr lang="en-US" sz="800" dirty="0" err="1">
                <a:latin typeface="Arial"/>
              </a:rPr>
              <a:t>Kaga</a:t>
            </a:r>
            <a:r>
              <a:rPr lang="en-US" sz="800" dirty="0">
                <a:latin typeface="Arial"/>
              </a:rPr>
              <a:t> </a:t>
            </a:r>
            <a:r>
              <a:rPr lang="en-US" sz="800" dirty="0" err="1">
                <a:latin typeface="Arial"/>
              </a:rPr>
              <a:t>Bandoro</a:t>
            </a:r>
            <a:r>
              <a:rPr lang="en-US" sz="800" dirty="0">
                <a:latin typeface="Arial"/>
              </a:rPr>
              <a:t>, </a:t>
            </a:r>
            <a:r>
              <a:rPr lang="en-US" sz="800" dirty="0" err="1">
                <a:latin typeface="Arial"/>
              </a:rPr>
              <a:t>Bambari</a:t>
            </a:r>
            <a:r>
              <a:rPr lang="en-US" sz="800" dirty="0">
                <a:latin typeface="Arial"/>
              </a:rPr>
              <a:t> and Bria areas following the successive crises that hit the region in recent months.</a:t>
            </a:r>
          </a:p>
          <a:p>
            <a:pPr lvl="0"/>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r>
              <a:rPr lang="en-US" sz="800" dirty="0">
                <a:latin typeface="Arial"/>
              </a:rPr>
              <a:t>On 24 February in Oslo, the Government of Norway will host a humanitarian conference on Nigeria and the Lake Chad Region, in partnership with the Governments of Germany and Nigeria. The conference aims to raise political and material support for the humanitarian response in the Lake Chad Basin region. Three thematic segments will focus on education, food security and protection/access. The conference will be preceded by a civil society forum on 23 February.</a:t>
            </a:r>
          </a:p>
          <a:p>
            <a:pPr lvl="0"/>
            <a:endParaRPr lang="en-US" sz="100" dirty="0">
              <a:latin typeface="Arial"/>
            </a:endParaRPr>
          </a:p>
          <a:p>
            <a:pPr>
              <a:spcBef>
                <a:spcPts val="600"/>
              </a:spcBef>
            </a:pPr>
            <a:r>
              <a:rPr lang="en-US" sz="1000" dirty="0">
                <a:latin typeface="Arial"/>
              </a:rPr>
              <a:t>DR CONGO</a:t>
            </a:r>
          </a:p>
          <a:p>
            <a:pPr lvl="0"/>
            <a:endParaRPr lang="en-US" sz="800" dirty="0">
              <a:latin typeface="Arial"/>
            </a:endParaRPr>
          </a:p>
          <a:p>
            <a:endParaRPr lang="en-US" sz="800" dirty="0">
              <a:latin typeface="Arial"/>
            </a:endParaRPr>
          </a:p>
          <a:p>
            <a:endParaRPr lang="en-US" sz="800" dirty="0">
              <a:latin typeface="Arial"/>
            </a:endParaRPr>
          </a:p>
          <a:p>
            <a:r>
              <a:rPr lang="en-US" sz="800" dirty="0">
                <a:latin typeface="Arial"/>
              </a:rPr>
              <a:t>An assessment led by humanitarian partners on 23-28 January in </a:t>
            </a:r>
            <a:r>
              <a:rPr lang="en-US" sz="800" dirty="0" err="1">
                <a:latin typeface="Arial"/>
              </a:rPr>
              <a:t>Moba</a:t>
            </a:r>
            <a:r>
              <a:rPr lang="en-US" sz="800" dirty="0">
                <a:latin typeface="Arial"/>
              </a:rPr>
              <a:t> territory in the country’s south-eastern Tanganyika region identified over 53,000 displaced persons, some requiring urgent food and WASH assistance. An assessment will take place in the province next week to identify ways to expand the response and prevent the rapid deterioration of the humanitarian situation following a worsening of the inter-communal conflict that has been affecting the region over the past months.</a:t>
            </a:r>
          </a:p>
          <a:p>
            <a:endParaRPr lang="en-US" sz="1000" dirty="0">
              <a:latin typeface="Arial"/>
            </a:endParaRPr>
          </a:p>
          <a:p>
            <a:endParaRPr lang="en-GB" sz="800" dirty="0">
              <a:latin typeface="Arial"/>
            </a:endParaRPr>
          </a:p>
        </p:txBody>
      </p:sp>
      <p:cxnSp>
        <p:nvCxnSpPr>
          <p:cNvPr id="76" name="Connecteur droit 75"/>
          <p:cNvCxnSpPr/>
          <p:nvPr/>
        </p:nvCxnSpPr>
        <p:spPr>
          <a:xfrm flipV="1">
            <a:off x="238134" y="78894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53686" y="851448"/>
            <a:ext cx="1918560"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CERF ALLOCATES US$55 MILLION TO THE REGION </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AND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554004"/>
            <a:ext cx="2039235" cy="6681399"/>
          </a:xfrm>
          <a:prstGeom prst="rect">
            <a:avLst/>
          </a:prstGeom>
          <a:noFill/>
        </p:spPr>
        <p:txBody>
          <a:bodyPr wrap="square" lIns="0" tIns="49785" rIns="0" bIns="49785" rtlCol="0">
            <a:noAutofit/>
          </a:bodyPr>
          <a:lstStyle/>
          <a:p>
            <a:r>
              <a:rPr lang="en-GB" sz="1000" dirty="0">
                <a:latin typeface="Arial"/>
              </a:rPr>
              <a:t>NIGER </a:t>
            </a: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endParaRPr lang="en-GB" sz="800" dirty="0">
              <a:solidFill>
                <a:schemeClr val="bg1">
                  <a:lumMod val="50000"/>
                </a:schemeClr>
              </a:solidFill>
              <a:latin typeface="Arial" panose="020B0604020202020204" pitchFamily="34" charset="0"/>
              <a:cs typeface="Arial" panose="020B0604020202020204" pitchFamily="34" charset="0"/>
            </a:endParaRPr>
          </a:p>
          <a:p>
            <a:endParaRPr lang="en-US" sz="800" dirty="0">
              <a:latin typeface="Arial"/>
            </a:endParaRPr>
          </a:p>
          <a:p>
            <a:r>
              <a:rPr lang="en-US" sz="800" dirty="0">
                <a:latin typeface="Arial"/>
              </a:rPr>
              <a:t>On 31 January, UNHCR completed a ten-day operation to relocate 1,025 out of 3,600 targeted refugees from the </a:t>
            </a:r>
            <a:r>
              <a:rPr lang="en-US" sz="800" dirty="0" err="1">
                <a:latin typeface="Arial"/>
              </a:rPr>
              <a:t>Tazalit</a:t>
            </a:r>
            <a:r>
              <a:rPr lang="en-US" sz="800" dirty="0">
                <a:latin typeface="Arial"/>
              </a:rPr>
              <a:t> IDP camp, in the country’s western </a:t>
            </a:r>
            <a:r>
              <a:rPr lang="en-US" sz="800" dirty="0" err="1">
                <a:latin typeface="Arial"/>
              </a:rPr>
              <a:t>Tahoua</a:t>
            </a:r>
            <a:r>
              <a:rPr lang="en-US" sz="800" dirty="0">
                <a:latin typeface="Arial"/>
              </a:rPr>
              <a:t> region, to the </a:t>
            </a:r>
            <a:r>
              <a:rPr lang="en-US" sz="800" dirty="0" err="1">
                <a:latin typeface="Arial"/>
              </a:rPr>
              <a:t>Intikane</a:t>
            </a:r>
            <a:r>
              <a:rPr lang="en-US" sz="800" dirty="0">
                <a:latin typeface="Arial"/>
              </a:rPr>
              <a:t> hosting area further south. The location had been attacked by armed assailants in October 2016, resulting in the deaths of 22 Nigerien military officers. In November, the Government announced the closing of the site, giving the refugees the option to move to </a:t>
            </a:r>
            <a:r>
              <a:rPr lang="en-US" sz="800" dirty="0" err="1">
                <a:latin typeface="Arial"/>
              </a:rPr>
              <a:t>Intikane</a:t>
            </a:r>
            <a:r>
              <a:rPr lang="en-US" sz="800" dirty="0">
                <a:latin typeface="Arial"/>
              </a:rPr>
              <a:t>, where over 18,000 refugees are already hosted. </a:t>
            </a:r>
            <a:endParaRPr lang="en-US" sz="1000" dirty="0">
              <a:latin typeface="Arial"/>
            </a:endParaRPr>
          </a:p>
          <a:p>
            <a:endParaRPr lang="en-US" sz="1000" dirty="0">
              <a:latin typeface="Arial"/>
            </a:endParaRPr>
          </a:p>
          <a:p>
            <a:endParaRPr lang="en-US" sz="800" dirty="0">
              <a:latin typeface="Arial"/>
            </a:endParaRPr>
          </a:p>
          <a:p>
            <a:endParaRPr lang="en-US" sz="800" dirty="0">
              <a:latin typeface="Arial"/>
            </a:endParaRPr>
          </a:p>
          <a:p>
            <a:endParaRPr lang="en-US" sz="200" dirty="0">
              <a:latin typeface="Arial"/>
            </a:endParaRPr>
          </a:p>
          <a:p>
            <a:endParaRPr lang="en-US" sz="400" dirty="0">
              <a:latin typeface="Arial"/>
            </a:endParaRPr>
          </a:p>
          <a:p>
            <a:r>
              <a:rPr lang="en-US" sz="800" dirty="0">
                <a:latin typeface="Arial"/>
              </a:rPr>
              <a:t>According to local health authorities, 58 suspected cases of meningitis, resulting in two deaths, were registered in Niger in January in the regions of </a:t>
            </a:r>
            <a:r>
              <a:rPr lang="en-US" sz="800" dirty="0" err="1">
                <a:latin typeface="Arial"/>
              </a:rPr>
              <a:t>Diffa</a:t>
            </a:r>
            <a:r>
              <a:rPr lang="en-US" sz="800" dirty="0">
                <a:latin typeface="Arial"/>
              </a:rPr>
              <a:t> and </a:t>
            </a:r>
            <a:r>
              <a:rPr lang="en-US" sz="800" dirty="0" err="1">
                <a:latin typeface="Arial"/>
              </a:rPr>
              <a:t>Agadez</a:t>
            </a:r>
            <a:r>
              <a:rPr lang="en-US" sz="800" dirty="0">
                <a:latin typeface="Arial"/>
              </a:rPr>
              <a:t>. With a lethality rate estimated at 3.4 per cent, the alert or epidemic thresholds have not yet been reached. During the same reporting period last year, some 155 cases and 15 deaths had been reported.</a:t>
            </a:r>
          </a:p>
          <a:p>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8577580" y="5594677"/>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768510"/>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01350" y="794109"/>
            <a:ext cx="1816598"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OVER 1,000 REFUGEES RELOCATED FROM TAZALIT</a:t>
            </a:r>
          </a:p>
        </p:txBody>
      </p:sp>
      <p:sp>
        <p:nvSpPr>
          <p:cNvPr id="271" name="ZoneTexte 2237"/>
          <p:cNvSpPr txBox="1"/>
          <p:nvPr/>
        </p:nvSpPr>
        <p:spPr>
          <a:xfrm>
            <a:off x="8614913" y="2838706"/>
            <a:ext cx="1980237" cy="21544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58 CASES OF MENINGITIS</a:t>
            </a:r>
          </a:p>
        </p:txBody>
      </p:sp>
      <p:sp>
        <p:nvSpPr>
          <p:cNvPr id="221" name="ZoneTexte 2175"/>
          <p:cNvSpPr txBox="1"/>
          <p:nvPr/>
        </p:nvSpPr>
        <p:spPr>
          <a:xfrm>
            <a:off x="476086" y="5447456"/>
            <a:ext cx="1847786"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53,000 DISPLACED FOUND WITH ACUTE NEEDS</a:t>
            </a:r>
          </a:p>
        </p:txBody>
      </p:sp>
      <p:cxnSp>
        <p:nvCxnSpPr>
          <p:cNvPr id="192" name="Connecteur droit 90"/>
          <p:cNvCxnSpPr/>
          <p:nvPr/>
        </p:nvCxnSpPr>
        <p:spPr>
          <a:xfrm>
            <a:off x="226313" y="5415582"/>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93" name="Group 192"/>
          <p:cNvGrpSpPr/>
          <p:nvPr/>
        </p:nvGrpSpPr>
        <p:grpSpPr>
          <a:xfrm>
            <a:off x="8436587" y="2830095"/>
            <a:ext cx="225000" cy="326250"/>
            <a:chOff x="8546296" y="3330734"/>
            <a:chExt cx="225000" cy="326250"/>
          </a:xfrm>
        </p:grpSpPr>
        <p:pic>
          <p:nvPicPr>
            <p:cNvPr id="197" name="Image 371"/>
            <p:cNvPicPr>
              <a:picLocks noChangeAspect="1"/>
            </p:cNvPicPr>
            <p:nvPr/>
          </p:nvPicPr>
          <p:blipFill>
            <a:blip r:embed="rId12"/>
            <a:stretch>
              <a:fillRect/>
            </a:stretch>
          </p:blipFill>
          <p:spPr>
            <a:xfrm>
              <a:off x="8546296" y="3330734"/>
              <a:ext cx="225000" cy="326250"/>
            </a:xfrm>
            <a:prstGeom prst="rect">
              <a:avLst/>
            </a:prstGeom>
          </p:spPr>
        </p:pic>
        <p:pic>
          <p:nvPicPr>
            <p:cNvPr id="198" name="Image 372"/>
            <p:cNvPicPr>
              <a:picLocks noChangeAspect="1"/>
            </p:cNvPicPr>
            <p:nvPr/>
          </p:nvPicPr>
          <p:blipFill>
            <a:blip r:embed="rId13"/>
            <a:stretch>
              <a:fillRect/>
            </a:stretch>
          </p:blipFill>
          <p:spPr>
            <a:xfrm>
              <a:off x="8570183" y="3343638"/>
              <a:ext cx="191250" cy="191250"/>
            </a:xfrm>
            <a:prstGeom prst="rect">
              <a:avLst/>
            </a:prstGeom>
          </p:spPr>
        </p:pic>
      </p:grpSp>
      <p:grpSp>
        <p:nvGrpSpPr>
          <p:cNvPr id="199" name="Group 198"/>
          <p:cNvGrpSpPr/>
          <p:nvPr/>
        </p:nvGrpSpPr>
        <p:grpSpPr>
          <a:xfrm>
            <a:off x="5560223" y="2004714"/>
            <a:ext cx="225000" cy="326250"/>
            <a:chOff x="5176538" y="1337838"/>
            <a:chExt cx="225000" cy="326250"/>
          </a:xfrm>
        </p:grpSpPr>
        <p:pic>
          <p:nvPicPr>
            <p:cNvPr id="200" name="Image 377"/>
            <p:cNvPicPr>
              <a:picLocks noChangeAspect="1"/>
            </p:cNvPicPr>
            <p:nvPr/>
          </p:nvPicPr>
          <p:blipFill>
            <a:blip r:embed="rId14"/>
            <a:stretch>
              <a:fillRect/>
            </a:stretch>
          </p:blipFill>
          <p:spPr>
            <a:xfrm>
              <a:off x="5176538" y="1337838"/>
              <a:ext cx="225000" cy="326250"/>
            </a:xfrm>
            <a:prstGeom prst="rect">
              <a:avLst/>
            </a:prstGeom>
          </p:spPr>
        </p:pic>
        <p:pic>
          <p:nvPicPr>
            <p:cNvPr id="210"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11" name="Group 210"/>
          <p:cNvGrpSpPr/>
          <p:nvPr/>
        </p:nvGrpSpPr>
        <p:grpSpPr>
          <a:xfrm>
            <a:off x="217242" y="825146"/>
            <a:ext cx="276038" cy="371235"/>
            <a:chOff x="7430099" y="2153431"/>
            <a:chExt cx="276038" cy="371235"/>
          </a:xfrm>
        </p:grpSpPr>
        <p:pic>
          <p:nvPicPr>
            <p:cNvPr id="212" name="Image 2226"/>
            <p:cNvPicPr>
              <a:picLocks noChangeAspect="1"/>
            </p:cNvPicPr>
            <p:nvPr/>
          </p:nvPicPr>
          <p:blipFill>
            <a:blip r:embed="rId14">
              <a:duotone>
                <a:prstClr val="black"/>
                <a:schemeClr val="tx2">
                  <a:tint val="45000"/>
                  <a:satMod val="400000"/>
                </a:schemeClr>
              </a:duotone>
            </a:blip>
            <a:stretch>
              <a:fillRect/>
            </a:stretch>
          </p:blipFill>
          <p:spPr>
            <a:xfrm>
              <a:off x="7465143" y="2198416"/>
              <a:ext cx="225000" cy="326250"/>
            </a:xfrm>
            <a:prstGeom prst="rect">
              <a:avLst/>
            </a:prstGeom>
          </p:spPr>
        </p:pic>
        <p:sp>
          <p:nvSpPr>
            <p:cNvPr id="213" name="TextBox 2218"/>
            <p:cNvSpPr txBox="1"/>
            <p:nvPr/>
          </p:nvSpPr>
          <p:spPr>
            <a:xfrm>
              <a:off x="7430099" y="2153431"/>
              <a:ext cx="276038" cy="307777"/>
            </a:xfrm>
            <a:prstGeom prst="rect">
              <a:avLst/>
            </a:prstGeom>
            <a:noFill/>
          </p:spPr>
          <p:txBody>
            <a:bodyPr wrap="none" rtlCol="0">
              <a:spAutoFit/>
            </a:bodyPr>
            <a:lstStyle/>
            <a:p>
              <a:r>
                <a:rPr lang="fr-FR" sz="1400" dirty="0">
                  <a:solidFill>
                    <a:schemeClr val="bg1"/>
                  </a:solidFill>
                </a:rPr>
                <a:t>$</a:t>
              </a:r>
              <a:endParaRPr lang="en-US" sz="1400" dirty="0">
                <a:solidFill>
                  <a:schemeClr val="bg1"/>
                </a:solidFill>
              </a:endParaRPr>
            </a:p>
          </p:txBody>
        </p:sp>
      </p:grpSp>
      <p:grpSp>
        <p:nvGrpSpPr>
          <p:cNvPr id="214" name="Group 213"/>
          <p:cNvGrpSpPr/>
          <p:nvPr/>
        </p:nvGrpSpPr>
        <p:grpSpPr>
          <a:xfrm>
            <a:off x="5917937" y="2615724"/>
            <a:ext cx="276038" cy="371235"/>
            <a:chOff x="7430099" y="2153431"/>
            <a:chExt cx="276038" cy="371235"/>
          </a:xfrm>
        </p:grpSpPr>
        <p:pic>
          <p:nvPicPr>
            <p:cNvPr id="215" name="Image 2226"/>
            <p:cNvPicPr>
              <a:picLocks noChangeAspect="1"/>
            </p:cNvPicPr>
            <p:nvPr/>
          </p:nvPicPr>
          <p:blipFill>
            <a:blip r:embed="rId14">
              <a:duotone>
                <a:prstClr val="black"/>
                <a:schemeClr val="tx2">
                  <a:tint val="45000"/>
                  <a:satMod val="400000"/>
                </a:schemeClr>
              </a:duotone>
            </a:blip>
            <a:stretch>
              <a:fillRect/>
            </a:stretch>
          </p:blipFill>
          <p:spPr>
            <a:xfrm>
              <a:off x="7465143" y="2198416"/>
              <a:ext cx="225000" cy="326250"/>
            </a:xfrm>
            <a:prstGeom prst="rect">
              <a:avLst/>
            </a:prstGeom>
          </p:spPr>
        </p:pic>
        <p:sp>
          <p:nvSpPr>
            <p:cNvPr id="216" name="TextBox 2218"/>
            <p:cNvSpPr txBox="1"/>
            <p:nvPr/>
          </p:nvSpPr>
          <p:spPr>
            <a:xfrm>
              <a:off x="7430099" y="2153431"/>
              <a:ext cx="276038" cy="307777"/>
            </a:xfrm>
            <a:prstGeom prst="rect">
              <a:avLst/>
            </a:prstGeom>
            <a:noFill/>
          </p:spPr>
          <p:txBody>
            <a:bodyPr wrap="none" rtlCol="0">
              <a:spAutoFit/>
            </a:bodyPr>
            <a:lstStyle/>
            <a:p>
              <a:r>
                <a:rPr lang="fr-FR" sz="1400" dirty="0">
                  <a:solidFill>
                    <a:schemeClr val="bg1"/>
                  </a:solidFill>
                </a:rPr>
                <a:t>$</a:t>
              </a:r>
              <a:endParaRPr lang="en-US" sz="1400" dirty="0">
                <a:solidFill>
                  <a:schemeClr val="bg1"/>
                </a:solidFill>
              </a:endParaRPr>
            </a:p>
          </p:txBody>
        </p:sp>
      </p:grpSp>
      <p:pic>
        <p:nvPicPr>
          <p:cNvPr id="245" name="Image 2226"/>
          <p:cNvPicPr>
            <a:picLocks noChangeAspect="1"/>
          </p:cNvPicPr>
          <p:nvPr/>
        </p:nvPicPr>
        <p:blipFill>
          <a:blip r:embed="rId14">
            <a:duotone>
              <a:prstClr val="black"/>
              <a:schemeClr val="tx2">
                <a:tint val="45000"/>
                <a:satMod val="400000"/>
              </a:schemeClr>
            </a:duotone>
          </a:blip>
          <a:stretch>
            <a:fillRect/>
          </a:stretch>
        </p:blipFill>
        <p:spPr>
          <a:xfrm>
            <a:off x="242827" y="3273376"/>
            <a:ext cx="225000" cy="326250"/>
          </a:xfrm>
          <a:prstGeom prst="rect">
            <a:avLst/>
          </a:prstGeom>
        </p:spPr>
      </p:pic>
      <p:sp>
        <p:nvSpPr>
          <p:cNvPr id="246" name="ZoneTexte 84"/>
          <p:cNvSpPr txBox="1"/>
          <p:nvPr/>
        </p:nvSpPr>
        <p:spPr>
          <a:xfrm>
            <a:off x="411981" y="3256924"/>
            <a:ext cx="1918560" cy="461665"/>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HUMANITARIAN CONFERENCE ON NIGERIA AND THE LAKE CHAD REGION</a:t>
            </a:r>
          </a:p>
        </p:txBody>
      </p:sp>
      <p:grpSp>
        <p:nvGrpSpPr>
          <p:cNvPr id="247" name="Group 246"/>
          <p:cNvGrpSpPr/>
          <p:nvPr/>
        </p:nvGrpSpPr>
        <p:grpSpPr>
          <a:xfrm>
            <a:off x="209680" y="5478221"/>
            <a:ext cx="225000" cy="326250"/>
            <a:chOff x="260489" y="910901"/>
            <a:chExt cx="225000" cy="326250"/>
          </a:xfrm>
        </p:grpSpPr>
        <p:pic>
          <p:nvPicPr>
            <p:cNvPr id="248" name="Image 377"/>
            <p:cNvPicPr>
              <a:picLocks noChangeAspect="1"/>
            </p:cNvPicPr>
            <p:nvPr/>
          </p:nvPicPr>
          <p:blipFill>
            <a:blip r:embed="rId14"/>
            <a:stretch>
              <a:fillRect/>
            </a:stretch>
          </p:blipFill>
          <p:spPr>
            <a:xfrm>
              <a:off x="260489" y="910901"/>
              <a:ext cx="225000" cy="326250"/>
            </a:xfrm>
            <a:prstGeom prst="rect">
              <a:avLst/>
            </a:prstGeom>
          </p:spPr>
        </p:pic>
        <p:pic>
          <p:nvPicPr>
            <p:cNvPr id="249" name="Image 22"/>
            <p:cNvPicPr>
              <a:picLocks noChangeAspect="1"/>
            </p:cNvPicPr>
            <p:nvPr/>
          </p:nvPicPr>
          <p:blipFill>
            <a:blip r:embed="rId16"/>
            <a:stretch>
              <a:fillRect/>
            </a:stretch>
          </p:blipFill>
          <p:spPr>
            <a:xfrm>
              <a:off x="268255" y="937737"/>
              <a:ext cx="204033" cy="174885"/>
            </a:xfrm>
            <a:prstGeom prst="rect">
              <a:avLst/>
            </a:prstGeom>
          </p:spPr>
        </p:pic>
      </p:grpSp>
      <p:grpSp>
        <p:nvGrpSpPr>
          <p:cNvPr id="250" name="Group 249"/>
          <p:cNvGrpSpPr/>
          <p:nvPr/>
        </p:nvGrpSpPr>
        <p:grpSpPr>
          <a:xfrm>
            <a:off x="8472065" y="828730"/>
            <a:ext cx="225000" cy="326250"/>
            <a:chOff x="5176538" y="1337838"/>
            <a:chExt cx="225000" cy="326250"/>
          </a:xfrm>
        </p:grpSpPr>
        <p:pic>
          <p:nvPicPr>
            <p:cNvPr id="251" name="Image 377"/>
            <p:cNvPicPr>
              <a:picLocks noChangeAspect="1"/>
            </p:cNvPicPr>
            <p:nvPr/>
          </p:nvPicPr>
          <p:blipFill>
            <a:blip r:embed="rId14"/>
            <a:stretch>
              <a:fillRect/>
            </a:stretch>
          </p:blipFill>
          <p:spPr>
            <a:xfrm>
              <a:off x="5176538" y="1337838"/>
              <a:ext cx="225000" cy="326250"/>
            </a:xfrm>
            <a:prstGeom prst="rect">
              <a:avLst/>
            </a:prstGeom>
          </p:spPr>
        </p:pic>
        <p:pic>
          <p:nvPicPr>
            <p:cNvPr id="252"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53" name="Group 252"/>
          <p:cNvGrpSpPr/>
          <p:nvPr/>
        </p:nvGrpSpPr>
        <p:grpSpPr>
          <a:xfrm>
            <a:off x="7095239" y="3818255"/>
            <a:ext cx="225000" cy="326250"/>
            <a:chOff x="260489" y="910901"/>
            <a:chExt cx="225000" cy="326250"/>
          </a:xfrm>
        </p:grpSpPr>
        <p:pic>
          <p:nvPicPr>
            <p:cNvPr id="254" name="Image 377"/>
            <p:cNvPicPr>
              <a:picLocks noChangeAspect="1"/>
            </p:cNvPicPr>
            <p:nvPr/>
          </p:nvPicPr>
          <p:blipFill>
            <a:blip r:embed="rId14"/>
            <a:stretch>
              <a:fillRect/>
            </a:stretch>
          </p:blipFill>
          <p:spPr>
            <a:xfrm>
              <a:off x="260489" y="910901"/>
              <a:ext cx="225000" cy="326250"/>
            </a:xfrm>
            <a:prstGeom prst="rect">
              <a:avLst/>
            </a:prstGeom>
          </p:spPr>
        </p:pic>
        <p:pic>
          <p:nvPicPr>
            <p:cNvPr id="255" name="Image 22"/>
            <p:cNvPicPr>
              <a:picLocks noChangeAspect="1"/>
            </p:cNvPicPr>
            <p:nvPr/>
          </p:nvPicPr>
          <p:blipFill>
            <a:blip r:embed="rId16"/>
            <a:stretch>
              <a:fillRect/>
            </a:stretch>
          </p:blipFill>
          <p:spPr>
            <a:xfrm>
              <a:off x="268255" y="937737"/>
              <a:ext cx="204033" cy="174885"/>
            </a:xfrm>
            <a:prstGeom prst="rect">
              <a:avLst/>
            </a:prstGeom>
          </p:spPr>
        </p:pic>
      </p:grpSp>
      <p:grpSp>
        <p:nvGrpSpPr>
          <p:cNvPr id="178" name="Group 177"/>
          <p:cNvGrpSpPr/>
          <p:nvPr/>
        </p:nvGrpSpPr>
        <p:grpSpPr>
          <a:xfrm>
            <a:off x="6673322" y="3206125"/>
            <a:ext cx="276038" cy="371235"/>
            <a:chOff x="7430099" y="2153431"/>
            <a:chExt cx="276038" cy="371235"/>
          </a:xfrm>
        </p:grpSpPr>
        <p:pic>
          <p:nvPicPr>
            <p:cNvPr id="180" name="Image 2226"/>
            <p:cNvPicPr>
              <a:picLocks noChangeAspect="1"/>
            </p:cNvPicPr>
            <p:nvPr/>
          </p:nvPicPr>
          <p:blipFill>
            <a:blip r:embed="rId14">
              <a:duotone>
                <a:prstClr val="black"/>
                <a:schemeClr val="tx2">
                  <a:tint val="45000"/>
                  <a:satMod val="400000"/>
                </a:schemeClr>
              </a:duotone>
            </a:blip>
            <a:stretch>
              <a:fillRect/>
            </a:stretch>
          </p:blipFill>
          <p:spPr>
            <a:xfrm>
              <a:off x="7465143" y="2198416"/>
              <a:ext cx="225000" cy="326250"/>
            </a:xfrm>
            <a:prstGeom prst="rect">
              <a:avLst/>
            </a:prstGeom>
          </p:spPr>
        </p:pic>
        <p:sp>
          <p:nvSpPr>
            <p:cNvPr id="181" name="TextBox 2218"/>
            <p:cNvSpPr txBox="1"/>
            <p:nvPr/>
          </p:nvSpPr>
          <p:spPr>
            <a:xfrm>
              <a:off x="7430099" y="2153431"/>
              <a:ext cx="276038" cy="307777"/>
            </a:xfrm>
            <a:prstGeom prst="rect">
              <a:avLst/>
            </a:prstGeom>
            <a:noFill/>
          </p:spPr>
          <p:txBody>
            <a:bodyPr wrap="none" rtlCol="0">
              <a:spAutoFit/>
            </a:bodyPr>
            <a:lstStyle/>
            <a:p>
              <a:r>
                <a:rPr lang="fr-FR" sz="1400" dirty="0">
                  <a:solidFill>
                    <a:schemeClr val="bg1"/>
                  </a:solidFill>
                </a:rPr>
                <a:t>$</a:t>
              </a:r>
              <a:endParaRPr lang="en-US" sz="1400" dirty="0">
                <a:solidFill>
                  <a:schemeClr val="bg1"/>
                </a:solidFill>
              </a:endParaRPr>
            </a:p>
          </p:txBody>
        </p:sp>
      </p:grpSp>
      <p:grpSp>
        <p:nvGrpSpPr>
          <p:cNvPr id="182" name="Group 181"/>
          <p:cNvGrpSpPr/>
          <p:nvPr/>
        </p:nvGrpSpPr>
        <p:grpSpPr>
          <a:xfrm>
            <a:off x="4166159" y="1930278"/>
            <a:ext cx="276038" cy="371235"/>
            <a:chOff x="7430099" y="2153431"/>
            <a:chExt cx="276038" cy="371235"/>
          </a:xfrm>
        </p:grpSpPr>
        <p:pic>
          <p:nvPicPr>
            <p:cNvPr id="187" name="Image 2226"/>
            <p:cNvPicPr>
              <a:picLocks noChangeAspect="1"/>
            </p:cNvPicPr>
            <p:nvPr/>
          </p:nvPicPr>
          <p:blipFill>
            <a:blip r:embed="rId14">
              <a:duotone>
                <a:prstClr val="black"/>
                <a:schemeClr val="tx2">
                  <a:tint val="45000"/>
                  <a:satMod val="400000"/>
                </a:schemeClr>
              </a:duotone>
            </a:blip>
            <a:stretch>
              <a:fillRect/>
            </a:stretch>
          </p:blipFill>
          <p:spPr>
            <a:xfrm>
              <a:off x="7465143" y="2198416"/>
              <a:ext cx="225000" cy="326250"/>
            </a:xfrm>
            <a:prstGeom prst="rect">
              <a:avLst/>
            </a:prstGeom>
          </p:spPr>
        </p:pic>
        <p:sp>
          <p:nvSpPr>
            <p:cNvPr id="188" name="TextBox 2218"/>
            <p:cNvSpPr txBox="1"/>
            <p:nvPr/>
          </p:nvSpPr>
          <p:spPr>
            <a:xfrm>
              <a:off x="7430099" y="2153431"/>
              <a:ext cx="276038" cy="307777"/>
            </a:xfrm>
            <a:prstGeom prst="rect">
              <a:avLst/>
            </a:prstGeom>
            <a:noFill/>
          </p:spPr>
          <p:txBody>
            <a:bodyPr wrap="none" rtlCol="0">
              <a:spAutoFit/>
            </a:bodyPr>
            <a:lstStyle/>
            <a:p>
              <a:r>
                <a:rPr lang="fr-FR" sz="1400" dirty="0">
                  <a:solidFill>
                    <a:schemeClr val="bg1"/>
                  </a:solidFill>
                </a:rPr>
                <a:t>$</a:t>
              </a:r>
              <a:endParaRPr lang="en-US" sz="1400" dirty="0">
                <a:solidFill>
                  <a:schemeClr val="bg1"/>
                </a:solidFill>
              </a:endParaRPr>
            </a:p>
          </p:txBody>
        </p:sp>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9009</TotalTime>
  <Words>578</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(31 January – 6 February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504</cp:revision>
  <cp:lastPrinted>2017-01-09T17:10:06Z</cp:lastPrinted>
  <dcterms:created xsi:type="dcterms:W3CDTF">2015-12-15T11:10:25Z</dcterms:created>
  <dcterms:modified xsi:type="dcterms:W3CDTF">2017-02-07T17:05:47Z</dcterms:modified>
</cp:coreProperties>
</file>