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p:scale>
          <a:sx n="95" d="100"/>
          <a:sy n="95" d="100"/>
        </p:scale>
        <p:origin x="108" y="66"/>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7" y="1"/>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13-Mar-17</a:t>
            </a:fld>
            <a:endParaRPr lang="en-US"/>
          </a:p>
        </p:txBody>
      </p:sp>
      <p:sp>
        <p:nvSpPr>
          <p:cNvPr id="4" name="Espace réservé de l'image des diapositives 3"/>
          <p:cNvSpPr>
            <a:spLocks noGrp="1" noRot="1" noChangeAspect="1"/>
          </p:cNvSpPr>
          <p:nvPr>
            <p:ph type="sldImg" idx="2"/>
          </p:nvPr>
        </p:nvSpPr>
        <p:spPr>
          <a:xfrm>
            <a:off x="1222375" y="1162050"/>
            <a:ext cx="4437063"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2"/>
            <a:ext cx="5505450" cy="3660458"/>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5" y="8829975"/>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7" y="8829975"/>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13-Mar-17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13-Mar-17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13-Mar-17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13-Mar-17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13-Mar-17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13-Mar-17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13-Mar-17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13-Mar-17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Afrique de l’Ouest et du Centre</a:t>
            </a:r>
            <a:r>
              <a:rPr lang="en-GB" sz="1600" b="1"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Aperçu</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humanitaire</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hebdomadaire</a:t>
            </a:r>
            <a:r>
              <a:rPr lang="en-GB" sz="1600" dirty="0">
                <a:solidFill>
                  <a:schemeClr val="bg1"/>
                </a:solidFill>
                <a:latin typeface="Arial" panose="020B0604020202020204" pitchFamily="34" charset="0"/>
                <a:cs typeface="Arial" panose="020B0604020202020204" pitchFamily="34" charset="0"/>
              </a:rPr>
              <a:t> </a:t>
            </a:r>
            <a:r>
              <a:rPr lang="en-GB" sz="1000" dirty="0">
                <a:solidFill>
                  <a:schemeClr val="bg1"/>
                </a:solidFill>
                <a:latin typeface="Arial" panose="020B0604020202020204" pitchFamily="34" charset="0"/>
                <a:cs typeface="Arial" panose="020B0604020202020204" pitchFamily="34" charset="0"/>
              </a:rPr>
              <a:t>(7 – 13 mars 2017)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a:solidFill>
                  <a:schemeClr val="bg1">
                    <a:lumMod val="50000"/>
                  </a:schemeClr>
                </a:solidFill>
                <a:latin typeface="Arial" panose="020B0604020202020204" pitchFamily="34" charset="0"/>
                <a:cs typeface="Arial" panose="020B0604020202020204" pitchFamily="34" charset="0"/>
              </a:rPr>
              <a:t>: 13 mars 2017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957194"/>
          </a:xfrm>
          <a:prstGeom prst="rect">
            <a:avLst/>
          </a:prstGeom>
          <a:noFill/>
        </p:spPr>
        <p:txBody>
          <a:bodyPr wrap="square" lIns="0" tIns="49785" rIns="0" bIns="49785" rtlCol="0">
            <a:noAutofit/>
          </a:bodyPr>
          <a:lstStyle/>
          <a:p>
            <a:pPr lvl="0"/>
            <a:r>
              <a:rPr lang="fr-CA" sz="1000" dirty="0">
                <a:solidFill>
                  <a:prstClr val="black"/>
                </a:solidFill>
                <a:latin typeface="Arial"/>
              </a:rPr>
              <a:t>CAMEROUN</a:t>
            </a: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Une éruption de fièvre et d’irritations cutanées a rendu 43 enfants malades et causé 16 décès dans la région de l’Extrême-Nord du Cameroun depuis le début de l'année. </a:t>
            </a:r>
            <a:br>
              <a:rPr lang="fr-FR" sz="800" dirty="0">
                <a:latin typeface="Arial" panose="020B0604020202020204" pitchFamily="34" charset="0"/>
                <a:cs typeface="Arial" panose="020B0604020202020204" pitchFamily="34" charset="0"/>
              </a:rPr>
            </a:br>
            <a:r>
              <a:rPr lang="fr-FR" sz="800" dirty="0">
                <a:latin typeface="Arial" panose="020B0604020202020204" pitchFamily="34" charset="0"/>
                <a:cs typeface="Arial" panose="020B0604020202020204" pitchFamily="34" charset="0"/>
              </a:rPr>
              <a:t>Les cas sont principalement des nourrissons de moins de trois ans et signalés dans six districts sanitaires de la région. </a:t>
            </a:r>
            <a:br>
              <a:rPr lang="fr-FR" sz="800" dirty="0">
                <a:latin typeface="Arial" panose="020B0604020202020204" pitchFamily="34" charset="0"/>
                <a:cs typeface="Arial" panose="020B0604020202020204" pitchFamily="34" charset="0"/>
              </a:rPr>
            </a:br>
            <a:r>
              <a:rPr lang="fr-FR" sz="800" dirty="0">
                <a:latin typeface="Arial" panose="020B0604020202020204" pitchFamily="34" charset="0"/>
                <a:cs typeface="Arial" panose="020B0604020202020204" pitchFamily="34" charset="0"/>
              </a:rPr>
              <a:t>Les symptômes comprennent une fièvre persistante, des lésions cutanées et une anémie. Le traitement, l'augmentation de la surveillance et la recherche active des patients au sein des communautés sont en cours dans le cadre de la réponse.</a:t>
            </a:r>
          </a:p>
          <a:p>
            <a:endParaRPr lang="fr-FR" sz="800" dirty="0">
              <a:solidFill>
                <a:prstClr val="black"/>
              </a:solidFill>
              <a:latin typeface="Arial" panose="020B0604020202020204" pitchFamily="34" charset="0"/>
              <a:cs typeface="Arial" panose="020B0604020202020204" pitchFamily="34" charset="0"/>
            </a:endParaRPr>
          </a:p>
          <a:p>
            <a:r>
              <a:rPr lang="fr-CA" sz="1000" dirty="0">
                <a:solidFill>
                  <a:prstClr val="black"/>
                </a:solidFill>
                <a:latin typeface="Arial"/>
              </a:rPr>
              <a:t>RÉPUBLIQUE CENTRAFRICAINE</a:t>
            </a:r>
          </a:p>
          <a:p>
            <a:pPr lvl="0"/>
            <a:endParaRPr lang="fr-CA" sz="10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endParaRPr>
          </a:p>
          <a:p>
            <a:pPr lvl="0"/>
            <a:endParaRPr lang="fr-FR" sz="200" dirty="0">
              <a:solidFill>
                <a:prstClr val="black"/>
              </a:solidFill>
              <a:latin typeface="Arial"/>
            </a:endParaRPr>
          </a:p>
          <a:p>
            <a:pPr lvl="0"/>
            <a:endParaRPr lang="fr-FR" sz="800" dirty="0">
              <a:solidFill>
                <a:prstClr val="black"/>
              </a:solidFill>
              <a:latin typeface="Arial"/>
            </a:endParaRPr>
          </a:p>
          <a:p>
            <a:pPr lvl="0"/>
            <a:r>
              <a:rPr lang="fr-FR" sz="800" dirty="0">
                <a:solidFill>
                  <a:prstClr val="black"/>
                </a:solidFill>
                <a:latin typeface="Arial"/>
              </a:rPr>
              <a:t>Des milliers de personnes forcées de fuir la violence dans la ville de </a:t>
            </a:r>
            <a:r>
              <a:rPr lang="fr-FR" sz="800" dirty="0" err="1">
                <a:solidFill>
                  <a:prstClr val="black"/>
                </a:solidFill>
                <a:latin typeface="Arial"/>
              </a:rPr>
              <a:t>Kaga</a:t>
            </a:r>
            <a:r>
              <a:rPr lang="fr-FR" sz="800" dirty="0">
                <a:solidFill>
                  <a:prstClr val="black"/>
                </a:solidFill>
                <a:latin typeface="Arial"/>
              </a:rPr>
              <a:t> </a:t>
            </a:r>
            <a:r>
              <a:rPr lang="fr-FR" sz="800" dirty="0" err="1">
                <a:solidFill>
                  <a:prstClr val="black"/>
                </a:solidFill>
                <a:latin typeface="Arial"/>
              </a:rPr>
              <a:t>Bandoro</a:t>
            </a:r>
            <a:r>
              <a:rPr lang="fr-FR" sz="800" dirty="0">
                <a:solidFill>
                  <a:prstClr val="black"/>
                </a:solidFill>
                <a:latin typeface="Arial"/>
              </a:rPr>
              <a:t>, au nord, ont progressivement regagné un site pour les déplacés établi depuis mais resté vide à cause des troubles. Au 9 mars, 3 051 personnes déplacées s'étaient installées sur le site de Lazare après avoir déménagé des environs de la base de la MINUSCA dans la ville. L'enregistrement et le profilage des personnes déplacées se sont poursuivis malgré la restriction des déplacements en raison de l'insécurité.</a:t>
            </a:r>
          </a:p>
          <a:p>
            <a:pPr lvl="0"/>
            <a:endParaRPr lang="fr-FR" sz="800" dirty="0">
              <a:solidFill>
                <a:prstClr val="black"/>
              </a:solidFill>
              <a:latin typeface="Arial"/>
            </a:endParaRPr>
          </a:p>
          <a:p>
            <a:pPr lvl="0"/>
            <a:r>
              <a:rPr lang="fr-FR" sz="1000" dirty="0">
                <a:solidFill>
                  <a:prstClr val="black"/>
                </a:solidFill>
                <a:latin typeface="Arial"/>
              </a:rPr>
              <a:t>RD CONGO</a:t>
            </a:r>
          </a:p>
          <a:p>
            <a:pPr lvl="0"/>
            <a:endParaRPr lang="fr-FR" sz="800" dirty="0">
              <a:solidFill>
                <a:prstClr val="black"/>
              </a:solidFill>
              <a:latin typeface="Arial"/>
            </a:endParaRPr>
          </a:p>
          <a:p>
            <a:pPr lvl="0"/>
            <a:endParaRPr lang="fr-FR" sz="800" dirty="0">
              <a:solidFill>
                <a:prstClr val="black"/>
              </a:solidFill>
              <a:latin typeface="Arial"/>
              <a:cs typeface="Arial" panose="020B0604020202020204" pitchFamily="34" charset="0"/>
            </a:endParaRPr>
          </a:p>
          <a:p>
            <a:pPr lvl="0"/>
            <a:endParaRPr lang="fr-CA" sz="800" dirty="0">
              <a:latin typeface="Arial" panose="020B0604020202020204" pitchFamily="34" charset="0"/>
              <a:cs typeface="Arial" panose="020B0604020202020204" pitchFamily="34" charset="0"/>
            </a:endParaRPr>
          </a:p>
          <a:p>
            <a:pPr lvl="0"/>
            <a:endParaRPr lang="fr-FR" sz="800" dirty="0">
              <a:latin typeface="Arial" panose="020B0604020202020204" pitchFamily="34" charset="0"/>
              <a:cs typeface="Arial" panose="020B0604020202020204" pitchFamily="34" charset="0"/>
            </a:endParaRPr>
          </a:p>
          <a:p>
            <a:pPr lvl="0"/>
            <a:r>
              <a:rPr lang="fr-FR" sz="800" dirty="0">
                <a:latin typeface="Arial" panose="020B0604020202020204" pitchFamily="34" charset="0"/>
                <a:cs typeface="Arial" panose="020B0604020202020204" pitchFamily="34" charset="0"/>
              </a:rPr>
              <a:t>Entre le 1er et le 8 mars, quelque 310 familles sont arrivées à </a:t>
            </a:r>
            <a:r>
              <a:rPr lang="fr-FR" sz="800" dirty="0" err="1">
                <a:latin typeface="Arial" panose="020B0604020202020204" pitchFamily="34" charset="0"/>
                <a:cs typeface="Arial" panose="020B0604020202020204" pitchFamily="34" charset="0"/>
              </a:rPr>
              <a:t>Kalonda</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Kibuyu</a:t>
            </a:r>
            <a:r>
              <a:rPr lang="fr-FR" sz="800" dirty="0">
                <a:latin typeface="Arial" panose="020B0604020202020204" pitchFamily="34" charset="0"/>
                <a:cs typeface="Arial" panose="020B0604020202020204" pitchFamily="34" charset="0"/>
              </a:rPr>
              <a:t>, dans la province orientale du Maniema, </a:t>
            </a:r>
            <a:br>
              <a:rPr lang="fr-FR" sz="800" dirty="0">
                <a:latin typeface="Arial" panose="020B0604020202020204" pitchFamily="34" charset="0"/>
                <a:cs typeface="Arial" panose="020B0604020202020204" pitchFamily="34" charset="0"/>
              </a:rPr>
            </a:br>
            <a:r>
              <a:rPr lang="fr-FR" sz="800" dirty="0">
                <a:latin typeface="Arial" panose="020B0604020202020204" pitchFamily="34" charset="0"/>
                <a:cs typeface="Arial" panose="020B0604020202020204" pitchFamily="34" charset="0"/>
              </a:rPr>
              <a:t>en provenance de la province voisine du Tanganyika où elles ont fui les affrontements intercommunautaires qui ont éclaté en février. Elles s'ajoutent à quelque 640 ménages qui ont également fui les incursions d'hommes armés au Maniema. Les acteurs humanitaires planifient une mission pour évaluer les besoins.</a:t>
            </a:r>
            <a:endParaRPr lang="fr-CA" sz="800" dirty="0">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33261"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61665"/>
              </a:xfrm>
              <a:prstGeom prst="rect">
                <a:avLst/>
              </a:prstGeom>
              <a:noFill/>
            </p:spPr>
            <p:txBody>
              <a:bodyPr wrap="square" rtlCol="0">
                <a:spAutoFit/>
              </a:bodyPr>
              <a:lstStyle/>
              <a:p>
                <a:pPr algn="ctr"/>
                <a:r>
                  <a:rPr lang="fr-FR" sz="800" dirty="0">
                    <a:latin typeface="Bookman Old Style" panose="02050604050505020204" pitchFamily="18" charset="0"/>
                  </a:rPr>
                  <a:t>RÉPUBLIQUE DÉMOCRATIQUE DU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RÉPUBLIQUE CENTRAFRICAINE</a:t>
                </a:r>
                <a:endParaRPr lang="en-US" sz="800" dirty="0">
                  <a:latin typeface="Bookman Old Style" panose="02050604050505020204" pitchFamily="18" charset="0"/>
                </a:endParaRPr>
              </a:p>
            </p:txBody>
          </p:sp>
          <p:sp>
            <p:nvSpPr>
              <p:cNvPr id="347" name="ZoneTexte 346"/>
              <p:cNvSpPr txBox="1"/>
              <p:nvPr/>
            </p:nvSpPr>
            <p:spPr>
              <a:xfrm>
                <a:off x="5406962"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CAMEROUN</a:t>
                </a:r>
                <a:endParaRPr lang="en-US" sz="800" dirty="0">
                  <a:solidFill>
                    <a:schemeClr val="tx1"/>
                  </a:solidFill>
                </a:endParaRPr>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MALI</a:t>
                </a:r>
                <a:endParaRPr lang="en-US" dirty="0"/>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BURKINA FASO</a:t>
                </a:r>
                <a:endParaRPr lang="en-US" dirty="0"/>
              </a:p>
            </p:txBody>
          </p:sp>
          <p:sp>
            <p:nvSpPr>
              <p:cNvPr id="358" name="ZoneTexte 357"/>
              <p:cNvSpPr txBox="1"/>
              <p:nvPr/>
            </p:nvSpPr>
            <p:spPr>
              <a:xfrm>
                <a:off x="3833356" y="3255343"/>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260993" y="3013731"/>
                <a:ext cx="61778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62393" y="3211496"/>
                <a:ext cx="200650" cy="485495"/>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63948" cy="1264920"/>
                <a:chOff x="2809949" y="5289820"/>
                <a:chExt cx="2863948"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45513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ET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13130" y="600908"/>
            <a:ext cx="2190927" cy="6681399"/>
          </a:xfrm>
          <a:prstGeom prst="rect">
            <a:avLst/>
          </a:prstGeom>
          <a:noFill/>
        </p:spPr>
        <p:txBody>
          <a:bodyPr wrap="square" lIns="0" tIns="49785" rIns="0" bIns="49785" rtlCol="0">
            <a:noAutofit/>
          </a:bodyPr>
          <a:lstStyle/>
          <a:p>
            <a:r>
              <a:rPr lang="en-GB" sz="1000" dirty="0">
                <a:latin typeface="Arial"/>
              </a:rPr>
              <a:t>NIGERIA</a:t>
            </a:r>
          </a:p>
          <a:p>
            <a:pPr>
              <a:spcBef>
                <a:spcPts val="600"/>
              </a:spcBef>
            </a:pPr>
            <a:r>
              <a:rPr lang="en-GB" sz="800" i="1" dirty="0">
                <a:solidFill>
                  <a:schemeClr val="bg1">
                    <a:lumMod val="50000"/>
                  </a:schemeClr>
                </a:solidFill>
                <a:latin typeface="Arial" panose="020B0604020202020204" pitchFamily="34" charset="0"/>
                <a:cs typeface="Arial" panose="020B0604020202020204" pitchFamily="34" charset="0"/>
              </a:rPr>
              <a:t>         </a:t>
            </a:r>
          </a:p>
          <a:p>
            <a:endParaRPr lang="fr-FR" sz="3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200" dirty="0">
              <a:latin typeface="Arial" panose="020B0604020202020204" pitchFamily="34" charset="0"/>
              <a:cs typeface="Arial" panose="020B0604020202020204" pitchFamily="34" charset="0"/>
            </a:endParaRPr>
          </a:p>
          <a:p>
            <a:endParaRPr lang="fr-FR" sz="3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Depuis le 9 mars, l'Agence nationale de gestion des urgences et le Service d'immigration nigérian ont enregistré plus de 22 400 réfugiés nigérians revenant du Niger voisin. </a:t>
            </a:r>
            <a:br>
              <a:rPr lang="fr-FR" sz="800" dirty="0">
                <a:latin typeface="Arial" panose="020B0604020202020204" pitchFamily="34" charset="0"/>
                <a:cs typeface="Arial" panose="020B0604020202020204" pitchFamily="34" charset="0"/>
              </a:rPr>
            </a:br>
            <a:r>
              <a:rPr lang="fr-FR" sz="800" dirty="0">
                <a:latin typeface="Arial" panose="020B0604020202020204" pitchFamily="34" charset="0"/>
                <a:cs typeface="Arial" panose="020B0604020202020204" pitchFamily="34" charset="0"/>
              </a:rPr>
              <a:t>Ces dernières semaines, une centaine de rapatriés arrivent tous les jours dans la ville de </a:t>
            </a:r>
            <a:r>
              <a:rPr lang="fr-FR" sz="800" dirty="0" err="1">
                <a:latin typeface="Arial" panose="020B0604020202020204" pitchFamily="34" charset="0"/>
                <a:cs typeface="Arial" panose="020B0604020202020204" pitchFamily="34" charset="0"/>
              </a:rPr>
              <a:t>Damasak</a:t>
            </a:r>
            <a:r>
              <a:rPr lang="fr-FR" sz="800" dirty="0">
                <a:latin typeface="Arial" panose="020B0604020202020204" pitchFamily="34" charset="0"/>
                <a:cs typeface="Arial" panose="020B0604020202020204" pitchFamily="34" charset="0"/>
              </a:rPr>
              <a:t>, au nord-est du Nigeria, dans l‘état de Borno. D'autres réfugiés devraient arriver dans les semaines à venir après la signature, le 2 mars, d'un accord tripartite entre le Nigeria, le Cameroun et le HCR sur le retour volontaire des réfugiés nigérians au Cameroun. </a:t>
            </a:r>
            <a:br>
              <a:rPr lang="fr-FR" sz="800" dirty="0">
                <a:latin typeface="Arial" panose="020B0604020202020204" pitchFamily="34" charset="0"/>
                <a:cs typeface="Arial" panose="020B0604020202020204" pitchFamily="34" charset="0"/>
              </a:rPr>
            </a:br>
            <a:r>
              <a:rPr lang="fr-FR" sz="800" dirty="0">
                <a:latin typeface="Arial" panose="020B0604020202020204" pitchFamily="34" charset="0"/>
                <a:cs typeface="Arial" panose="020B0604020202020204" pitchFamily="34" charset="0"/>
              </a:rPr>
              <a:t>Une évaluation rapide intersectorielle a été effectuée à </a:t>
            </a:r>
            <a:r>
              <a:rPr lang="fr-FR" sz="800" dirty="0" err="1">
                <a:latin typeface="Arial" panose="020B0604020202020204" pitchFamily="34" charset="0"/>
                <a:cs typeface="Arial" panose="020B0604020202020204" pitchFamily="34" charset="0"/>
              </a:rPr>
              <a:t>Damasak</a:t>
            </a:r>
            <a:r>
              <a:rPr lang="fr-FR" sz="800" dirty="0">
                <a:latin typeface="Arial" panose="020B0604020202020204" pitchFamily="34" charset="0"/>
                <a:cs typeface="Arial" panose="020B0604020202020204" pitchFamily="34" charset="0"/>
              </a:rPr>
              <a:t> le 10 mars pour préparer l'assistance aux nouveaux arrivants.</a:t>
            </a:r>
          </a:p>
          <a:p>
            <a:endParaRPr lang="fr-FR" sz="800" dirty="0">
              <a:solidFill>
                <a:prstClr val="black"/>
              </a:solidFill>
              <a:latin typeface="Arial"/>
            </a:endParaRPr>
          </a:p>
          <a:p>
            <a:r>
              <a:rPr lang="fr-CA" sz="1000" dirty="0">
                <a:latin typeface="Arial"/>
              </a:rPr>
              <a:t>MALI</a:t>
            </a:r>
          </a:p>
          <a:p>
            <a:endParaRPr lang="fr-CA" sz="1000" dirty="0">
              <a:latin typeface="Arial"/>
            </a:endParaRPr>
          </a:p>
          <a:p>
            <a:endParaRPr lang="fr-CA" sz="1000" dirty="0">
              <a:latin typeface="Arial"/>
            </a:endParaRPr>
          </a:p>
          <a:p>
            <a:endParaRPr lang="fr-FR" sz="400" dirty="0">
              <a:latin typeface="Arial" panose="020B0604020202020204" pitchFamily="34" charset="0"/>
              <a:cs typeface="Arial" panose="020B0604020202020204" pitchFamily="34" charset="0"/>
            </a:endParaRPr>
          </a:p>
          <a:p>
            <a:endParaRPr lang="fr-FR" sz="4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De graves menaces pour la sécurité dans le nord et le centre du Mali mettent les civils en danger et entravent leur accès aux services sociaux de base, a déclaré l'expert indépendant des Nations Unies pour les droits de l'homme, </a:t>
            </a:r>
            <a:r>
              <a:rPr lang="fr-FR" sz="800" dirty="0" err="1">
                <a:latin typeface="Arial" panose="020B0604020202020204" pitchFamily="34" charset="0"/>
                <a:cs typeface="Arial" panose="020B0604020202020204" pitchFamily="34" charset="0"/>
              </a:rPr>
              <a:t>Suliman</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Baldo</a:t>
            </a:r>
            <a:r>
              <a:rPr lang="fr-FR" sz="800" dirty="0">
                <a:latin typeface="Arial" panose="020B0604020202020204" pitchFamily="34" charset="0"/>
                <a:cs typeface="Arial" panose="020B0604020202020204" pitchFamily="34" charset="0"/>
              </a:rPr>
              <a:t>, le 9 mars. Il a appelé les signataires de l'accord de paix de juin 2015 à continuer de respecter leurs engagements et à assurer un accès humanitaire sans entrave à la population touchée et à protéger le personnel humanitaire et leurs opérations.</a:t>
            </a:r>
            <a:endParaRPr lang="fr-FR" sz="500" dirty="0">
              <a:latin typeface="Arial" panose="020B0604020202020204" pitchFamily="34" charset="0"/>
              <a:cs typeface="Arial" panose="020B0604020202020204" pitchFamily="34" charset="0"/>
            </a:endParaRPr>
          </a:p>
        </p:txBody>
      </p:sp>
      <p:grpSp>
        <p:nvGrpSpPr>
          <p:cNvPr id="7" name="Groupe 6"/>
          <p:cNvGrpSpPr/>
          <p:nvPr/>
        </p:nvGrpSpPr>
        <p:grpSpPr>
          <a:xfrm>
            <a:off x="8441911" y="5760007"/>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Catastrophe </a:t>
              </a:r>
              <a:r>
                <a:rPr lang="en-GB" sz="800" dirty="0" err="1">
                  <a:latin typeface="Arial" panose="020B0604020202020204" pitchFamily="34" charset="0"/>
                  <a:cs typeface="Arial" panose="020B0604020202020204" pitchFamily="34" charset="0"/>
                </a:rPr>
                <a:t>naturelle</a:t>
              </a:r>
              <a:r>
                <a:rPr lang="en-GB" sz="800" dirty="0">
                  <a:latin typeface="Arial" panose="020B0604020202020204" pitchFamily="34" charset="0"/>
                  <a:cs typeface="Arial" panose="020B0604020202020204" pitchFamily="34" charset="0"/>
                </a:rPr>
                <a:t> </a:t>
              </a: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Epidémie</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Conflit</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Autre</a:t>
              </a:r>
              <a:r>
                <a:rPr lang="en-GB" sz="800" dirty="0">
                  <a:latin typeface="Arial" panose="020B0604020202020204" pitchFamily="34" charset="0"/>
                  <a:cs typeface="Arial" panose="020B0604020202020204" pitchFamily="34" charset="0"/>
                </a:rPr>
                <a:t> </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05608" y="812181"/>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207" name="ZoneTexte 351"/>
          <p:cNvSpPr txBox="1"/>
          <p:nvPr/>
        </p:nvSpPr>
        <p:spPr>
          <a:xfrm>
            <a:off x="2909626" y="2650147"/>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382085" y="2824412"/>
            <a:ext cx="68104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GAMBIE</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61" name="ZoneTexte 84"/>
          <p:cNvSpPr txBox="1"/>
          <p:nvPr/>
        </p:nvSpPr>
        <p:spPr>
          <a:xfrm>
            <a:off x="451635" y="835702"/>
            <a:ext cx="2009007"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16 ENFANTS MEURENT À LA SUITE D’UNE ÉRUPTION DE FIÈVRE </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658715" y="851675"/>
            <a:ext cx="2061069" cy="461665"/>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PLUS DE 22 400 PERSONNES RETOURNÉES DANS LA VILLE DE DAMASAK</a:t>
            </a:r>
          </a:p>
        </p:txBody>
      </p:sp>
      <p:sp>
        <p:nvSpPr>
          <p:cNvPr id="187" name="ZoneTexte 2175"/>
          <p:cNvSpPr txBox="1"/>
          <p:nvPr/>
        </p:nvSpPr>
        <p:spPr>
          <a:xfrm>
            <a:off x="442865" y="3099236"/>
            <a:ext cx="2280829" cy="461665"/>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DES MILLIERS DE DÉPLACÉS </a:t>
            </a:r>
            <a:br>
              <a:rPr lang="fr-FR" sz="800" i="1" dirty="0">
                <a:solidFill>
                  <a:srgbClr val="026CB6"/>
                </a:solidFill>
                <a:latin typeface="Arial" panose="020B0604020202020204" pitchFamily="34" charset="0"/>
                <a:cs typeface="Arial" panose="020B0604020202020204" pitchFamily="34" charset="0"/>
              </a:rPr>
            </a:br>
            <a:r>
              <a:rPr lang="fr-FR" sz="800" i="1" dirty="0">
                <a:solidFill>
                  <a:srgbClr val="026CB6"/>
                </a:solidFill>
                <a:latin typeface="Arial" panose="020B0604020202020204" pitchFamily="34" charset="0"/>
                <a:cs typeface="Arial" panose="020B0604020202020204" pitchFamily="34" charset="0"/>
              </a:rPr>
              <a:t>QUITTENT UNE BASE DES </a:t>
            </a:r>
            <a:br>
              <a:rPr lang="fr-FR" sz="800" i="1" dirty="0">
                <a:solidFill>
                  <a:srgbClr val="026CB6"/>
                </a:solidFill>
                <a:latin typeface="Arial" panose="020B0604020202020204" pitchFamily="34" charset="0"/>
                <a:cs typeface="Arial" panose="020B0604020202020204" pitchFamily="34" charset="0"/>
              </a:rPr>
            </a:br>
            <a:r>
              <a:rPr lang="fr-FR" sz="800" i="1" dirty="0">
                <a:solidFill>
                  <a:srgbClr val="026CB6"/>
                </a:solidFill>
                <a:latin typeface="Arial" panose="020B0604020202020204" pitchFamily="34" charset="0"/>
                <a:cs typeface="Arial" panose="020B0604020202020204" pitchFamily="34" charset="0"/>
              </a:rPr>
              <a:t>NATIONS UNIES</a:t>
            </a:r>
            <a:endParaRPr lang="en-US" sz="800" i="1" dirty="0">
              <a:solidFill>
                <a:srgbClr val="026CB6"/>
              </a:solidFill>
              <a:latin typeface="Arial" panose="020B0604020202020204" pitchFamily="34" charset="0"/>
              <a:cs typeface="Arial" panose="020B0604020202020204" pitchFamily="34" charset="0"/>
            </a:endParaRPr>
          </a:p>
        </p:txBody>
      </p:sp>
      <p:sp>
        <p:nvSpPr>
          <p:cNvPr id="197" name="ZoneTexte 2175"/>
          <p:cNvSpPr txBox="1"/>
          <p:nvPr/>
        </p:nvSpPr>
        <p:spPr>
          <a:xfrm>
            <a:off x="506659" y="5367130"/>
            <a:ext cx="1806358" cy="461665"/>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PLUS DE 300 FAMILLES DÉPLACÉES PAR LA VIOLENCE DANS LE TANGANYIKA</a:t>
            </a:r>
          </a:p>
        </p:txBody>
      </p:sp>
      <p:cxnSp>
        <p:nvCxnSpPr>
          <p:cNvPr id="225" name="Connecteur droit 90"/>
          <p:cNvCxnSpPr/>
          <p:nvPr/>
        </p:nvCxnSpPr>
        <p:spPr>
          <a:xfrm flipV="1">
            <a:off x="8415190" y="3481680"/>
            <a:ext cx="2069323" cy="3376"/>
          </a:xfrm>
          <a:prstGeom prst="line">
            <a:avLst/>
          </a:prstGeom>
        </p:spPr>
        <p:style>
          <a:lnRef idx="1">
            <a:schemeClr val="dk1"/>
          </a:lnRef>
          <a:fillRef idx="0">
            <a:schemeClr val="dk1"/>
          </a:fillRef>
          <a:effectRef idx="0">
            <a:schemeClr val="dk1"/>
          </a:effectRef>
          <a:fontRef idx="minor">
            <a:schemeClr val="tx1"/>
          </a:fontRef>
        </p:style>
      </p:cxnSp>
      <p:grpSp>
        <p:nvGrpSpPr>
          <p:cNvPr id="241" name="Group 240"/>
          <p:cNvGrpSpPr/>
          <p:nvPr/>
        </p:nvGrpSpPr>
        <p:grpSpPr>
          <a:xfrm>
            <a:off x="240113" y="868345"/>
            <a:ext cx="225000" cy="326250"/>
            <a:chOff x="8546296" y="3330734"/>
            <a:chExt cx="225000" cy="326250"/>
          </a:xfrm>
        </p:grpSpPr>
        <p:pic>
          <p:nvPicPr>
            <p:cNvPr id="247" name="Image 371"/>
            <p:cNvPicPr>
              <a:picLocks noChangeAspect="1"/>
            </p:cNvPicPr>
            <p:nvPr/>
          </p:nvPicPr>
          <p:blipFill>
            <a:blip r:embed="rId12"/>
            <a:stretch>
              <a:fillRect/>
            </a:stretch>
          </p:blipFill>
          <p:spPr>
            <a:xfrm>
              <a:off x="8546296" y="3330734"/>
              <a:ext cx="225000" cy="326250"/>
            </a:xfrm>
            <a:prstGeom prst="rect">
              <a:avLst/>
            </a:prstGeom>
          </p:spPr>
        </p:pic>
        <p:pic>
          <p:nvPicPr>
            <p:cNvPr id="248" name="Image 372"/>
            <p:cNvPicPr>
              <a:picLocks noChangeAspect="1"/>
            </p:cNvPicPr>
            <p:nvPr/>
          </p:nvPicPr>
          <p:blipFill>
            <a:blip r:embed="rId13"/>
            <a:stretch>
              <a:fillRect/>
            </a:stretch>
          </p:blipFill>
          <p:spPr>
            <a:xfrm>
              <a:off x="8570183" y="3343638"/>
              <a:ext cx="191250" cy="191250"/>
            </a:xfrm>
            <a:prstGeom prst="rect">
              <a:avLst/>
            </a:prstGeom>
          </p:spPr>
        </p:pic>
      </p:grpSp>
      <p:sp>
        <p:nvSpPr>
          <p:cNvPr id="255" name="ZoneTexte 2237"/>
          <p:cNvSpPr txBox="1"/>
          <p:nvPr/>
        </p:nvSpPr>
        <p:spPr>
          <a:xfrm>
            <a:off x="8643801" y="3517751"/>
            <a:ext cx="1962591" cy="461665"/>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UN EXPERT EN DROITS DE L’HOMME DEMANDE UN MEILLEUR ACCÈS HUMANITAIRE</a:t>
            </a:r>
            <a:endParaRPr lang="en-US" sz="800" i="1" dirty="0">
              <a:solidFill>
                <a:srgbClr val="026CB6"/>
              </a:solidFill>
              <a:latin typeface="Arial" panose="020B0604020202020204" pitchFamily="34" charset="0"/>
              <a:cs typeface="Arial" panose="020B0604020202020204" pitchFamily="34" charset="0"/>
            </a:endParaRPr>
          </a:p>
        </p:txBody>
      </p:sp>
      <p:grpSp>
        <p:nvGrpSpPr>
          <p:cNvPr id="217" name="Group 216"/>
          <p:cNvGrpSpPr/>
          <p:nvPr/>
        </p:nvGrpSpPr>
        <p:grpSpPr>
          <a:xfrm>
            <a:off x="6661007" y="3346831"/>
            <a:ext cx="226085" cy="326250"/>
            <a:chOff x="268944" y="3374179"/>
            <a:chExt cx="226085" cy="326250"/>
          </a:xfrm>
        </p:grpSpPr>
        <p:pic>
          <p:nvPicPr>
            <p:cNvPr id="218" name="Image 377"/>
            <p:cNvPicPr>
              <a:picLocks noChangeAspect="1"/>
            </p:cNvPicPr>
            <p:nvPr/>
          </p:nvPicPr>
          <p:blipFill>
            <a:blip r:embed="rId14"/>
            <a:stretch>
              <a:fillRect/>
            </a:stretch>
          </p:blipFill>
          <p:spPr>
            <a:xfrm>
              <a:off x="268944" y="3374179"/>
              <a:ext cx="225000" cy="326250"/>
            </a:xfrm>
            <a:prstGeom prst="rect">
              <a:avLst/>
            </a:prstGeom>
          </p:spPr>
        </p:pic>
        <p:pic>
          <p:nvPicPr>
            <p:cNvPr id="219" name="Image 21"/>
            <p:cNvPicPr>
              <a:picLocks noChangeAspect="1"/>
            </p:cNvPicPr>
            <p:nvPr/>
          </p:nvPicPr>
          <p:blipFill>
            <a:blip r:embed="rId3"/>
            <a:stretch>
              <a:fillRect/>
            </a:stretch>
          </p:blipFill>
          <p:spPr>
            <a:xfrm>
              <a:off x="288929" y="3392558"/>
              <a:ext cx="206100" cy="196731"/>
            </a:xfrm>
            <a:prstGeom prst="rect">
              <a:avLst/>
            </a:prstGeom>
          </p:spPr>
        </p:pic>
      </p:grpSp>
      <p:grpSp>
        <p:nvGrpSpPr>
          <p:cNvPr id="221" name="Group 220"/>
          <p:cNvGrpSpPr/>
          <p:nvPr/>
        </p:nvGrpSpPr>
        <p:grpSpPr>
          <a:xfrm>
            <a:off x="243880" y="3207253"/>
            <a:ext cx="226085" cy="326250"/>
            <a:chOff x="268944" y="3374179"/>
            <a:chExt cx="226085" cy="326250"/>
          </a:xfrm>
        </p:grpSpPr>
        <p:pic>
          <p:nvPicPr>
            <p:cNvPr id="222" name="Image 377"/>
            <p:cNvPicPr>
              <a:picLocks noChangeAspect="1"/>
            </p:cNvPicPr>
            <p:nvPr/>
          </p:nvPicPr>
          <p:blipFill>
            <a:blip r:embed="rId14"/>
            <a:stretch>
              <a:fillRect/>
            </a:stretch>
          </p:blipFill>
          <p:spPr>
            <a:xfrm>
              <a:off x="268944" y="3374179"/>
              <a:ext cx="225000" cy="326250"/>
            </a:xfrm>
            <a:prstGeom prst="rect">
              <a:avLst/>
            </a:prstGeom>
          </p:spPr>
        </p:pic>
        <p:pic>
          <p:nvPicPr>
            <p:cNvPr id="223" name="Image 21"/>
            <p:cNvPicPr>
              <a:picLocks noChangeAspect="1"/>
            </p:cNvPicPr>
            <p:nvPr/>
          </p:nvPicPr>
          <p:blipFill>
            <a:blip r:embed="rId3"/>
            <a:stretch>
              <a:fillRect/>
            </a:stretch>
          </p:blipFill>
          <p:spPr>
            <a:xfrm>
              <a:off x="288929" y="3380201"/>
              <a:ext cx="206100" cy="196731"/>
            </a:xfrm>
            <a:prstGeom prst="rect">
              <a:avLst/>
            </a:prstGeom>
          </p:spPr>
        </p:pic>
      </p:grpSp>
      <p:grpSp>
        <p:nvGrpSpPr>
          <p:cNvPr id="224" name="Group 223"/>
          <p:cNvGrpSpPr/>
          <p:nvPr/>
        </p:nvGrpSpPr>
        <p:grpSpPr>
          <a:xfrm>
            <a:off x="291996" y="5443096"/>
            <a:ext cx="224790" cy="325755"/>
            <a:chOff x="0" y="0"/>
            <a:chExt cx="225000" cy="326250"/>
          </a:xfrm>
        </p:grpSpPr>
        <p:pic>
          <p:nvPicPr>
            <p:cNvPr id="226" name="Image 377"/>
            <p:cNvPicPr>
              <a:picLocks noChangeAspect="1"/>
            </p:cNvPicPr>
            <p:nvPr/>
          </p:nvPicPr>
          <p:blipFill>
            <a:blip r:embed="rId14"/>
            <a:stretch>
              <a:fillRect/>
            </a:stretch>
          </p:blipFill>
          <p:spPr>
            <a:xfrm>
              <a:off x="0" y="0"/>
              <a:ext cx="225000" cy="326250"/>
            </a:xfrm>
            <a:prstGeom prst="rect">
              <a:avLst/>
            </a:prstGeom>
          </p:spPr>
        </p:pic>
        <p:pic>
          <p:nvPicPr>
            <p:cNvPr id="227" name="Image 20"/>
            <p:cNvPicPr>
              <a:picLocks noChangeAspect="1"/>
            </p:cNvPicPr>
            <p:nvPr/>
          </p:nvPicPr>
          <p:blipFill>
            <a:blip r:embed="rId15"/>
            <a:stretch>
              <a:fillRect/>
            </a:stretch>
          </p:blipFill>
          <p:spPr>
            <a:xfrm>
              <a:off x="17694" y="10466"/>
              <a:ext cx="201600" cy="192436"/>
            </a:xfrm>
            <a:prstGeom prst="rect">
              <a:avLst/>
            </a:prstGeom>
          </p:spPr>
        </p:pic>
      </p:grpSp>
      <p:grpSp>
        <p:nvGrpSpPr>
          <p:cNvPr id="228" name="Group 227"/>
          <p:cNvGrpSpPr/>
          <p:nvPr/>
        </p:nvGrpSpPr>
        <p:grpSpPr>
          <a:xfrm>
            <a:off x="7231205" y="3923349"/>
            <a:ext cx="224790" cy="325755"/>
            <a:chOff x="0" y="0"/>
            <a:chExt cx="225000" cy="326250"/>
          </a:xfrm>
        </p:grpSpPr>
        <p:pic>
          <p:nvPicPr>
            <p:cNvPr id="229" name="Image 377"/>
            <p:cNvPicPr>
              <a:picLocks noChangeAspect="1"/>
            </p:cNvPicPr>
            <p:nvPr/>
          </p:nvPicPr>
          <p:blipFill>
            <a:blip r:embed="rId14"/>
            <a:stretch>
              <a:fillRect/>
            </a:stretch>
          </p:blipFill>
          <p:spPr>
            <a:xfrm>
              <a:off x="0" y="0"/>
              <a:ext cx="225000" cy="326250"/>
            </a:xfrm>
            <a:prstGeom prst="rect">
              <a:avLst/>
            </a:prstGeom>
          </p:spPr>
        </p:pic>
        <p:pic>
          <p:nvPicPr>
            <p:cNvPr id="230" name="Image 20"/>
            <p:cNvPicPr>
              <a:picLocks noChangeAspect="1"/>
            </p:cNvPicPr>
            <p:nvPr/>
          </p:nvPicPr>
          <p:blipFill>
            <a:blip r:embed="rId15"/>
            <a:stretch>
              <a:fillRect/>
            </a:stretch>
          </p:blipFill>
          <p:spPr>
            <a:xfrm>
              <a:off x="17694" y="10466"/>
              <a:ext cx="201600" cy="192436"/>
            </a:xfrm>
            <a:prstGeom prst="rect">
              <a:avLst/>
            </a:prstGeom>
          </p:spPr>
        </p:pic>
      </p:grpSp>
      <p:grpSp>
        <p:nvGrpSpPr>
          <p:cNvPr id="257" name="Group 256"/>
          <p:cNvGrpSpPr/>
          <p:nvPr/>
        </p:nvGrpSpPr>
        <p:grpSpPr>
          <a:xfrm>
            <a:off x="5941040" y="3300406"/>
            <a:ext cx="225000" cy="326250"/>
            <a:chOff x="8546296" y="3330734"/>
            <a:chExt cx="225000" cy="326250"/>
          </a:xfrm>
        </p:grpSpPr>
        <p:pic>
          <p:nvPicPr>
            <p:cNvPr id="258" name="Image 371"/>
            <p:cNvPicPr>
              <a:picLocks noChangeAspect="1"/>
            </p:cNvPicPr>
            <p:nvPr/>
          </p:nvPicPr>
          <p:blipFill>
            <a:blip r:embed="rId12"/>
            <a:stretch>
              <a:fillRect/>
            </a:stretch>
          </p:blipFill>
          <p:spPr>
            <a:xfrm>
              <a:off x="8546296" y="3330734"/>
              <a:ext cx="225000" cy="326250"/>
            </a:xfrm>
            <a:prstGeom prst="rect">
              <a:avLst/>
            </a:prstGeom>
          </p:spPr>
        </p:pic>
        <p:pic>
          <p:nvPicPr>
            <p:cNvPr id="259" name="Image 372"/>
            <p:cNvPicPr>
              <a:picLocks noChangeAspect="1"/>
            </p:cNvPicPr>
            <p:nvPr/>
          </p:nvPicPr>
          <p:blipFill>
            <a:blip r:embed="rId13"/>
            <a:stretch>
              <a:fillRect/>
            </a:stretch>
          </p:blipFill>
          <p:spPr>
            <a:xfrm>
              <a:off x="8570183" y="3343638"/>
              <a:ext cx="191250" cy="191250"/>
            </a:xfrm>
            <a:prstGeom prst="rect">
              <a:avLst/>
            </a:prstGeom>
          </p:spPr>
        </p:pic>
      </p:grpSp>
      <p:cxnSp>
        <p:nvCxnSpPr>
          <p:cNvPr id="190" name="Connecteur droit 75"/>
          <p:cNvCxnSpPr/>
          <p:nvPr/>
        </p:nvCxnSpPr>
        <p:spPr>
          <a:xfrm flipV="1">
            <a:off x="232394" y="5353183"/>
            <a:ext cx="2036715" cy="5444"/>
          </a:xfrm>
          <a:prstGeom prst="line">
            <a:avLst/>
          </a:prstGeom>
        </p:spPr>
        <p:style>
          <a:lnRef idx="1">
            <a:schemeClr val="dk1"/>
          </a:lnRef>
          <a:fillRef idx="0">
            <a:schemeClr val="dk1"/>
          </a:fillRef>
          <a:effectRef idx="0">
            <a:schemeClr val="dk1"/>
          </a:effectRef>
          <a:fontRef idx="minor">
            <a:schemeClr val="tx1"/>
          </a:fontRef>
        </p:style>
      </p:cxnSp>
      <p:grpSp>
        <p:nvGrpSpPr>
          <p:cNvPr id="191" name="Group 190"/>
          <p:cNvGrpSpPr/>
          <p:nvPr/>
        </p:nvGrpSpPr>
        <p:grpSpPr>
          <a:xfrm>
            <a:off x="5123628" y="2971608"/>
            <a:ext cx="226085" cy="326250"/>
            <a:chOff x="268944" y="3374179"/>
            <a:chExt cx="226085" cy="326250"/>
          </a:xfrm>
        </p:grpSpPr>
        <p:pic>
          <p:nvPicPr>
            <p:cNvPr id="192" name="Image 377"/>
            <p:cNvPicPr>
              <a:picLocks noChangeAspect="1"/>
            </p:cNvPicPr>
            <p:nvPr/>
          </p:nvPicPr>
          <p:blipFill>
            <a:blip r:embed="rId14"/>
            <a:stretch>
              <a:fillRect/>
            </a:stretch>
          </p:blipFill>
          <p:spPr>
            <a:xfrm>
              <a:off x="268944" y="3374179"/>
              <a:ext cx="225000" cy="326250"/>
            </a:xfrm>
            <a:prstGeom prst="rect">
              <a:avLst/>
            </a:prstGeom>
          </p:spPr>
        </p:pic>
        <p:pic>
          <p:nvPicPr>
            <p:cNvPr id="193" name="Image 21"/>
            <p:cNvPicPr>
              <a:picLocks noChangeAspect="1"/>
            </p:cNvPicPr>
            <p:nvPr/>
          </p:nvPicPr>
          <p:blipFill>
            <a:blip r:embed="rId3"/>
            <a:stretch>
              <a:fillRect/>
            </a:stretch>
          </p:blipFill>
          <p:spPr>
            <a:xfrm>
              <a:off x="288929" y="3380201"/>
              <a:ext cx="206100" cy="196731"/>
            </a:xfrm>
            <a:prstGeom prst="rect">
              <a:avLst/>
            </a:prstGeom>
          </p:spPr>
        </p:pic>
      </p:grpSp>
      <p:grpSp>
        <p:nvGrpSpPr>
          <p:cNvPr id="194" name="Group 193"/>
          <p:cNvGrpSpPr/>
          <p:nvPr/>
        </p:nvGrpSpPr>
        <p:grpSpPr>
          <a:xfrm>
            <a:off x="8421926" y="908807"/>
            <a:ext cx="226085" cy="326250"/>
            <a:chOff x="268944" y="3374179"/>
            <a:chExt cx="226085" cy="326250"/>
          </a:xfrm>
        </p:grpSpPr>
        <p:pic>
          <p:nvPicPr>
            <p:cNvPr id="195" name="Image 377"/>
            <p:cNvPicPr>
              <a:picLocks noChangeAspect="1"/>
            </p:cNvPicPr>
            <p:nvPr/>
          </p:nvPicPr>
          <p:blipFill>
            <a:blip r:embed="rId14"/>
            <a:stretch>
              <a:fillRect/>
            </a:stretch>
          </p:blipFill>
          <p:spPr>
            <a:xfrm>
              <a:off x="268944" y="3374179"/>
              <a:ext cx="225000" cy="326250"/>
            </a:xfrm>
            <a:prstGeom prst="rect">
              <a:avLst/>
            </a:prstGeom>
          </p:spPr>
        </p:pic>
        <p:pic>
          <p:nvPicPr>
            <p:cNvPr id="196" name="Image 21"/>
            <p:cNvPicPr>
              <a:picLocks noChangeAspect="1"/>
            </p:cNvPicPr>
            <p:nvPr/>
          </p:nvPicPr>
          <p:blipFill>
            <a:blip r:embed="rId3"/>
            <a:stretch>
              <a:fillRect/>
            </a:stretch>
          </p:blipFill>
          <p:spPr>
            <a:xfrm>
              <a:off x="288929" y="3380201"/>
              <a:ext cx="206100" cy="196731"/>
            </a:xfrm>
            <a:prstGeom prst="rect">
              <a:avLst/>
            </a:prstGeom>
          </p:spPr>
        </p:pic>
      </p:grpSp>
      <p:pic>
        <p:nvPicPr>
          <p:cNvPr id="198" name="Image 2226"/>
          <p:cNvPicPr>
            <a:picLocks noChangeAspect="1"/>
          </p:cNvPicPr>
          <p:nvPr/>
        </p:nvPicPr>
        <p:blipFill>
          <a:blip r:embed="rId14">
            <a:duotone>
              <a:prstClr val="black"/>
              <a:schemeClr val="tx2">
                <a:tint val="45000"/>
                <a:satMod val="400000"/>
              </a:schemeClr>
            </a:duotone>
          </a:blip>
          <a:stretch>
            <a:fillRect/>
          </a:stretch>
        </p:blipFill>
        <p:spPr>
          <a:xfrm>
            <a:off x="4163266" y="2082075"/>
            <a:ext cx="225000" cy="326250"/>
          </a:xfrm>
          <a:prstGeom prst="rect">
            <a:avLst/>
          </a:prstGeom>
        </p:spPr>
      </p:pic>
      <p:pic>
        <p:nvPicPr>
          <p:cNvPr id="199" name="Image 2226"/>
          <p:cNvPicPr>
            <a:picLocks noChangeAspect="1"/>
          </p:cNvPicPr>
          <p:nvPr/>
        </p:nvPicPr>
        <p:blipFill>
          <a:blip r:embed="rId14">
            <a:duotone>
              <a:prstClr val="black"/>
              <a:schemeClr val="tx2">
                <a:tint val="45000"/>
                <a:satMod val="400000"/>
              </a:schemeClr>
            </a:duotone>
          </a:blip>
          <a:stretch>
            <a:fillRect/>
          </a:stretch>
        </p:blipFill>
        <p:spPr>
          <a:xfrm>
            <a:off x="8445887" y="3595416"/>
            <a:ext cx="225000" cy="326250"/>
          </a:xfrm>
          <a:prstGeom prst="rect">
            <a:avLst/>
          </a:prstGeom>
        </p:spPr>
      </p:pic>
      <p:cxnSp>
        <p:nvCxnSpPr>
          <p:cNvPr id="201" name="Connecteur droit 75"/>
          <p:cNvCxnSpPr/>
          <p:nvPr/>
        </p:nvCxnSpPr>
        <p:spPr>
          <a:xfrm flipV="1">
            <a:off x="243880" y="3065857"/>
            <a:ext cx="2036715" cy="5444"/>
          </a:xfrm>
          <a:prstGeom prst="line">
            <a:avLst/>
          </a:prstGeom>
        </p:spPr>
        <p:style>
          <a:lnRef idx="1">
            <a:schemeClr val="dk1"/>
          </a:lnRef>
          <a:fillRef idx="0">
            <a:schemeClr val="dk1"/>
          </a:fillRef>
          <a:effectRef idx="0">
            <a:schemeClr val="dk1"/>
          </a:effectRef>
          <a:fontRef idx="minor">
            <a:schemeClr val="tx1"/>
          </a:fontRef>
        </p:style>
      </p:cxnSp>
      <p:cxnSp>
        <p:nvCxnSpPr>
          <p:cNvPr id="202" name="Connecteur droit 75"/>
          <p:cNvCxnSpPr/>
          <p:nvPr/>
        </p:nvCxnSpPr>
        <p:spPr>
          <a:xfrm flipV="1">
            <a:off x="241111" y="807767"/>
            <a:ext cx="2039484" cy="459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14327</TotalTime>
  <Words>216</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(7 – 13 mars 2017)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807</cp:revision>
  <cp:lastPrinted>2017-03-13T16:26:15Z</cp:lastPrinted>
  <dcterms:created xsi:type="dcterms:W3CDTF">2015-12-15T11:10:25Z</dcterms:created>
  <dcterms:modified xsi:type="dcterms:W3CDTF">2017-03-13T16:36:34Z</dcterms:modified>
</cp:coreProperties>
</file>