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44" autoAdjust="0"/>
    <p:restoredTop sz="94063" autoAdjust="0"/>
  </p:normalViewPr>
  <p:slideViewPr>
    <p:cSldViewPr snapToGrid="0">
      <p:cViewPr>
        <p:scale>
          <a:sx n="106" d="100"/>
          <a:sy n="106" d="100"/>
        </p:scale>
        <p:origin x="-582" y="48"/>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5" y="1"/>
            <a:ext cx="2982119"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98107" y="1"/>
            <a:ext cx="2982119"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06-Mar-17</a:t>
            </a:fld>
            <a:endParaRPr lang="en-US"/>
          </a:p>
        </p:txBody>
      </p:sp>
      <p:sp>
        <p:nvSpPr>
          <p:cNvPr id="4" name="Espace réservé de l'image des diapositives 3"/>
          <p:cNvSpPr>
            <a:spLocks noGrp="1" noRot="1" noChangeAspect="1"/>
          </p:cNvSpPr>
          <p:nvPr>
            <p:ph type="sldImg" idx="2"/>
          </p:nvPr>
        </p:nvSpPr>
        <p:spPr>
          <a:xfrm>
            <a:off x="1222375" y="1162050"/>
            <a:ext cx="4437063"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88182" y="4473892"/>
            <a:ext cx="5505450" cy="3660458"/>
          </a:xfrm>
          <a:prstGeom prst="rect">
            <a:avLst/>
          </a:prstGeom>
        </p:spPr>
        <p:txBody>
          <a:bodyPr vert="horz" lIns="93177" tIns="46589" rIns="93177" bIns="46589"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5" y="8829975"/>
            <a:ext cx="2982119"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98107" y="8829975"/>
            <a:ext cx="2982119"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06-Mar-17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06-Mar-17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06-Mar-17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06-Mar-17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06-Mar-17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06-Mar-17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06-Mar-17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06-Mar-17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06-Mar-17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06-Mar-17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06-Mar-17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06-Mar-17</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Afrique de l’Ouest et du Centre</a:t>
            </a:r>
            <a:r>
              <a:rPr lang="en-GB" sz="1600" b="1"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Aperçu</a:t>
            </a:r>
            <a:r>
              <a:rPr lang="en-GB" sz="1600"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humanitaire</a:t>
            </a:r>
            <a:r>
              <a:rPr lang="en-GB" sz="1600"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hebdomadaire</a:t>
            </a:r>
            <a:r>
              <a:rPr lang="en-GB" sz="1600" dirty="0">
                <a:solidFill>
                  <a:schemeClr val="bg1"/>
                </a:solidFill>
                <a:latin typeface="Arial" panose="020B0604020202020204" pitchFamily="34" charset="0"/>
                <a:cs typeface="Arial" panose="020B0604020202020204" pitchFamily="34" charset="0"/>
              </a:rPr>
              <a:t> </a:t>
            </a:r>
            <a:r>
              <a:rPr lang="en-GB" sz="1000" dirty="0">
                <a:solidFill>
                  <a:schemeClr val="bg1"/>
                </a:solidFill>
                <a:latin typeface="Arial" panose="020B0604020202020204" pitchFamily="34" charset="0"/>
                <a:cs typeface="Arial" panose="020B0604020202020204" pitchFamily="34" charset="0"/>
              </a:rPr>
              <a:t>(28 </a:t>
            </a:r>
            <a:r>
              <a:rPr lang="en-GB" sz="1000" dirty="0" err="1">
                <a:solidFill>
                  <a:schemeClr val="bg1"/>
                </a:solidFill>
                <a:latin typeface="Arial" panose="020B0604020202020204" pitchFamily="34" charset="0"/>
                <a:cs typeface="Arial" panose="020B0604020202020204" pitchFamily="34" charset="0"/>
              </a:rPr>
              <a:t>février</a:t>
            </a:r>
            <a:r>
              <a:rPr lang="en-GB" sz="1000" dirty="0">
                <a:solidFill>
                  <a:schemeClr val="bg1"/>
                </a:solidFill>
                <a:latin typeface="Arial" panose="020B0604020202020204" pitchFamily="34" charset="0"/>
                <a:cs typeface="Arial" panose="020B0604020202020204" pitchFamily="34" charset="0"/>
              </a:rPr>
              <a:t> </a:t>
            </a:r>
            <a:r>
              <a:rPr lang="en-GB" sz="1000">
                <a:solidFill>
                  <a:schemeClr val="bg1"/>
                </a:solidFill>
                <a:latin typeface="Arial" panose="020B0604020202020204" pitchFamily="34" charset="0"/>
                <a:cs typeface="Arial" panose="020B0604020202020204" pitchFamily="34" charset="0"/>
              </a:rPr>
              <a:t>– 6 </a:t>
            </a:r>
            <a:r>
              <a:rPr lang="en-GB" sz="1000" dirty="0">
                <a:solidFill>
                  <a:schemeClr val="bg1"/>
                </a:solidFill>
                <a:latin typeface="Arial" panose="020B0604020202020204" pitchFamily="34" charset="0"/>
                <a:cs typeface="Arial" panose="020B0604020202020204" pitchFamily="34" charset="0"/>
              </a:rPr>
              <a:t>mars 2017)      </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2630" y="6872421"/>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Date de </a:t>
            </a:r>
            <a:r>
              <a:rPr lang="en-GB" sz="800" b="1" dirty="0" err="1">
                <a:solidFill>
                  <a:schemeClr val="bg1">
                    <a:lumMod val="50000"/>
                  </a:schemeClr>
                </a:solidFill>
                <a:latin typeface="Arial" panose="020B0604020202020204" pitchFamily="34" charset="0"/>
                <a:cs typeface="Arial" panose="020B0604020202020204" pitchFamily="34" charset="0"/>
              </a:rPr>
              <a:t>création</a:t>
            </a:r>
            <a:r>
              <a:rPr lang="en-GB" sz="800" dirty="0">
                <a:solidFill>
                  <a:schemeClr val="bg1">
                    <a:lumMod val="50000"/>
                  </a:schemeClr>
                </a:solidFill>
                <a:latin typeface="Arial" panose="020B0604020202020204" pitchFamily="34" charset="0"/>
                <a:cs typeface="Arial" panose="020B0604020202020204" pitchFamily="34" charset="0"/>
              </a:rPr>
              <a:t>: 6 mars 2017 </a:t>
            </a:r>
            <a:r>
              <a:rPr lang="fr-FR" sz="800" b="1" dirty="0">
                <a:solidFill>
                  <a:schemeClr val="bg1">
                    <a:lumMod val="50000"/>
                  </a:schemeClr>
                </a:solidFill>
                <a:latin typeface="Arial" panose="020B0604020202020204" pitchFamily="34" charset="0"/>
                <a:cs typeface="Arial" panose="020B0604020202020204" pitchFamily="34" charset="0"/>
              </a:rPr>
              <a:t>Source de données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a:solidFill>
                  <a:schemeClr val="bg1">
                    <a:lumMod val="50000"/>
                  </a:schemeClr>
                </a:solidFill>
                <a:latin typeface="Arial" panose="020B0604020202020204" pitchFamily="34" charset="0"/>
                <a:cs typeface="Arial" panose="020B0604020202020204" pitchFamily="34" charset="0"/>
              </a:rPr>
              <a:t>Contact</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7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Les frontières, </a:t>
            </a:r>
            <a:r>
              <a:rPr lang="en-GB" sz="700" i="1" dirty="0" err="1">
                <a:solidFill>
                  <a:schemeClr val="bg1">
                    <a:lumMod val="50000"/>
                  </a:schemeClr>
                </a:solidFill>
                <a:latin typeface="Arial" panose="020B0604020202020204" pitchFamily="34" charset="0"/>
                <a:cs typeface="Arial" panose="020B0604020202020204" pitchFamily="34" charset="0"/>
              </a:rPr>
              <a:t>noms</a:t>
            </a:r>
            <a:r>
              <a:rPr lang="en-GB" sz="700" i="1" dirty="0">
                <a:solidFill>
                  <a:schemeClr val="bg1">
                    <a:lumMod val="50000"/>
                  </a:schemeClr>
                </a:solidFill>
                <a:latin typeface="Arial" panose="020B0604020202020204" pitchFamily="34" charset="0"/>
                <a:cs typeface="Arial" panose="020B0604020202020204" pitchFamily="34" charset="0"/>
              </a:rPr>
              <a:t>, et </a:t>
            </a:r>
            <a:r>
              <a:rPr lang="en-GB" sz="700" i="1" dirty="0" err="1">
                <a:solidFill>
                  <a:schemeClr val="bg1">
                    <a:lumMod val="50000"/>
                  </a:schemeClr>
                </a:solidFill>
                <a:latin typeface="Arial" panose="020B0604020202020204" pitchFamily="34" charset="0"/>
                <a:cs typeface="Arial" panose="020B0604020202020204" pitchFamily="34" charset="0"/>
              </a:rPr>
              <a:t>désignations</a:t>
            </a:r>
            <a:r>
              <a:rPr lang="en-GB" sz="700" i="1" dirty="0">
                <a:solidFill>
                  <a:schemeClr val="bg1">
                    <a:lumMod val="50000"/>
                  </a:schemeClr>
                </a:solidFill>
                <a:latin typeface="Arial" panose="020B0604020202020204" pitchFamily="34" charset="0"/>
                <a:cs typeface="Arial" panose="020B0604020202020204" pitchFamily="34" charset="0"/>
              </a:rPr>
              <a:t> </a:t>
            </a:r>
            <a:r>
              <a:rPr lang="en-GB" sz="700" i="1" dirty="0" err="1">
                <a:solidFill>
                  <a:schemeClr val="bg1">
                    <a:lumMod val="50000"/>
                  </a:schemeClr>
                </a:solidFill>
                <a:latin typeface="Arial" panose="020B0604020202020204" pitchFamily="34" charset="0"/>
                <a:cs typeface="Arial" panose="020B0604020202020204" pitchFamily="34" charset="0"/>
              </a:rPr>
              <a:t>employés</a:t>
            </a:r>
            <a:r>
              <a:rPr lang="en-GB" sz="700" i="1" dirty="0">
                <a:solidFill>
                  <a:schemeClr val="bg1">
                    <a:lumMod val="50000"/>
                  </a:schemeClr>
                </a:solidFill>
                <a:latin typeface="Arial" panose="020B0604020202020204" pitchFamily="34" charset="0"/>
                <a:cs typeface="Arial" panose="020B0604020202020204" pitchFamily="34" charset="0"/>
              </a:rPr>
              <a:t> sur </a:t>
            </a:r>
            <a:r>
              <a:rPr lang="en-GB" sz="700" i="1" dirty="0" err="1">
                <a:solidFill>
                  <a:schemeClr val="bg1">
                    <a:lumMod val="50000"/>
                  </a:schemeClr>
                </a:solidFill>
                <a:latin typeface="Arial" panose="020B0604020202020204" pitchFamily="34" charset="0"/>
                <a:cs typeface="Arial" panose="020B0604020202020204" pitchFamily="34" charset="0"/>
              </a:rPr>
              <a:t>cette</a:t>
            </a:r>
            <a:r>
              <a:rPr lang="en-GB" sz="700" i="1" dirty="0">
                <a:solidFill>
                  <a:schemeClr val="bg1">
                    <a:lumMod val="50000"/>
                  </a:schemeClr>
                </a:solidFill>
                <a:latin typeface="Arial" panose="020B0604020202020204" pitchFamily="34" charset="0"/>
                <a:cs typeface="Arial" panose="020B0604020202020204" pitchFamily="34" charset="0"/>
              </a:rPr>
              <a:t> c</a:t>
            </a:r>
            <a:r>
              <a:rPr lang="fr-FR" sz="700" i="1" dirty="0" err="1">
                <a:solidFill>
                  <a:prstClr val="white">
                    <a:lumMod val="50000"/>
                  </a:prstClr>
                </a:solidFill>
                <a:latin typeface="Arial" panose="020B0604020202020204" pitchFamily="34" charset="0"/>
                <a:cs typeface="Arial" panose="020B0604020202020204" pitchFamily="34" charset="0"/>
              </a:rPr>
              <a:t>arte</a:t>
            </a:r>
            <a:r>
              <a:rPr lang="fr-FR" sz="700" i="1" dirty="0">
                <a:solidFill>
                  <a:prstClr val="white">
                    <a:lumMod val="50000"/>
                  </a:prstClr>
                </a:solidFill>
                <a:latin typeface="Arial" panose="020B0604020202020204" pitchFamily="34" charset="0"/>
                <a:cs typeface="Arial" panose="020B0604020202020204" pitchFamily="34" charset="0"/>
              </a:rPr>
              <a:t> n’impliquent pas une reconnaissance ou acceptation officielle par les Nations Unies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04069"/>
            <a:ext cx="2092202" cy="6957194"/>
          </a:xfrm>
          <a:prstGeom prst="rect">
            <a:avLst/>
          </a:prstGeom>
          <a:noFill/>
        </p:spPr>
        <p:txBody>
          <a:bodyPr wrap="square" lIns="0" tIns="49785" rIns="0" bIns="49785" rtlCol="0">
            <a:noAutofit/>
          </a:bodyPr>
          <a:lstStyle/>
          <a:p>
            <a:pPr lvl="0"/>
            <a:r>
              <a:rPr lang="fr-CA" sz="1000" dirty="0">
                <a:solidFill>
                  <a:prstClr val="black"/>
                </a:solidFill>
                <a:latin typeface="Arial"/>
              </a:rPr>
              <a:t>CAMEROUN</a:t>
            </a:r>
          </a:p>
          <a:p>
            <a:pPr lvl="0"/>
            <a:endParaRPr lang="fr-CA" sz="600" dirty="0">
              <a:latin typeface="Arial" panose="020B0604020202020204" pitchFamily="34" charset="0"/>
              <a:cs typeface="Arial" panose="020B0604020202020204" pitchFamily="34" charset="0"/>
            </a:endParaRPr>
          </a:p>
          <a:p>
            <a:pPr lvl="0"/>
            <a:endParaRPr lang="fr-CA" sz="600" dirty="0">
              <a:latin typeface="Arial" panose="020B0604020202020204" pitchFamily="34" charset="0"/>
              <a:cs typeface="Arial" panose="020B0604020202020204" pitchFamily="34" charset="0"/>
            </a:endParaRPr>
          </a:p>
          <a:p>
            <a:pPr lvl="0"/>
            <a:endParaRPr lang="fr-CA" sz="6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Les Gouvernements camerounais et nigérian ont signé le 2 mars, conjointement avec le HCR, un accord tripartite sur le rapatriement volontaire des réfugiés nigérians au Cameroun. Les parties ont convenu de fournir aux personnes souhaitant retourner des informations claires sur la situation qui prévaut dans leur zone de retour, en particulier dans les états nigérians de l'Adamawa, de Borno et de </a:t>
            </a:r>
            <a:r>
              <a:rPr lang="fr-FR" sz="800" dirty="0" err="1">
                <a:latin typeface="Arial" panose="020B0604020202020204" pitchFamily="34" charset="0"/>
                <a:cs typeface="Arial" panose="020B0604020202020204" pitchFamily="34" charset="0"/>
              </a:rPr>
              <a:t>Yobe</a:t>
            </a:r>
            <a:r>
              <a:rPr lang="fr-FR" sz="800" dirty="0">
                <a:latin typeface="Arial" panose="020B0604020202020204" pitchFamily="34" charset="0"/>
                <a:cs typeface="Arial" panose="020B0604020202020204" pitchFamily="34" charset="0"/>
              </a:rPr>
              <a:t>, au nord-est, pour leur permettre de prendre des décisions bien informées et volontaires. Cela comprend, entre autres, des informations sur la sécurité et la situation économique ainsi que sur l'accès aux services de base. Plus de 85 000 nigérians se sont réfugiés dans la région de l’Extrême-Nord au Cameroun.</a:t>
            </a:r>
          </a:p>
          <a:p>
            <a:endParaRPr lang="fr-FR" sz="800" dirty="0">
              <a:solidFill>
                <a:prstClr val="black"/>
              </a:solidFill>
              <a:latin typeface="Arial" panose="020B0604020202020204" pitchFamily="34" charset="0"/>
              <a:cs typeface="Arial" panose="020B0604020202020204" pitchFamily="34" charset="0"/>
            </a:endParaRPr>
          </a:p>
          <a:p>
            <a:r>
              <a:rPr lang="fr-CA" sz="1000" dirty="0">
                <a:solidFill>
                  <a:prstClr val="black"/>
                </a:solidFill>
                <a:latin typeface="Arial"/>
              </a:rPr>
              <a:t>RD CONGO</a:t>
            </a:r>
          </a:p>
          <a:p>
            <a:pPr lvl="0"/>
            <a:endParaRPr lang="fr-CA" sz="1000" dirty="0">
              <a:solidFill>
                <a:prstClr val="black"/>
              </a:solidFill>
              <a:latin typeface="Arial"/>
            </a:endParaRPr>
          </a:p>
          <a:p>
            <a:pPr lvl="0"/>
            <a:endParaRPr lang="fr-FR" sz="800" dirty="0">
              <a:solidFill>
                <a:prstClr val="black"/>
              </a:solidFill>
              <a:latin typeface="Arial"/>
            </a:endParaRPr>
          </a:p>
          <a:p>
            <a:pPr lvl="0"/>
            <a:endParaRPr lang="fr-FR" sz="800" dirty="0">
              <a:solidFill>
                <a:prstClr val="black"/>
              </a:solidFill>
              <a:latin typeface="Arial"/>
            </a:endParaRPr>
          </a:p>
          <a:p>
            <a:pPr lvl="0"/>
            <a:endParaRPr lang="fr-FR" sz="200" dirty="0">
              <a:solidFill>
                <a:prstClr val="black"/>
              </a:solidFill>
              <a:latin typeface="Arial"/>
            </a:endParaRPr>
          </a:p>
          <a:p>
            <a:pPr lvl="0"/>
            <a:r>
              <a:rPr lang="fr-FR" sz="800" dirty="0">
                <a:solidFill>
                  <a:prstClr val="black"/>
                </a:solidFill>
                <a:latin typeface="Arial"/>
              </a:rPr>
              <a:t>Entre le 20 et le 26 février, 288 cas de rougeole ont été enregistrés dans la province du Tanganyika, au sud-est du pays, dont 84 cas et 40 décès parmi les personnes déplacées à l'intérieur de la communauté Twa du district sanitaire de </a:t>
            </a:r>
            <a:r>
              <a:rPr lang="fr-FR" sz="800" dirty="0" err="1">
                <a:solidFill>
                  <a:prstClr val="black"/>
                </a:solidFill>
                <a:latin typeface="Arial"/>
              </a:rPr>
              <a:t>Kansimba</a:t>
            </a:r>
            <a:r>
              <a:rPr lang="fr-FR" sz="800" dirty="0">
                <a:solidFill>
                  <a:prstClr val="black"/>
                </a:solidFill>
                <a:latin typeface="Arial"/>
              </a:rPr>
              <a:t>. Une ONG internationale organise des cliniques mobiles pour s'occuper des patients et offrir des soins de santé primaires. Une campagne de vaccination est prévue pour toute la province.</a:t>
            </a:r>
          </a:p>
          <a:p>
            <a:pPr lvl="0"/>
            <a:endParaRPr lang="fr-FR" sz="800" dirty="0">
              <a:solidFill>
                <a:prstClr val="black"/>
              </a:solidFill>
              <a:latin typeface="Arial"/>
            </a:endParaRPr>
          </a:p>
          <a:p>
            <a:pPr lvl="0"/>
            <a:endParaRPr lang="fr-FR" sz="800" dirty="0">
              <a:solidFill>
                <a:prstClr val="black"/>
              </a:solidFill>
              <a:latin typeface="Arial"/>
            </a:endParaRPr>
          </a:p>
          <a:p>
            <a:pPr lvl="0"/>
            <a:endParaRPr lang="fr-FR" sz="800" dirty="0">
              <a:solidFill>
                <a:prstClr val="black"/>
              </a:solidFill>
              <a:latin typeface="Arial"/>
              <a:cs typeface="Arial" panose="020B0604020202020204" pitchFamily="34" charset="0"/>
            </a:endParaRPr>
          </a:p>
          <a:p>
            <a:pPr lvl="0"/>
            <a:endParaRPr lang="fr-CA" sz="800" dirty="0">
              <a:latin typeface="Arial" panose="020B0604020202020204" pitchFamily="34" charset="0"/>
              <a:cs typeface="Arial" panose="020B0604020202020204" pitchFamily="34" charset="0"/>
            </a:endParaRPr>
          </a:p>
          <a:p>
            <a:pPr lvl="0"/>
            <a:r>
              <a:rPr lang="fr-FR" sz="800" dirty="0">
                <a:latin typeface="Arial" panose="020B0604020202020204" pitchFamily="34" charset="0"/>
                <a:cs typeface="Arial" panose="020B0604020202020204" pitchFamily="34" charset="0"/>
              </a:rPr>
              <a:t>Des insectes, communément appelés mouches blanches, ont ravagé plus de </a:t>
            </a:r>
            <a:br>
              <a:rPr lang="fr-FR" sz="800" dirty="0">
                <a:latin typeface="Arial" panose="020B0604020202020204" pitchFamily="34" charset="0"/>
                <a:cs typeface="Arial" panose="020B0604020202020204" pitchFamily="34" charset="0"/>
              </a:rPr>
            </a:br>
            <a:r>
              <a:rPr lang="fr-FR" sz="800" dirty="0">
                <a:latin typeface="Arial" panose="020B0604020202020204" pitchFamily="34" charset="0"/>
                <a:cs typeface="Arial" panose="020B0604020202020204" pitchFamily="34" charset="0"/>
              </a:rPr>
              <a:t>50 000 hectares de cultures dans les zones de </a:t>
            </a:r>
            <a:r>
              <a:rPr lang="fr-FR" sz="800" dirty="0" err="1">
                <a:latin typeface="Arial" panose="020B0604020202020204" pitchFamily="34" charset="0"/>
                <a:cs typeface="Arial" panose="020B0604020202020204" pitchFamily="34" charset="0"/>
              </a:rPr>
              <a:t>Kailo</a:t>
            </a:r>
            <a:r>
              <a:rPr lang="fr-FR" sz="800" dirty="0">
                <a:latin typeface="Arial" panose="020B0604020202020204" pitchFamily="34" charset="0"/>
                <a:cs typeface="Arial" panose="020B0604020202020204" pitchFamily="34" charset="0"/>
              </a:rPr>
              <a:t>, </a:t>
            </a:r>
            <a:r>
              <a:rPr lang="fr-FR" sz="800" dirty="0" err="1">
                <a:latin typeface="Arial" panose="020B0604020202020204" pitchFamily="34" charset="0"/>
                <a:cs typeface="Arial" panose="020B0604020202020204" pitchFamily="34" charset="0"/>
              </a:rPr>
              <a:t>Kasongo</a:t>
            </a:r>
            <a:r>
              <a:rPr lang="fr-FR" sz="800" dirty="0">
                <a:latin typeface="Arial" panose="020B0604020202020204" pitchFamily="34" charset="0"/>
                <a:cs typeface="Arial" panose="020B0604020202020204" pitchFamily="34" charset="0"/>
              </a:rPr>
              <a:t>, </a:t>
            </a:r>
            <a:r>
              <a:rPr lang="fr-FR" sz="800" dirty="0" err="1">
                <a:latin typeface="Arial" panose="020B0604020202020204" pitchFamily="34" charset="0"/>
                <a:cs typeface="Arial" panose="020B0604020202020204" pitchFamily="34" charset="0"/>
              </a:rPr>
              <a:t>Kibombo</a:t>
            </a:r>
            <a:r>
              <a:rPr lang="fr-FR" sz="800" dirty="0">
                <a:latin typeface="Arial" panose="020B0604020202020204" pitchFamily="34" charset="0"/>
                <a:cs typeface="Arial" panose="020B0604020202020204" pitchFamily="34" charset="0"/>
              </a:rPr>
              <a:t> et </a:t>
            </a:r>
            <a:r>
              <a:rPr lang="fr-FR" sz="800" dirty="0" err="1">
                <a:latin typeface="Arial" panose="020B0604020202020204" pitchFamily="34" charset="0"/>
                <a:cs typeface="Arial" panose="020B0604020202020204" pitchFamily="34" charset="0"/>
              </a:rPr>
              <a:t>Pangi</a:t>
            </a:r>
            <a:r>
              <a:rPr lang="fr-FR" sz="800" dirty="0">
                <a:latin typeface="Arial" panose="020B0604020202020204" pitchFamily="34" charset="0"/>
                <a:cs typeface="Arial" panose="020B0604020202020204" pitchFamily="34" charset="0"/>
              </a:rPr>
              <a:t>, dans la province orientale du Maniema. Environ 60% des agriculteurs ont été touchés par la destruction. La pénurie alimentaire pourrait empirer dans les zones de </a:t>
            </a:r>
            <a:r>
              <a:rPr lang="fr-FR" sz="800" dirty="0" err="1">
                <a:latin typeface="Arial" panose="020B0604020202020204" pitchFamily="34" charset="0"/>
                <a:cs typeface="Arial" panose="020B0604020202020204" pitchFamily="34" charset="0"/>
              </a:rPr>
              <a:t>Kailo</a:t>
            </a:r>
            <a:r>
              <a:rPr lang="fr-FR" sz="800" dirty="0">
                <a:latin typeface="Arial" panose="020B0604020202020204" pitchFamily="34" charset="0"/>
                <a:cs typeface="Arial" panose="020B0604020202020204" pitchFamily="34" charset="0"/>
              </a:rPr>
              <a:t> et de </a:t>
            </a:r>
            <a:r>
              <a:rPr lang="fr-FR" sz="800" dirty="0" err="1">
                <a:latin typeface="Arial" panose="020B0604020202020204" pitchFamily="34" charset="0"/>
                <a:cs typeface="Arial" panose="020B0604020202020204" pitchFamily="34" charset="0"/>
              </a:rPr>
              <a:t>Kibombo</a:t>
            </a:r>
            <a:r>
              <a:rPr lang="fr-FR" sz="800" dirty="0">
                <a:latin typeface="Arial" panose="020B0604020202020204" pitchFamily="34" charset="0"/>
                <a:cs typeface="Arial" panose="020B0604020202020204" pitchFamily="34" charset="0"/>
              </a:rPr>
              <a:t> où les résidents sont confrontés à des niveaux d'urgence d'insécurité alimentaire. La malnutrition aiguë modérée à </a:t>
            </a:r>
            <a:r>
              <a:rPr lang="fr-FR" sz="800" dirty="0" err="1">
                <a:latin typeface="Arial" panose="020B0604020202020204" pitchFamily="34" charset="0"/>
                <a:cs typeface="Arial" panose="020B0604020202020204" pitchFamily="34" charset="0"/>
              </a:rPr>
              <a:t>Kailo</a:t>
            </a:r>
            <a:r>
              <a:rPr lang="fr-FR" sz="800" dirty="0">
                <a:latin typeface="Arial" panose="020B0604020202020204" pitchFamily="34" charset="0"/>
                <a:cs typeface="Arial" panose="020B0604020202020204" pitchFamily="34" charset="0"/>
              </a:rPr>
              <a:t> dépasse déjà 17%.</a:t>
            </a:r>
            <a:endParaRPr lang="fr-CA" sz="800" dirty="0">
              <a:latin typeface="Arial" panose="020B0604020202020204" pitchFamily="34" charset="0"/>
              <a:cs typeface="Arial" panose="020B0604020202020204" pitchFamily="34" charset="0"/>
            </a:endParaRPr>
          </a:p>
        </p:txBody>
      </p:sp>
      <p:cxnSp>
        <p:nvCxnSpPr>
          <p:cNvPr id="76" name="Connecteur droit 75"/>
          <p:cNvCxnSpPr/>
          <p:nvPr/>
        </p:nvCxnSpPr>
        <p:spPr>
          <a:xfrm flipV="1">
            <a:off x="230778" y="801281"/>
            <a:ext cx="2016000" cy="4333"/>
          </a:xfrm>
          <a:prstGeom prst="line">
            <a:avLst/>
          </a:prstGeom>
        </p:spPr>
        <p:style>
          <a:lnRef idx="1">
            <a:schemeClr val="dk1"/>
          </a:lnRef>
          <a:fillRef idx="0">
            <a:schemeClr val="dk1"/>
          </a:fillRef>
          <a:effectRef idx="0">
            <a:schemeClr val="dk1"/>
          </a:effectRef>
          <a:fontRef idx="minor">
            <a:schemeClr val="tx1"/>
          </a:fontRef>
        </p:style>
      </p:cxn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97156" y="835363"/>
            <a:ext cx="5751297" cy="5892010"/>
            <a:chOff x="2534864" y="835363"/>
            <a:chExt cx="5751297" cy="5892010"/>
          </a:xfrm>
        </p:grpSpPr>
        <p:sp>
          <p:nvSpPr>
            <p:cNvPr id="16" name="Rectangle 15"/>
            <p:cNvSpPr/>
            <p:nvPr/>
          </p:nvSpPr>
          <p:spPr>
            <a:xfrm>
              <a:off x="2545237" y="835363"/>
              <a:ext cx="5740924" cy="588829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33261"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452639" y="4265098"/>
                <a:ext cx="1120572" cy="461665"/>
              </a:xfrm>
              <a:prstGeom prst="rect">
                <a:avLst/>
              </a:prstGeom>
              <a:noFill/>
            </p:spPr>
            <p:txBody>
              <a:bodyPr wrap="square" rtlCol="0">
                <a:spAutoFit/>
              </a:bodyPr>
              <a:lstStyle/>
              <a:p>
                <a:pPr algn="ctr"/>
                <a:r>
                  <a:rPr lang="fr-FR" sz="800" dirty="0">
                    <a:latin typeface="Bookman Old Style" panose="02050604050505020204" pitchFamily="18" charset="0"/>
                  </a:rPr>
                  <a:t>RÉPUBLIQUE DÉMOCRATIQUE DU 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RÉPUBLIQUE CENTRAFRICAINE</a:t>
                </a:r>
                <a:endParaRPr lang="en-US" sz="700" dirty="0">
                  <a:solidFill>
                    <a:schemeClr val="bg1">
                      <a:lumMod val="50000"/>
                    </a:schemeClr>
                  </a:solidFill>
                  <a:latin typeface="Bookman Old Style" panose="02050604050505020204" pitchFamily="18" charset="0"/>
                </a:endParaRPr>
              </a:p>
            </p:txBody>
          </p:sp>
          <p:sp>
            <p:nvSpPr>
              <p:cNvPr id="347" name="ZoneTexte 346"/>
              <p:cNvSpPr txBox="1"/>
              <p:nvPr/>
            </p:nvSpPr>
            <p:spPr>
              <a:xfrm>
                <a:off x="5406962" y="3595243"/>
                <a:ext cx="936000" cy="215444"/>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sz="800" dirty="0">
                    <a:solidFill>
                      <a:schemeClr val="tx1"/>
                    </a:solidFill>
                  </a:rPr>
                  <a:t>CAMEROUN</a:t>
                </a:r>
                <a:endParaRPr lang="en-US" sz="800" dirty="0">
                  <a:solidFill>
                    <a:schemeClr val="tx1"/>
                  </a:solidFill>
                </a:endParaRPr>
              </a:p>
            </p:txBody>
          </p:sp>
          <p:sp>
            <p:nvSpPr>
              <p:cNvPr id="349" name="ZoneTexte 348"/>
              <p:cNvSpPr txBox="1"/>
              <p:nvPr/>
            </p:nvSpPr>
            <p:spPr>
              <a:xfrm>
                <a:off x="5998499" y="4087158"/>
                <a:ext cx="57910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291307"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89972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MAURITANIE</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25413" y="3226207"/>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 ÉQUATORIALE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10043" y="4197809"/>
                <a:ext cx="56565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293524" y="2581909"/>
                <a:ext cx="61239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252120" y="2827095"/>
                <a:ext cx="692976" cy="307777"/>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BURKINA FASO</a:t>
                </a:r>
                <a:endParaRPr lang="en-US" dirty="0"/>
              </a:p>
            </p:txBody>
          </p:sp>
          <p:sp>
            <p:nvSpPr>
              <p:cNvPr id="358" name="ZoneTexte 357"/>
              <p:cNvSpPr txBox="1"/>
              <p:nvPr/>
            </p:nvSpPr>
            <p:spPr>
              <a:xfrm>
                <a:off x="3833356" y="3255343"/>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14660" y="3447508"/>
                <a:ext cx="570251"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309048" y="361063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260993" y="3013731"/>
                <a:ext cx="61778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833377" y="325691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p:cNvCxnSpPr>
              <p:nvPr/>
            </p:nvCxnSpPr>
            <p:spPr>
              <a:xfrm rot="5400000">
                <a:off x="7247004" y="3196106"/>
                <a:ext cx="231427" cy="485497"/>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63948" cy="1264920"/>
                <a:chOff x="2809949" y="5289820"/>
                <a:chExt cx="2863948"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5" y="5289820"/>
                  <a:ext cx="1455132" cy="215444"/>
                </a:xfrm>
                <a:prstGeom prst="rect">
                  <a:avLst/>
                </a:prstGeom>
                <a:noFill/>
              </p:spPr>
              <p:txBody>
                <a:bodyPr wrap="square" rtlCol="0">
                  <a:spAutoFit/>
                </a:bodyPr>
                <a:lstStyle/>
                <a:p>
                  <a:pPr algn="ctr"/>
                  <a:r>
                    <a:rPr lang="fr-FR" sz="800" dirty="0">
                      <a:latin typeface="Bookman Old Style" panose="02050604050505020204" pitchFamily="18" charset="0"/>
                    </a:rPr>
                    <a:t>SAO TOME ET PRINCIPE</a:t>
                  </a:r>
                  <a:endParaRPr lang="en-US" sz="800" dirty="0">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lumMod val="85000"/>
                          </a:schemeClr>
                        </a:solidFill>
                      </a:endParaRPr>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13130" y="600908"/>
            <a:ext cx="2190927" cy="6681399"/>
          </a:xfrm>
          <a:prstGeom prst="rect">
            <a:avLst/>
          </a:prstGeom>
          <a:noFill/>
        </p:spPr>
        <p:txBody>
          <a:bodyPr wrap="square" lIns="0" tIns="49785" rIns="0" bIns="49785" rtlCol="0">
            <a:noAutofit/>
          </a:bodyPr>
          <a:lstStyle/>
          <a:p>
            <a:r>
              <a:rPr lang="en-GB" sz="1000" dirty="0">
                <a:latin typeface="Arial"/>
              </a:rPr>
              <a:t>NIGER</a:t>
            </a:r>
          </a:p>
          <a:p>
            <a:pPr>
              <a:spcBef>
                <a:spcPts val="600"/>
              </a:spcBef>
            </a:pPr>
            <a:r>
              <a:rPr lang="en-GB" sz="800" i="1" dirty="0">
                <a:solidFill>
                  <a:schemeClr val="bg1">
                    <a:lumMod val="50000"/>
                  </a:schemeClr>
                </a:solidFill>
                <a:latin typeface="Arial" panose="020B0604020202020204" pitchFamily="34" charset="0"/>
                <a:cs typeface="Arial" panose="020B0604020202020204" pitchFamily="34" charset="0"/>
              </a:rPr>
              <a:t>         </a:t>
            </a:r>
          </a:p>
          <a:p>
            <a:endParaRPr lang="fr-FR" sz="3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endParaRPr lang="fr-FR" sz="200" dirty="0">
              <a:latin typeface="Arial" panose="020B0604020202020204" pitchFamily="34" charset="0"/>
              <a:cs typeface="Arial" panose="020B0604020202020204" pitchFamily="34" charset="0"/>
            </a:endParaRPr>
          </a:p>
          <a:p>
            <a:endParaRPr lang="fr-FR" sz="3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Le 3 mars, le gouvernement a déclaré l'état d'urgence dans sept départements des régions occidentales de </a:t>
            </a:r>
            <a:r>
              <a:rPr lang="fr-FR" sz="800" dirty="0" err="1">
                <a:latin typeface="Arial" panose="020B0604020202020204" pitchFamily="34" charset="0"/>
                <a:cs typeface="Arial" panose="020B0604020202020204" pitchFamily="34" charset="0"/>
              </a:rPr>
              <a:t>Tillabery</a:t>
            </a:r>
            <a:r>
              <a:rPr lang="fr-FR" sz="800" dirty="0">
                <a:latin typeface="Arial" panose="020B0604020202020204" pitchFamily="34" charset="0"/>
                <a:cs typeface="Arial" panose="020B0604020202020204" pitchFamily="34" charset="0"/>
              </a:rPr>
              <a:t> et de Tahoua qui bordent le Mali, à la suite d’attaques, ces derniers mois, d’assaillants armés soupçonnés venir du nord du Mali. En février, 16 soldats nigériens ont été tués et 18 autres blessés dans une attaque à </a:t>
            </a:r>
            <a:r>
              <a:rPr lang="fr-FR" sz="800" dirty="0" err="1">
                <a:latin typeface="Arial" panose="020B0604020202020204" pitchFamily="34" charset="0"/>
                <a:cs typeface="Arial" panose="020B0604020202020204" pitchFamily="34" charset="0"/>
              </a:rPr>
              <a:t>Tillabery</a:t>
            </a:r>
            <a:r>
              <a:rPr lang="fr-FR" sz="800" dirty="0">
                <a:latin typeface="Arial" panose="020B0604020202020204" pitchFamily="34" charset="0"/>
                <a:cs typeface="Arial" panose="020B0604020202020204" pitchFamily="34" charset="0"/>
              </a:rPr>
              <a:t>. En octobre 2016, un site accueillant des réfugiés maliens à Tahoua a été pris en embuscade et 22 soldats ont été tués. Plus de 547 000 personnes, soit environ 29% des personnes ayant besoin d‘assistance humanitaire dans le pays, ont besoin d'aide humanitaire à </a:t>
            </a:r>
            <a:r>
              <a:rPr lang="fr-FR" sz="800" dirty="0" err="1">
                <a:latin typeface="Arial" panose="020B0604020202020204" pitchFamily="34" charset="0"/>
                <a:cs typeface="Arial" panose="020B0604020202020204" pitchFamily="34" charset="0"/>
              </a:rPr>
              <a:t>Tillabery</a:t>
            </a:r>
            <a:r>
              <a:rPr lang="fr-FR" sz="800" dirty="0">
                <a:latin typeface="Arial" panose="020B0604020202020204" pitchFamily="34" charset="0"/>
                <a:cs typeface="Arial" panose="020B0604020202020204" pitchFamily="34" charset="0"/>
              </a:rPr>
              <a:t> et à Tahoua.</a:t>
            </a:r>
          </a:p>
          <a:p>
            <a:endParaRPr lang="fr-FR" sz="500" dirty="0">
              <a:latin typeface="Arial" panose="020B0604020202020204" pitchFamily="34" charset="0"/>
              <a:cs typeface="Arial" panose="020B0604020202020204" pitchFamily="34" charset="0"/>
            </a:endParaRPr>
          </a:p>
          <a:p>
            <a:r>
              <a:rPr lang="fr-CA" sz="1000" dirty="0">
                <a:latin typeface="Arial"/>
              </a:rPr>
              <a:t>NIGERIA</a:t>
            </a:r>
          </a:p>
          <a:p>
            <a:endParaRPr lang="fr-CA" sz="1000" dirty="0">
              <a:latin typeface="Arial"/>
            </a:endParaRPr>
          </a:p>
          <a:p>
            <a:endParaRPr lang="fr-CA" sz="1000" dirty="0">
              <a:latin typeface="Arial"/>
            </a:endParaRPr>
          </a:p>
          <a:p>
            <a:endParaRPr lang="fr-FR" sz="4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Le 1</a:t>
            </a:r>
            <a:r>
              <a:rPr lang="fr-FR" sz="800" baseline="30000" dirty="0">
                <a:latin typeface="Arial" panose="020B0604020202020204" pitchFamily="34" charset="0"/>
                <a:cs typeface="Arial" panose="020B0604020202020204" pitchFamily="34" charset="0"/>
              </a:rPr>
              <a:t>er</a:t>
            </a:r>
            <a:r>
              <a:rPr lang="fr-FR" sz="800" dirty="0">
                <a:latin typeface="Arial" panose="020B0604020202020204" pitchFamily="34" charset="0"/>
                <a:cs typeface="Arial" panose="020B0604020202020204" pitchFamily="34" charset="0"/>
              </a:rPr>
              <a:t> mars, des hommes armés appartenant à Boko Haram ont attaqué des véhicules en route vers un marché local dans le district d’</a:t>
            </a:r>
            <a:r>
              <a:rPr lang="fr-FR" sz="800" dirty="0" err="1">
                <a:latin typeface="Arial" panose="020B0604020202020204" pitchFamily="34" charset="0"/>
                <a:cs typeface="Arial" panose="020B0604020202020204" pitchFamily="34" charset="0"/>
              </a:rPr>
              <a:t>Askira</a:t>
            </a:r>
            <a:r>
              <a:rPr lang="fr-FR" sz="800" dirty="0">
                <a:latin typeface="Arial" panose="020B0604020202020204" pitchFamily="34" charset="0"/>
                <a:cs typeface="Arial" panose="020B0604020202020204" pitchFamily="34" charset="0"/>
              </a:rPr>
              <a:t>, dans la localité de </a:t>
            </a:r>
            <a:r>
              <a:rPr lang="fr-FR" sz="800" dirty="0" err="1">
                <a:latin typeface="Arial" panose="020B0604020202020204" pitchFamily="34" charset="0"/>
                <a:cs typeface="Arial" panose="020B0604020202020204" pitchFamily="34" charset="0"/>
              </a:rPr>
              <a:t>Chibok</a:t>
            </a:r>
            <a:r>
              <a:rPr lang="fr-FR" sz="800" dirty="0">
                <a:latin typeface="Arial" panose="020B0604020202020204" pitchFamily="34" charset="0"/>
                <a:cs typeface="Arial" panose="020B0604020202020204" pitchFamily="34" charset="0"/>
              </a:rPr>
              <a:t>, au nord-est de l‘état de Borno. Ils ont volé un véhicule et blessé une personne. L'incident est le dernier d'une série d'attaques visant des civils dans les zones nouvellement accessibles de Borno. Selon l'OIM, quelque 4 500 personnes ont fui leurs communautés depuis le 25 février à </a:t>
            </a:r>
            <a:r>
              <a:rPr lang="fr-FR" sz="800" dirty="0" err="1">
                <a:latin typeface="Arial" panose="020B0604020202020204" pitchFamily="34" charset="0"/>
                <a:cs typeface="Arial" panose="020B0604020202020204" pitchFamily="34" charset="0"/>
              </a:rPr>
              <a:t>Chibok</a:t>
            </a:r>
            <a:r>
              <a:rPr lang="fr-FR" sz="800" dirty="0">
                <a:latin typeface="Arial" panose="020B0604020202020204" pitchFamily="34" charset="0"/>
                <a:cs typeface="Arial" panose="020B0604020202020204" pitchFamily="34" charset="0"/>
              </a:rPr>
              <a:t>. Des attaques similaires ont eu lieu dans d'autres zones nouvellement accessibles, y compris </a:t>
            </a:r>
            <a:r>
              <a:rPr lang="fr-FR" sz="800" dirty="0" err="1">
                <a:latin typeface="Arial" panose="020B0604020202020204" pitchFamily="34" charset="0"/>
                <a:cs typeface="Arial" panose="020B0604020202020204" pitchFamily="34" charset="0"/>
              </a:rPr>
              <a:t>Ngala</a:t>
            </a:r>
            <a:r>
              <a:rPr lang="fr-FR" sz="800" dirty="0">
                <a:latin typeface="Arial" panose="020B0604020202020204" pitchFamily="34" charset="0"/>
                <a:cs typeface="Arial" panose="020B0604020202020204" pitchFamily="34" charset="0"/>
              </a:rPr>
              <a:t>, </a:t>
            </a:r>
            <a:r>
              <a:rPr lang="fr-FR" sz="800" dirty="0" err="1">
                <a:latin typeface="Arial" panose="020B0604020202020204" pitchFamily="34" charset="0"/>
                <a:cs typeface="Arial" panose="020B0604020202020204" pitchFamily="34" charset="0"/>
              </a:rPr>
              <a:t>Dikwa</a:t>
            </a:r>
            <a:r>
              <a:rPr lang="fr-FR" sz="800" dirty="0">
                <a:latin typeface="Arial" panose="020B0604020202020204" pitchFamily="34" charset="0"/>
                <a:cs typeface="Arial" panose="020B0604020202020204" pitchFamily="34" charset="0"/>
              </a:rPr>
              <a:t> et </a:t>
            </a:r>
            <a:r>
              <a:rPr lang="fr-FR" sz="800" dirty="0" err="1">
                <a:latin typeface="Arial" panose="020B0604020202020204" pitchFamily="34" charset="0"/>
                <a:cs typeface="Arial" panose="020B0604020202020204" pitchFamily="34" charset="0"/>
              </a:rPr>
              <a:t>Damboa</a:t>
            </a:r>
            <a:r>
              <a:rPr lang="fr-FR" sz="800" dirty="0">
                <a:latin typeface="Arial" panose="020B0604020202020204" pitchFamily="34" charset="0"/>
                <a:cs typeface="Arial" panose="020B0604020202020204" pitchFamily="34" charset="0"/>
              </a:rPr>
              <a:t>.</a:t>
            </a:r>
          </a:p>
          <a:p>
            <a:endParaRPr lang="fr-FR" sz="500" dirty="0">
              <a:latin typeface="Arial" panose="020B0604020202020204" pitchFamily="34" charset="0"/>
              <a:cs typeface="Arial" panose="020B0604020202020204" pitchFamily="34" charset="0"/>
            </a:endParaRPr>
          </a:p>
          <a:p>
            <a:r>
              <a:rPr lang="fr-FR" sz="1000" dirty="0">
                <a:latin typeface="Arial"/>
              </a:rPr>
              <a:t>SAO TOME AND PRINCIPE</a:t>
            </a:r>
          </a:p>
          <a:p>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endParaRPr lang="fr-FR" sz="4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L'OMS a activé le niveau 2 d’intervention d'urgence en réponse à l’épidémie de cellulite nécrosante - une infection cutanée aiguë - qui a touché 1 331 personnes depuis septembre 2016. Le niveau 2 de réponse d’urgence nécessite une intervention opérationnelle modérée principalement sous forme d'assistance technique et de déploiement d'une équipe multidisciplinaire. Aucun décès directement attribuable à la maladie n'a été signalé jusqu'à présent. Sa cause et son mode de transmission restent inconnus.</a:t>
            </a:r>
            <a:endParaRPr lang="fr-CA" sz="800" dirty="0">
              <a:latin typeface="Arial" panose="020B0604020202020204" pitchFamily="34" charset="0"/>
              <a:cs typeface="Arial" panose="020B0604020202020204" pitchFamily="34" charset="0"/>
            </a:endParaRPr>
          </a:p>
        </p:txBody>
      </p:sp>
      <p:grpSp>
        <p:nvGrpSpPr>
          <p:cNvPr id="7" name="Groupe 6"/>
          <p:cNvGrpSpPr/>
          <p:nvPr/>
        </p:nvGrpSpPr>
        <p:grpSpPr>
          <a:xfrm>
            <a:off x="6431594" y="5734961"/>
            <a:ext cx="1885306" cy="954107"/>
            <a:chOff x="8530356" y="6441921"/>
            <a:chExt cx="1943049" cy="954107"/>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0388" y="6441921"/>
              <a:ext cx="1763017" cy="954107"/>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Catastrophe </a:t>
              </a:r>
              <a:r>
                <a:rPr lang="en-GB" sz="800" dirty="0" err="1">
                  <a:latin typeface="Arial" panose="020B0604020202020204" pitchFamily="34" charset="0"/>
                  <a:cs typeface="Arial" panose="020B0604020202020204" pitchFamily="34" charset="0"/>
                </a:rPr>
                <a:t>naturelle</a:t>
              </a:r>
              <a:r>
                <a:rPr lang="en-GB" sz="800" dirty="0">
                  <a:latin typeface="Arial" panose="020B0604020202020204" pitchFamily="34" charset="0"/>
                  <a:cs typeface="Arial" panose="020B0604020202020204" pitchFamily="34" charset="0"/>
                </a:rPr>
                <a:t> </a:t>
              </a: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Epidémie</a:t>
              </a:r>
              <a:endParaRPr lang="en-GB" sz="800" dirty="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Conflit</a:t>
              </a:r>
              <a:endParaRPr lang="en-GB" sz="800" dirty="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Autre</a:t>
              </a:r>
              <a:r>
                <a:rPr lang="en-GB" sz="800" dirty="0">
                  <a:latin typeface="Arial" panose="020B0604020202020204" pitchFamily="34" charset="0"/>
                  <a:cs typeface="Arial" panose="020B0604020202020204" pitchFamily="34" charset="0"/>
                </a:rPr>
                <a:t> </a:t>
              </a: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flipV="1">
            <a:off x="8414154" y="812181"/>
            <a:ext cx="2069323" cy="3376"/>
          </a:xfrm>
          <a:prstGeom prst="line">
            <a:avLst/>
          </a:prstGeom>
        </p:spPr>
        <p:style>
          <a:lnRef idx="1">
            <a:schemeClr val="dk1"/>
          </a:lnRef>
          <a:fillRef idx="0">
            <a:schemeClr val="dk1"/>
          </a:fillRef>
          <a:effectRef idx="0">
            <a:schemeClr val="dk1"/>
          </a:effectRef>
          <a:fontRef idx="minor">
            <a:schemeClr val="tx1"/>
          </a:fontRef>
        </p:style>
      </p:cxnSp>
      <p:sp>
        <p:nvSpPr>
          <p:cNvPr id="207" name="ZoneTexte 351"/>
          <p:cNvSpPr txBox="1"/>
          <p:nvPr/>
        </p:nvSpPr>
        <p:spPr>
          <a:xfrm>
            <a:off x="2909626" y="2650147"/>
            <a:ext cx="64026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SÉNÉGAL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 BISSAU</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382085" y="2824412"/>
            <a:ext cx="68104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GAMBIE</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61" name="ZoneTexte 84"/>
          <p:cNvSpPr txBox="1"/>
          <p:nvPr/>
        </p:nvSpPr>
        <p:spPr>
          <a:xfrm>
            <a:off x="451635" y="835702"/>
            <a:ext cx="2009007" cy="338554"/>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ACCORD SUR LE RETOUR VOLONTAIRE DES RÉFUGIÉS SIGNÉ</a:t>
            </a:r>
            <a:endParaRPr lang="en-US" sz="800" i="1" dirty="0">
              <a:solidFill>
                <a:srgbClr val="026CB6"/>
              </a:solidFill>
              <a:latin typeface="Arial" panose="020B0604020202020204" pitchFamily="34" charset="0"/>
              <a:cs typeface="Arial" panose="020B0604020202020204" pitchFamily="34" charset="0"/>
            </a:endParaRPr>
          </a:p>
        </p:txBody>
      </p:sp>
      <p:sp>
        <p:nvSpPr>
          <p:cNvPr id="282" name="ZoneTexte 2237"/>
          <p:cNvSpPr txBox="1"/>
          <p:nvPr/>
        </p:nvSpPr>
        <p:spPr>
          <a:xfrm>
            <a:off x="8658715" y="851675"/>
            <a:ext cx="2061069" cy="338554"/>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ÉTAT D'URGENCE DÉCLARÉ DANS LES RÉGIONS FRONTALIÈRES</a:t>
            </a:r>
          </a:p>
        </p:txBody>
      </p:sp>
      <p:cxnSp>
        <p:nvCxnSpPr>
          <p:cNvPr id="182" name="Connecteur droit 75"/>
          <p:cNvCxnSpPr/>
          <p:nvPr/>
        </p:nvCxnSpPr>
        <p:spPr>
          <a:xfrm flipV="1">
            <a:off x="231083" y="3545418"/>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187" name="ZoneTexte 2175"/>
          <p:cNvSpPr txBox="1"/>
          <p:nvPr/>
        </p:nvSpPr>
        <p:spPr>
          <a:xfrm>
            <a:off x="416179" y="3580882"/>
            <a:ext cx="2155655" cy="338554"/>
          </a:xfrm>
          <a:prstGeom prst="rect">
            <a:avLst/>
          </a:prstGeom>
          <a:noFill/>
        </p:spPr>
        <p:txBody>
          <a:bodyPr wrap="square" rtlCol="0">
            <a:spAutoFit/>
          </a:bodyPr>
          <a:lstStyle/>
          <a:p>
            <a:pPr>
              <a:spcBef>
                <a:spcPts val="600"/>
              </a:spcBef>
            </a:pPr>
            <a:r>
              <a:rPr lang="fr-FR" sz="800" i="1" dirty="0">
                <a:solidFill>
                  <a:srgbClr val="026CB6"/>
                </a:solidFill>
                <a:latin typeface="Arial" panose="020B0604020202020204" pitchFamily="34" charset="0"/>
                <a:cs typeface="Arial" panose="020B0604020202020204" pitchFamily="34" charset="0"/>
              </a:rPr>
              <a:t>PLUS DE 280 CAS DE ROUGEOLE ENREGISTRÉS DANS LE TANGANYIKA</a:t>
            </a:r>
            <a:endParaRPr lang="en-US" sz="800" i="1" dirty="0">
              <a:solidFill>
                <a:srgbClr val="026CB6"/>
              </a:solidFill>
              <a:latin typeface="Arial" panose="020B0604020202020204" pitchFamily="34" charset="0"/>
              <a:cs typeface="Arial" panose="020B0604020202020204" pitchFamily="34" charset="0"/>
            </a:endParaRPr>
          </a:p>
        </p:txBody>
      </p:sp>
      <p:sp>
        <p:nvSpPr>
          <p:cNvPr id="197" name="ZoneTexte 2175"/>
          <p:cNvSpPr txBox="1"/>
          <p:nvPr/>
        </p:nvSpPr>
        <p:spPr>
          <a:xfrm>
            <a:off x="498291" y="5233139"/>
            <a:ext cx="1806358" cy="461665"/>
          </a:xfrm>
          <a:prstGeom prst="rect">
            <a:avLst/>
          </a:prstGeom>
          <a:noFill/>
        </p:spPr>
        <p:txBody>
          <a:bodyPr wrap="square" rtlCol="0">
            <a:spAutoFit/>
          </a:bodyPr>
          <a:lstStyle/>
          <a:p>
            <a:pPr>
              <a:spcBef>
                <a:spcPts val="600"/>
              </a:spcBef>
            </a:pPr>
            <a:r>
              <a:rPr lang="fr-FR" sz="800" i="1" dirty="0">
                <a:solidFill>
                  <a:srgbClr val="026CB6"/>
                </a:solidFill>
                <a:latin typeface="Arial" panose="020B0604020202020204" pitchFamily="34" charset="0"/>
                <a:cs typeface="Arial" panose="020B0604020202020204" pitchFamily="34" charset="0"/>
              </a:rPr>
              <a:t>DES PARASITES DÉTRUISENT PLUS DE 50 000 HECTARES DE CULTURES</a:t>
            </a:r>
          </a:p>
        </p:txBody>
      </p:sp>
      <p:cxnSp>
        <p:nvCxnSpPr>
          <p:cNvPr id="225" name="Connecteur droit 90"/>
          <p:cNvCxnSpPr/>
          <p:nvPr/>
        </p:nvCxnSpPr>
        <p:spPr>
          <a:xfrm flipV="1">
            <a:off x="8404628" y="3177968"/>
            <a:ext cx="2069323" cy="3376"/>
          </a:xfrm>
          <a:prstGeom prst="line">
            <a:avLst/>
          </a:prstGeom>
        </p:spPr>
        <p:style>
          <a:lnRef idx="1">
            <a:schemeClr val="dk1"/>
          </a:lnRef>
          <a:fillRef idx="0">
            <a:schemeClr val="dk1"/>
          </a:fillRef>
          <a:effectRef idx="0">
            <a:schemeClr val="dk1"/>
          </a:effectRef>
          <a:fontRef idx="minor">
            <a:schemeClr val="tx1"/>
          </a:fontRef>
        </p:style>
      </p:cxnSp>
      <p:grpSp>
        <p:nvGrpSpPr>
          <p:cNvPr id="241" name="Group 240"/>
          <p:cNvGrpSpPr/>
          <p:nvPr/>
        </p:nvGrpSpPr>
        <p:grpSpPr>
          <a:xfrm>
            <a:off x="245462" y="3626482"/>
            <a:ext cx="225000" cy="326250"/>
            <a:chOff x="8546296" y="3330734"/>
            <a:chExt cx="225000" cy="326250"/>
          </a:xfrm>
        </p:grpSpPr>
        <p:pic>
          <p:nvPicPr>
            <p:cNvPr id="247" name="Image 371"/>
            <p:cNvPicPr>
              <a:picLocks noChangeAspect="1"/>
            </p:cNvPicPr>
            <p:nvPr/>
          </p:nvPicPr>
          <p:blipFill>
            <a:blip r:embed="rId12"/>
            <a:stretch>
              <a:fillRect/>
            </a:stretch>
          </p:blipFill>
          <p:spPr>
            <a:xfrm>
              <a:off x="8546296" y="3330734"/>
              <a:ext cx="225000" cy="326250"/>
            </a:xfrm>
            <a:prstGeom prst="rect">
              <a:avLst/>
            </a:prstGeom>
          </p:spPr>
        </p:pic>
        <p:pic>
          <p:nvPicPr>
            <p:cNvPr id="248" name="Image 372"/>
            <p:cNvPicPr>
              <a:picLocks noChangeAspect="1"/>
            </p:cNvPicPr>
            <p:nvPr/>
          </p:nvPicPr>
          <p:blipFill>
            <a:blip r:embed="rId13"/>
            <a:stretch>
              <a:fillRect/>
            </a:stretch>
          </p:blipFill>
          <p:spPr>
            <a:xfrm>
              <a:off x="8570183" y="3343638"/>
              <a:ext cx="191250" cy="191250"/>
            </a:xfrm>
            <a:prstGeom prst="rect">
              <a:avLst/>
            </a:prstGeom>
          </p:spPr>
        </p:pic>
      </p:grpSp>
      <p:sp>
        <p:nvSpPr>
          <p:cNvPr id="255" name="ZoneTexte 2237"/>
          <p:cNvSpPr txBox="1"/>
          <p:nvPr/>
        </p:nvSpPr>
        <p:spPr>
          <a:xfrm>
            <a:off x="8693738" y="3196562"/>
            <a:ext cx="1962591" cy="338554"/>
          </a:xfrm>
          <a:prstGeom prst="rect">
            <a:avLst/>
          </a:prstGeom>
          <a:noFill/>
        </p:spPr>
        <p:txBody>
          <a:bodyPr wrap="square" rtlCol="0">
            <a:spAutoFit/>
          </a:bodyPr>
          <a:lstStyle/>
          <a:p>
            <a:r>
              <a:rPr lang="fr-CA" sz="800" i="1" dirty="0">
                <a:solidFill>
                  <a:srgbClr val="026CB6"/>
                </a:solidFill>
                <a:latin typeface="Arial" panose="020B0604020202020204" pitchFamily="34" charset="0"/>
                <a:cs typeface="Arial" panose="020B0604020202020204" pitchFamily="34" charset="0"/>
              </a:rPr>
              <a:t>UNE SÉRIE D'ATTAQUES ENTRAINE DE NOUVEAUX DÉPLACEMENTS</a:t>
            </a:r>
            <a:endParaRPr lang="en-US" sz="800" i="1" dirty="0">
              <a:solidFill>
                <a:srgbClr val="026CB6"/>
              </a:solidFill>
              <a:latin typeface="Arial" panose="020B0604020202020204" pitchFamily="34" charset="0"/>
              <a:cs typeface="Arial" panose="020B0604020202020204" pitchFamily="34" charset="0"/>
            </a:endParaRPr>
          </a:p>
        </p:txBody>
      </p:sp>
      <p:grpSp>
        <p:nvGrpSpPr>
          <p:cNvPr id="217" name="Group 216"/>
          <p:cNvGrpSpPr/>
          <p:nvPr/>
        </p:nvGrpSpPr>
        <p:grpSpPr>
          <a:xfrm>
            <a:off x="5910182" y="3320713"/>
            <a:ext cx="226085" cy="326250"/>
            <a:chOff x="268944" y="3374179"/>
            <a:chExt cx="226085" cy="326250"/>
          </a:xfrm>
        </p:grpSpPr>
        <p:pic>
          <p:nvPicPr>
            <p:cNvPr id="218" name="Image 377"/>
            <p:cNvPicPr>
              <a:picLocks noChangeAspect="1"/>
            </p:cNvPicPr>
            <p:nvPr/>
          </p:nvPicPr>
          <p:blipFill>
            <a:blip r:embed="rId14"/>
            <a:stretch>
              <a:fillRect/>
            </a:stretch>
          </p:blipFill>
          <p:spPr>
            <a:xfrm>
              <a:off x="268944" y="3374179"/>
              <a:ext cx="225000" cy="326250"/>
            </a:xfrm>
            <a:prstGeom prst="rect">
              <a:avLst/>
            </a:prstGeom>
          </p:spPr>
        </p:pic>
        <p:pic>
          <p:nvPicPr>
            <p:cNvPr id="219" name="Image 21"/>
            <p:cNvPicPr>
              <a:picLocks noChangeAspect="1"/>
            </p:cNvPicPr>
            <p:nvPr/>
          </p:nvPicPr>
          <p:blipFill>
            <a:blip r:embed="rId3"/>
            <a:stretch>
              <a:fillRect/>
            </a:stretch>
          </p:blipFill>
          <p:spPr>
            <a:xfrm>
              <a:off x="288929" y="3392558"/>
              <a:ext cx="206100" cy="196731"/>
            </a:xfrm>
            <a:prstGeom prst="rect">
              <a:avLst/>
            </a:prstGeom>
          </p:spPr>
        </p:pic>
      </p:grpSp>
      <p:grpSp>
        <p:nvGrpSpPr>
          <p:cNvPr id="221" name="Group 220"/>
          <p:cNvGrpSpPr/>
          <p:nvPr/>
        </p:nvGrpSpPr>
        <p:grpSpPr>
          <a:xfrm>
            <a:off x="230198" y="873779"/>
            <a:ext cx="226085" cy="326250"/>
            <a:chOff x="268944" y="3374179"/>
            <a:chExt cx="226085" cy="326250"/>
          </a:xfrm>
        </p:grpSpPr>
        <p:pic>
          <p:nvPicPr>
            <p:cNvPr id="222" name="Image 377"/>
            <p:cNvPicPr>
              <a:picLocks noChangeAspect="1"/>
            </p:cNvPicPr>
            <p:nvPr/>
          </p:nvPicPr>
          <p:blipFill>
            <a:blip r:embed="rId14"/>
            <a:stretch>
              <a:fillRect/>
            </a:stretch>
          </p:blipFill>
          <p:spPr>
            <a:xfrm>
              <a:off x="268944" y="3374179"/>
              <a:ext cx="225000" cy="326250"/>
            </a:xfrm>
            <a:prstGeom prst="rect">
              <a:avLst/>
            </a:prstGeom>
          </p:spPr>
        </p:pic>
        <p:pic>
          <p:nvPicPr>
            <p:cNvPr id="223" name="Image 21"/>
            <p:cNvPicPr>
              <a:picLocks noChangeAspect="1"/>
            </p:cNvPicPr>
            <p:nvPr/>
          </p:nvPicPr>
          <p:blipFill>
            <a:blip r:embed="rId3"/>
            <a:stretch>
              <a:fillRect/>
            </a:stretch>
          </p:blipFill>
          <p:spPr>
            <a:xfrm>
              <a:off x="288929" y="3380201"/>
              <a:ext cx="206100" cy="196731"/>
            </a:xfrm>
            <a:prstGeom prst="rect">
              <a:avLst/>
            </a:prstGeom>
          </p:spPr>
        </p:pic>
      </p:grpSp>
      <p:grpSp>
        <p:nvGrpSpPr>
          <p:cNvPr id="224" name="Group 223"/>
          <p:cNvGrpSpPr/>
          <p:nvPr/>
        </p:nvGrpSpPr>
        <p:grpSpPr>
          <a:xfrm>
            <a:off x="8449999" y="3244037"/>
            <a:ext cx="224790" cy="325755"/>
            <a:chOff x="0" y="0"/>
            <a:chExt cx="225000" cy="326250"/>
          </a:xfrm>
        </p:grpSpPr>
        <p:pic>
          <p:nvPicPr>
            <p:cNvPr id="226" name="Image 377"/>
            <p:cNvPicPr>
              <a:picLocks noChangeAspect="1"/>
            </p:cNvPicPr>
            <p:nvPr/>
          </p:nvPicPr>
          <p:blipFill>
            <a:blip r:embed="rId14"/>
            <a:stretch>
              <a:fillRect/>
            </a:stretch>
          </p:blipFill>
          <p:spPr>
            <a:xfrm>
              <a:off x="0" y="0"/>
              <a:ext cx="225000" cy="326250"/>
            </a:xfrm>
            <a:prstGeom prst="rect">
              <a:avLst/>
            </a:prstGeom>
          </p:spPr>
        </p:pic>
        <p:pic>
          <p:nvPicPr>
            <p:cNvPr id="227" name="Image 20"/>
            <p:cNvPicPr>
              <a:picLocks noChangeAspect="1"/>
            </p:cNvPicPr>
            <p:nvPr/>
          </p:nvPicPr>
          <p:blipFill>
            <a:blip r:embed="rId15"/>
            <a:stretch>
              <a:fillRect/>
            </a:stretch>
          </p:blipFill>
          <p:spPr>
            <a:xfrm>
              <a:off x="17694" y="10466"/>
              <a:ext cx="201600" cy="192436"/>
            </a:xfrm>
            <a:prstGeom prst="rect">
              <a:avLst/>
            </a:prstGeom>
          </p:spPr>
        </p:pic>
      </p:grpSp>
      <p:grpSp>
        <p:nvGrpSpPr>
          <p:cNvPr id="228" name="Group 227"/>
          <p:cNvGrpSpPr/>
          <p:nvPr/>
        </p:nvGrpSpPr>
        <p:grpSpPr>
          <a:xfrm>
            <a:off x="5163090" y="2983384"/>
            <a:ext cx="224790" cy="325755"/>
            <a:chOff x="0" y="0"/>
            <a:chExt cx="225000" cy="326250"/>
          </a:xfrm>
        </p:grpSpPr>
        <p:pic>
          <p:nvPicPr>
            <p:cNvPr id="229" name="Image 377"/>
            <p:cNvPicPr>
              <a:picLocks noChangeAspect="1"/>
            </p:cNvPicPr>
            <p:nvPr/>
          </p:nvPicPr>
          <p:blipFill>
            <a:blip r:embed="rId14"/>
            <a:stretch>
              <a:fillRect/>
            </a:stretch>
          </p:blipFill>
          <p:spPr>
            <a:xfrm>
              <a:off x="0" y="0"/>
              <a:ext cx="225000" cy="326250"/>
            </a:xfrm>
            <a:prstGeom prst="rect">
              <a:avLst/>
            </a:prstGeom>
          </p:spPr>
        </p:pic>
        <p:pic>
          <p:nvPicPr>
            <p:cNvPr id="230" name="Image 20"/>
            <p:cNvPicPr>
              <a:picLocks noChangeAspect="1"/>
            </p:cNvPicPr>
            <p:nvPr/>
          </p:nvPicPr>
          <p:blipFill>
            <a:blip r:embed="rId15"/>
            <a:stretch>
              <a:fillRect/>
            </a:stretch>
          </p:blipFill>
          <p:spPr>
            <a:xfrm>
              <a:off x="17694" y="10466"/>
              <a:ext cx="201600" cy="192436"/>
            </a:xfrm>
            <a:prstGeom prst="rect">
              <a:avLst/>
            </a:prstGeom>
          </p:spPr>
        </p:pic>
      </p:grpSp>
      <p:grpSp>
        <p:nvGrpSpPr>
          <p:cNvPr id="231" name="Group 230"/>
          <p:cNvGrpSpPr/>
          <p:nvPr/>
        </p:nvGrpSpPr>
        <p:grpSpPr>
          <a:xfrm>
            <a:off x="5674408" y="2113149"/>
            <a:ext cx="225000" cy="328204"/>
            <a:chOff x="4499508" y="1144203"/>
            <a:chExt cx="225000" cy="328204"/>
          </a:xfrm>
        </p:grpSpPr>
        <p:pic>
          <p:nvPicPr>
            <p:cNvPr id="239" name="Image 377"/>
            <p:cNvPicPr>
              <a:picLocks noChangeAspect="1"/>
            </p:cNvPicPr>
            <p:nvPr/>
          </p:nvPicPr>
          <p:blipFill>
            <a:blip r:embed="rId14"/>
            <a:stretch>
              <a:fillRect/>
            </a:stretch>
          </p:blipFill>
          <p:spPr>
            <a:xfrm>
              <a:off x="4499508" y="1146157"/>
              <a:ext cx="225000" cy="326250"/>
            </a:xfrm>
            <a:prstGeom prst="rect">
              <a:avLst/>
            </a:prstGeom>
          </p:spPr>
        </p:pic>
        <p:pic>
          <p:nvPicPr>
            <p:cNvPr id="240" name="Image 19"/>
            <p:cNvPicPr>
              <a:picLocks noChangeAspect="1"/>
            </p:cNvPicPr>
            <p:nvPr/>
          </p:nvPicPr>
          <p:blipFill>
            <a:blip r:embed="rId16"/>
            <a:stretch>
              <a:fillRect/>
            </a:stretch>
          </p:blipFill>
          <p:spPr>
            <a:xfrm>
              <a:off x="4502719" y="1144203"/>
              <a:ext cx="201600" cy="201600"/>
            </a:xfrm>
            <a:prstGeom prst="rect">
              <a:avLst/>
            </a:prstGeom>
          </p:spPr>
        </p:pic>
      </p:grpSp>
      <p:grpSp>
        <p:nvGrpSpPr>
          <p:cNvPr id="242" name="Group 241"/>
          <p:cNvGrpSpPr/>
          <p:nvPr/>
        </p:nvGrpSpPr>
        <p:grpSpPr>
          <a:xfrm>
            <a:off x="8428785" y="889551"/>
            <a:ext cx="225000" cy="328204"/>
            <a:chOff x="4499508" y="1144203"/>
            <a:chExt cx="225000" cy="328204"/>
          </a:xfrm>
        </p:grpSpPr>
        <p:pic>
          <p:nvPicPr>
            <p:cNvPr id="243" name="Image 377"/>
            <p:cNvPicPr>
              <a:picLocks noChangeAspect="1"/>
            </p:cNvPicPr>
            <p:nvPr/>
          </p:nvPicPr>
          <p:blipFill>
            <a:blip r:embed="rId14"/>
            <a:stretch>
              <a:fillRect/>
            </a:stretch>
          </p:blipFill>
          <p:spPr>
            <a:xfrm>
              <a:off x="4499508" y="1146157"/>
              <a:ext cx="225000" cy="326250"/>
            </a:xfrm>
            <a:prstGeom prst="rect">
              <a:avLst/>
            </a:prstGeom>
          </p:spPr>
        </p:pic>
        <p:pic>
          <p:nvPicPr>
            <p:cNvPr id="244" name="Image 19"/>
            <p:cNvPicPr>
              <a:picLocks noChangeAspect="1"/>
            </p:cNvPicPr>
            <p:nvPr/>
          </p:nvPicPr>
          <p:blipFill>
            <a:blip r:embed="rId16"/>
            <a:stretch>
              <a:fillRect/>
            </a:stretch>
          </p:blipFill>
          <p:spPr>
            <a:xfrm>
              <a:off x="4502719" y="1144203"/>
              <a:ext cx="201600" cy="201600"/>
            </a:xfrm>
            <a:prstGeom prst="rect">
              <a:avLst/>
            </a:prstGeom>
          </p:spPr>
        </p:pic>
      </p:grpSp>
      <p:grpSp>
        <p:nvGrpSpPr>
          <p:cNvPr id="245" name="Group 244"/>
          <p:cNvGrpSpPr/>
          <p:nvPr/>
        </p:nvGrpSpPr>
        <p:grpSpPr>
          <a:xfrm>
            <a:off x="247481" y="5284649"/>
            <a:ext cx="236349" cy="353145"/>
            <a:chOff x="5333239" y="1075094"/>
            <a:chExt cx="236349" cy="353145"/>
          </a:xfrm>
        </p:grpSpPr>
        <p:pic>
          <p:nvPicPr>
            <p:cNvPr id="246" name="Image 377"/>
            <p:cNvPicPr>
              <a:picLocks noChangeAspect="1"/>
            </p:cNvPicPr>
            <p:nvPr/>
          </p:nvPicPr>
          <p:blipFill>
            <a:blip r:embed="rId14"/>
            <a:stretch>
              <a:fillRect/>
            </a:stretch>
          </p:blipFill>
          <p:spPr>
            <a:xfrm>
              <a:off x="5344588" y="1101989"/>
              <a:ext cx="225000" cy="326250"/>
            </a:xfrm>
            <a:prstGeom prst="rect">
              <a:avLst/>
            </a:prstGeom>
          </p:spPr>
        </p:pic>
        <p:pic>
          <p:nvPicPr>
            <p:cNvPr id="249" name="Image 16"/>
            <p:cNvPicPr>
              <a:picLocks noChangeAspect="1"/>
            </p:cNvPicPr>
            <p:nvPr/>
          </p:nvPicPr>
          <p:blipFill>
            <a:blip r:embed="rId17"/>
            <a:stretch>
              <a:fillRect/>
            </a:stretch>
          </p:blipFill>
          <p:spPr>
            <a:xfrm>
              <a:off x="5333239" y="1075094"/>
              <a:ext cx="208800" cy="208800"/>
            </a:xfrm>
            <a:prstGeom prst="rect">
              <a:avLst/>
            </a:prstGeom>
          </p:spPr>
        </p:pic>
      </p:grpSp>
      <p:grpSp>
        <p:nvGrpSpPr>
          <p:cNvPr id="257" name="Group 256"/>
          <p:cNvGrpSpPr/>
          <p:nvPr/>
        </p:nvGrpSpPr>
        <p:grpSpPr>
          <a:xfrm>
            <a:off x="7254735" y="3943084"/>
            <a:ext cx="225000" cy="326250"/>
            <a:chOff x="8546296" y="3330734"/>
            <a:chExt cx="225000" cy="326250"/>
          </a:xfrm>
        </p:grpSpPr>
        <p:pic>
          <p:nvPicPr>
            <p:cNvPr id="258" name="Image 371"/>
            <p:cNvPicPr>
              <a:picLocks noChangeAspect="1"/>
            </p:cNvPicPr>
            <p:nvPr/>
          </p:nvPicPr>
          <p:blipFill>
            <a:blip r:embed="rId12"/>
            <a:stretch>
              <a:fillRect/>
            </a:stretch>
          </p:blipFill>
          <p:spPr>
            <a:xfrm>
              <a:off x="8546296" y="3330734"/>
              <a:ext cx="225000" cy="326250"/>
            </a:xfrm>
            <a:prstGeom prst="rect">
              <a:avLst/>
            </a:prstGeom>
          </p:spPr>
        </p:pic>
        <p:pic>
          <p:nvPicPr>
            <p:cNvPr id="259" name="Image 372"/>
            <p:cNvPicPr>
              <a:picLocks noChangeAspect="1"/>
            </p:cNvPicPr>
            <p:nvPr/>
          </p:nvPicPr>
          <p:blipFill>
            <a:blip r:embed="rId13"/>
            <a:stretch>
              <a:fillRect/>
            </a:stretch>
          </p:blipFill>
          <p:spPr>
            <a:xfrm>
              <a:off x="8570183" y="3343638"/>
              <a:ext cx="191250" cy="191250"/>
            </a:xfrm>
            <a:prstGeom prst="rect">
              <a:avLst/>
            </a:prstGeom>
          </p:spPr>
        </p:pic>
      </p:grpSp>
      <p:cxnSp>
        <p:nvCxnSpPr>
          <p:cNvPr id="260" name="Connecteur droit 90"/>
          <p:cNvCxnSpPr/>
          <p:nvPr/>
        </p:nvCxnSpPr>
        <p:spPr>
          <a:xfrm flipV="1">
            <a:off x="8404627" y="5359150"/>
            <a:ext cx="2069323" cy="3376"/>
          </a:xfrm>
          <a:prstGeom prst="line">
            <a:avLst/>
          </a:prstGeom>
        </p:spPr>
        <p:style>
          <a:lnRef idx="1">
            <a:schemeClr val="dk1"/>
          </a:lnRef>
          <a:fillRef idx="0">
            <a:schemeClr val="dk1"/>
          </a:fillRef>
          <a:effectRef idx="0">
            <a:schemeClr val="dk1"/>
          </a:effectRef>
          <a:fontRef idx="minor">
            <a:schemeClr val="tx1"/>
          </a:fontRef>
        </p:style>
      </p:cxnSp>
      <p:grpSp>
        <p:nvGrpSpPr>
          <p:cNvPr id="262" name="Group 261"/>
          <p:cNvGrpSpPr/>
          <p:nvPr/>
        </p:nvGrpSpPr>
        <p:grpSpPr>
          <a:xfrm>
            <a:off x="4446015" y="5770662"/>
            <a:ext cx="225000" cy="326250"/>
            <a:chOff x="8546296" y="3330734"/>
            <a:chExt cx="225000" cy="326250"/>
          </a:xfrm>
        </p:grpSpPr>
        <p:pic>
          <p:nvPicPr>
            <p:cNvPr id="263" name="Image 371"/>
            <p:cNvPicPr>
              <a:picLocks noChangeAspect="1"/>
            </p:cNvPicPr>
            <p:nvPr/>
          </p:nvPicPr>
          <p:blipFill>
            <a:blip r:embed="rId12"/>
            <a:stretch>
              <a:fillRect/>
            </a:stretch>
          </p:blipFill>
          <p:spPr>
            <a:xfrm>
              <a:off x="8546296" y="3330734"/>
              <a:ext cx="225000" cy="326250"/>
            </a:xfrm>
            <a:prstGeom prst="rect">
              <a:avLst/>
            </a:prstGeom>
          </p:spPr>
        </p:pic>
        <p:pic>
          <p:nvPicPr>
            <p:cNvPr id="264" name="Image 372"/>
            <p:cNvPicPr>
              <a:picLocks noChangeAspect="1"/>
            </p:cNvPicPr>
            <p:nvPr/>
          </p:nvPicPr>
          <p:blipFill>
            <a:blip r:embed="rId13"/>
            <a:stretch>
              <a:fillRect/>
            </a:stretch>
          </p:blipFill>
          <p:spPr>
            <a:xfrm>
              <a:off x="8570183" y="3343638"/>
              <a:ext cx="191250" cy="191250"/>
            </a:xfrm>
            <a:prstGeom prst="rect">
              <a:avLst/>
            </a:prstGeom>
          </p:spPr>
        </p:pic>
      </p:grpSp>
      <p:grpSp>
        <p:nvGrpSpPr>
          <p:cNvPr id="265" name="Group 264"/>
          <p:cNvGrpSpPr/>
          <p:nvPr/>
        </p:nvGrpSpPr>
        <p:grpSpPr>
          <a:xfrm>
            <a:off x="8420296" y="5421348"/>
            <a:ext cx="225000" cy="326250"/>
            <a:chOff x="8546296" y="3330734"/>
            <a:chExt cx="225000" cy="326250"/>
          </a:xfrm>
        </p:grpSpPr>
        <p:pic>
          <p:nvPicPr>
            <p:cNvPr id="266" name="Image 371"/>
            <p:cNvPicPr>
              <a:picLocks noChangeAspect="1"/>
            </p:cNvPicPr>
            <p:nvPr/>
          </p:nvPicPr>
          <p:blipFill>
            <a:blip r:embed="rId12"/>
            <a:stretch>
              <a:fillRect/>
            </a:stretch>
          </p:blipFill>
          <p:spPr>
            <a:xfrm>
              <a:off x="8546296" y="3330734"/>
              <a:ext cx="225000" cy="326250"/>
            </a:xfrm>
            <a:prstGeom prst="rect">
              <a:avLst/>
            </a:prstGeom>
          </p:spPr>
        </p:pic>
        <p:pic>
          <p:nvPicPr>
            <p:cNvPr id="267" name="Image 372"/>
            <p:cNvPicPr>
              <a:picLocks noChangeAspect="1"/>
            </p:cNvPicPr>
            <p:nvPr/>
          </p:nvPicPr>
          <p:blipFill>
            <a:blip r:embed="rId13"/>
            <a:stretch>
              <a:fillRect/>
            </a:stretch>
          </p:blipFill>
          <p:spPr>
            <a:xfrm>
              <a:off x="8570183" y="3343638"/>
              <a:ext cx="191250" cy="191250"/>
            </a:xfrm>
            <a:prstGeom prst="rect">
              <a:avLst/>
            </a:prstGeom>
          </p:spPr>
        </p:pic>
      </p:grpSp>
      <p:sp>
        <p:nvSpPr>
          <p:cNvPr id="268" name="ZoneTexte 2237"/>
          <p:cNvSpPr txBox="1"/>
          <p:nvPr/>
        </p:nvSpPr>
        <p:spPr>
          <a:xfrm>
            <a:off x="8636888" y="5379436"/>
            <a:ext cx="1962591" cy="338554"/>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RÉPONSE D'URGENCE À LA CELLULITE NÉCROSANTE</a:t>
            </a:r>
            <a:endParaRPr lang="en-US" sz="800" i="1" dirty="0">
              <a:solidFill>
                <a:srgbClr val="026CB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528654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14279</TotalTime>
  <Words>679</Words>
  <Application>Microsoft Office PowerPoint</Application>
  <PresentationFormat>Custom</PresentationFormat>
  <Paragraphs>79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Afrique de l’Ouest et du Centre: Aperçu humanitaire hebdomadaire (28 février – 6 mars 2017)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778</cp:revision>
  <cp:lastPrinted>2017-03-06T17:14:14Z</cp:lastPrinted>
  <dcterms:created xsi:type="dcterms:W3CDTF">2015-12-15T11:10:25Z</dcterms:created>
  <dcterms:modified xsi:type="dcterms:W3CDTF">2017-03-07T10:43:38Z</dcterms:modified>
</cp:coreProperties>
</file>