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00" d="100"/>
          <a:sy n="100" d="100"/>
        </p:scale>
        <p:origin x="120" y="7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8" y="1"/>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07-Feb-17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3"/>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9378833"/>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8" y="9378833"/>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07-Feb-17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07-Feb-17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07-Feb-17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07-Feb-17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(31 </a:t>
            </a:r>
            <a:r>
              <a:rPr lang="en-GB" sz="1000" dirty="0" err="1">
                <a:solidFill>
                  <a:schemeClr val="bg1"/>
                </a:solidFill>
                <a:latin typeface="Arial" panose="020B0604020202020204" pitchFamily="34" charset="0"/>
                <a:cs typeface="Arial" panose="020B0604020202020204" pitchFamily="34" charset="0"/>
              </a:rPr>
              <a:t>janvier</a:t>
            </a:r>
            <a:r>
              <a:rPr lang="en-GB" sz="1000" dirty="0">
                <a:solidFill>
                  <a:schemeClr val="bg1"/>
                </a:solidFill>
                <a:latin typeface="Arial" panose="020B0604020202020204" pitchFamily="34" charset="0"/>
                <a:cs typeface="Arial" panose="020B0604020202020204" pitchFamily="34" charset="0"/>
              </a:rPr>
              <a:t> – 6 février2017)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7 </a:t>
            </a:r>
            <a:r>
              <a:rPr lang="en-GB" sz="800" dirty="0" err="1">
                <a:solidFill>
                  <a:schemeClr val="bg1">
                    <a:lumMod val="50000"/>
                  </a:schemeClr>
                </a:solidFill>
                <a:latin typeface="Arial" panose="020B0604020202020204" pitchFamily="34" charset="0"/>
                <a:cs typeface="Arial" panose="020B0604020202020204" pitchFamily="34" charset="0"/>
              </a:rPr>
              <a:t>fév</a:t>
            </a:r>
            <a:r>
              <a:rPr lang="en-GB" sz="800" dirty="0">
                <a:solidFill>
                  <a:schemeClr val="bg1">
                    <a:lumMod val="50000"/>
                  </a:schemeClr>
                </a:solidFill>
                <a:latin typeface="Arial" panose="020B0604020202020204" pitchFamily="34" charset="0"/>
                <a:cs typeface="Arial" panose="020B0604020202020204" pitchFamily="34" charset="0"/>
              </a:rPr>
              <a:t>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PLAIDOYER &amp; FINANCEMENT</a:t>
            </a:r>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500" dirty="0">
              <a:latin typeface="Arial" panose="020B0604020202020204" pitchFamily="34" charset="0"/>
              <a:cs typeface="Arial" panose="020B0604020202020204" pitchFamily="34" charset="0"/>
            </a:endParaRPr>
          </a:p>
          <a:p>
            <a:endParaRPr lang="fr-FR" sz="6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30 janvier, le Fonds central d'intervention d'urgence des Nations Unies (CERF) a débloqué 49 millions de dollars pour aider plus de 3 millions de personnes au Nigeria (22 millions de dollars), au Cameroun (10 millions de dollars), au Niger (10 millions de dollars) et au Mali (7 millions de dollars) dans le cadre de la première série d’allocation pour les urgence sous-financées en 2017. En République centrafricaine, 6 millions de dollars ont été débloqués pour soutenir la réponse humanitaire aux nouvelles urgences liées à l'alimentation dans le pays. Cela permettra au PAM d'aider 36 800 personnes confrontées à l'insécurité alimentaire dans les zones de </a:t>
            </a:r>
            <a:r>
              <a:rPr lang="fr-FR" sz="800" dirty="0" err="1">
                <a:latin typeface="Arial" panose="020B0604020202020204" pitchFamily="34" charset="0"/>
                <a:cs typeface="Arial" panose="020B0604020202020204" pitchFamily="34" charset="0"/>
              </a:rPr>
              <a:t>Kaga</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Bandoro</a:t>
            </a:r>
            <a:r>
              <a:rPr lang="fr-FR" sz="800" dirty="0">
                <a:latin typeface="Arial" panose="020B0604020202020204" pitchFamily="34" charset="0"/>
                <a:cs typeface="Arial" panose="020B0604020202020204" pitchFamily="34" charset="0"/>
              </a:rPr>
              <a:t>, Bambari et Bria à la suite des crises successives qui ont frappé la région ces derniers mois.</a:t>
            </a:r>
          </a:p>
          <a:p>
            <a:endParaRPr lang="fr-FR" sz="800" dirty="0">
              <a:latin typeface="Arial" panose="020B0604020202020204" pitchFamily="34" charset="0"/>
              <a:cs typeface="Arial" panose="020B0604020202020204" pitchFamily="34" charset="0"/>
            </a:endParaRPr>
          </a:p>
          <a:p>
            <a:endParaRPr lang="fr-CA" sz="500" dirty="0">
              <a:solidFill>
                <a:prstClr val="black"/>
              </a:solidFill>
              <a:latin typeface="Arial"/>
            </a:endParaRPr>
          </a:p>
          <a:p>
            <a:pPr lvl="0"/>
            <a:endParaRPr lang="fr-FR" sz="800" dirty="0">
              <a:solidFill>
                <a:prstClr val="black"/>
              </a:solidFill>
              <a:latin typeface="Arial"/>
            </a:endParaRPr>
          </a:p>
          <a:p>
            <a:pPr lvl="0"/>
            <a:endParaRPr lang="fr-FR" sz="500" dirty="0">
              <a:solidFill>
                <a:prstClr val="black"/>
              </a:solidFill>
              <a:latin typeface="Arial"/>
            </a:endParaRPr>
          </a:p>
          <a:p>
            <a:pPr lvl="0"/>
            <a:r>
              <a:rPr lang="fr-FR" sz="800" dirty="0">
                <a:solidFill>
                  <a:prstClr val="black"/>
                </a:solidFill>
                <a:latin typeface="Arial"/>
              </a:rPr>
              <a:t>Le Gouvernement norvégien accueillera le 24 février à Oslo une conférence humanitaire sur le Nigeria et la région du lac Tchad, en partenariat avec les gouvernements allemand et nigérian. La conférence vise à recueillir un soutien politique et matériel pour la réponse humanitaire dans la région du lac Tchad. Trois volets thématiques se concentreront sur l'éducation, la sécurité alimentaire et la protection/accès. La conférence sera précédée d'un forum de la société civile le 23 février.</a:t>
            </a:r>
          </a:p>
          <a:p>
            <a:pPr lvl="0"/>
            <a:endParaRPr lang="fr-FR" sz="500" dirty="0">
              <a:solidFill>
                <a:prstClr val="black"/>
              </a:solidFill>
              <a:latin typeface="Arial"/>
            </a:endParaRPr>
          </a:p>
          <a:p>
            <a:r>
              <a:rPr lang="fr-CA" sz="1000" dirty="0">
                <a:solidFill>
                  <a:prstClr val="black"/>
                </a:solidFill>
                <a:latin typeface="Arial"/>
              </a:rPr>
              <a:t>RD CONGO</a:t>
            </a:r>
            <a:endParaRPr lang="en-US"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r>
              <a:rPr lang="fr-FR" sz="800" dirty="0">
                <a:solidFill>
                  <a:prstClr val="black"/>
                </a:solidFill>
                <a:latin typeface="Arial"/>
              </a:rPr>
              <a:t>Une évaluation menée par des partenaires humanitaires du 23 au 28 janvier sur le territoire de </a:t>
            </a:r>
            <a:r>
              <a:rPr lang="fr-FR" sz="800" dirty="0" err="1">
                <a:solidFill>
                  <a:prstClr val="black"/>
                </a:solidFill>
                <a:latin typeface="Arial"/>
              </a:rPr>
              <a:t>Moba</a:t>
            </a:r>
            <a:r>
              <a:rPr lang="fr-FR" sz="800" dirty="0">
                <a:solidFill>
                  <a:prstClr val="black"/>
                </a:solidFill>
                <a:latin typeface="Arial"/>
              </a:rPr>
              <a:t>, dans la province sud-est du Tanganyika, a identifié plus de 53 000 personnes déplacées, certaines requérant une aide alimentaire urgente et une assistance WASH. Une évaluation aura lieu dans la province la semaine prochaine afin d'identifier les moyens d'accroître la riposte et d'empêcher la détérioration rapide de la situation humanitaire à la suite d'une aggravation du conflit intercommunautaire qui a touché la région au cours des derniers mois.</a:t>
            </a:r>
          </a:p>
          <a:p>
            <a:pPr lvl="0"/>
            <a:endParaRPr lang="fr-FR" sz="800" dirty="0">
              <a:solidFill>
                <a:prstClr val="black"/>
              </a:solidFill>
              <a:latin typeface="Arial"/>
            </a:endParaRPr>
          </a:p>
          <a:p>
            <a:pPr lvl="0"/>
            <a:endParaRPr lang="fr-FR" sz="800" dirty="0">
              <a:solidFill>
                <a:prstClr val="black"/>
              </a:solidFill>
              <a:latin typeface="Arial"/>
              <a:cs typeface="Arial" panose="020B0604020202020204" pitchFamily="34" charset="0"/>
            </a:endParaRPr>
          </a:p>
          <a:p>
            <a:pPr lvl="0"/>
            <a:endParaRPr lang="fr-FR" sz="800" dirty="0">
              <a:solidFill>
                <a:prstClr val="black"/>
              </a:solidFill>
              <a:latin typeface="Arial"/>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33261"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a:latin typeface="Bookman Old Style" panose="02050604050505020204" pitchFamily="18" charset="0"/>
                  </a:rPr>
                  <a:t>RÉPUBLIQUE DÉMOCRATIQUE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6962"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a:t>
                </a:r>
                <a:endParaRPr lang="en-US" dirty="0"/>
              </a:p>
            </p:txBody>
          </p:sp>
          <p:sp>
            <p:nvSpPr>
              <p:cNvPr id="351" name="ZoneTexte 350"/>
              <p:cNvSpPr txBox="1"/>
              <p:nvPr/>
            </p:nvSpPr>
            <p:spPr>
              <a:xfrm>
                <a:off x="4291307"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2316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a:t>
                </a:r>
                <a:r>
                  <a:rPr lang="fr-FR" dirty="0"/>
                  <a:t>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3" y="3211496"/>
                <a:ext cx="200650" cy="485495"/>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94901" cy="6681399"/>
          </a:xfrm>
          <a:prstGeom prst="rect">
            <a:avLst/>
          </a:prstGeom>
          <a:noFill/>
        </p:spPr>
        <p:txBody>
          <a:bodyPr wrap="square" lIns="0" tIns="49785" rIns="0" bIns="49785" rtlCol="0">
            <a:noAutofit/>
          </a:bodyPr>
          <a:lstStyle/>
          <a:p>
            <a:r>
              <a:rPr lang="en-GB" sz="1000" dirty="0">
                <a:latin typeface="Arial"/>
              </a:rPr>
              <a:t>NIGER</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31 janvier, le HCR a terminé une opération pour relocaliser 1 025 des 3 600 réfugiés ciblés du camp de déplacés de </a:t>
            </a:r>
            <a:r>
              <a:rPr lang="fr-FR" sz="800" dirty="0" err="1">
                <a:latin typeface="Arial" panose="020B0604020202020204" pitchFamily="34" charset="0"/>
                <a:cs typeface="Arial" panose="020B0604020202020204" pitchFamily="34" charset="0"/>
              </a:rPr>
              <a:t>Tazalit</a:t>
            </a:r>
            <a:r>
              <a:rPr lang="fr-FR" sz="800" dirty="0">
                <a:latin typeface="Arial" panose="020B0604020202020204" pitchFamily="34" charset="0"/>
                <a:cs typeface="Arial" panose="020B0604020202020204" pitchFamily="34" charset="0"/>
              </a:rPr>
              <a:t>, dans la région de Tahoua, à l’ouest du pays, jusqu'à la zone d'accueil d'</a:t>
            </a:r>
            <a:r>
              <a:rPr lang="fr-FR" sz="800" dirty="0" err="1">
                <a:latin typeface="Arial" panose="020B0604020202020204" pitchFamily="34" charset="0"/>
                <a:cs typeface="Arial" panose="020B0604020202020204" pitchFamily="34" charset="0"/>
              </a:rPr>
              <a:t>Intikane</a:t>
            </a:r>
            <a:r>
              <a:rPr lang="fr-FR" sz="800" dirty="0">
                <a:latin typeface="Arial" panose="020B0604020202020204" pitchFamily="34" charset="0"/>
                <a:cs typeface="Arial" panose="020B0604020202020204" pitchFamily="34" charset="0"/>
              </a:rPr>
              <a:t> plus au sud. Le camp avait été attaqué par des assaillants armés en octobre 2016, entraînant la mort de 22 officiers nigériens.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En novembre, le gouvernement a annoncé la fermeture du site, donnant aux réfugiés la possibilité de déménager à </a:t>
            </a:r>
            <a:r>
              <a:rPr lang="fr-FR" sz="800" dirty="0" err="1">
                <a:latin typeface="Arial" panose="020B0604020202020204" pitchFamily="34" charset="0"/>
                <a:cs typeface="Arial" panose="020B0604020202020204" pitchFamily="34" charset="0"/>
              </a:rPr>
              <a:t>Intikane</a:t>
            </a:r>
            <a:r>
              <a:rPr lang="fr-FR" sz="800" dirty="0">
                <a:latin typeface="Arial" panose="020B0604020202020204" pitchFamily="34" charset="0"/>
                <a:cs typeface="Arial" panose="020B0604020202020204" pitchFamily="34" charset="0"/>
              </a:rPr>
              <a:t>, où plus de 18 000 réfugiés sont déjà hébergés.</a:t>
            </a:r>
          </a:p>
          <a:p>
            <a:endParaRPr lang="fr-CA" sz="1000" dirty="0">
              <a:latin typeface="Arial"/>
              <a:cs typeface="Arial" panose="020B0604020202020204" pitchFamily="34" charset="0"/>
            </a:endParaRPr>
          </a:p>
          <a:p>
            <a:endParaRPr lang="fr-CA" sz="800" dirty="0">
              <a:latin typeface="Arial" panose="020B0604020202020204" pitchFamily="34" charset="0"/>
              <a:cs typeface="Arial" panose="020B0604020202020204" pitchFamily="34" charset="0"/>
            </a:endParaRPr>
          </a:p>
          <a:p>
            <a:endParaRPr lang="fr-CA" sz="800" dirty="0">
              <a:latin typeface="Arial" panose="020B0604020202020204" pitchFamily="34" charset="0"/>
              <a:cs typeface="Arial" panose="020B0604020202020204" pitchFamily="34" charset="0"/>
            </a:endParaRPr>
          </a:p>
          <a:p>
            <a:endParaRPr lang="fr-FR" sz="5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Selon les autorités sanitaires locales, 58 cas suspects de méningite, entraînant deux décès, ont été enregistrés au Niger en janvier dans les régions de Diffa et d'Agadez. Avec un taux de létalité estimé à 3,4%, les seuils d'alerte ou d'épidémie n'ont pas encore été atteints. L’année dernière, au cours de la même période, environ 155 cas et 15 décès ont été signalés. </a:t>
            </a:r>
            <a:endParaRPr lang="en-US" sz="800" dirty="0">
              <a:latin typeface="Arial" panose="020B0604020202020204" pitchFamily="34" charset="0"/>
              <a:cs typeface="Arial" panose="020B0604020202020204" pitchFamily="34" charset="0"/>
            </a:endParaRPr>
          </a:p>
        </p:txBody>
      </p:sp>
      <p:grpSp>
        <p:nvGrpSpPr>
          <p:cNvPr id="7" name="Groupe 6"/>
          <p:cNvGrpSpPr/>
          <p:nvPr/>
        </p:nvGrpSpPr>
        <p:grpSpPr>
          <a:xfrm>
            <a:off x="8512522" y="5767229"/>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32729"/>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617258" y="879973"/>
            <a:ext cx="2076633"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PLUS DE 1 000 RÉFUGIÉS TRANSFÉRÉS DE TAZALIT</a:t>
            </a:r>
          </a:p>
        </p:txBody>
      </p: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563754" y="821028"/>
            <a:ext cx="1849264"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LE CERF ATTRIBUE 55 MILLIONS DE DOLLARS À LA RÉGION</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32331" y="2906488"/>
            <a:ext cx="1597519" cy="21544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58 CAS DE MÉNINGITE  </a:t>
            </a:r>
            <a:endParaRPr lang="en-US" sz="800" i="1" dirty="0">
              <a:solidFill>
                <a:srgbClr val="026CB6"/>
              </a:solidFill>
              <a:latin typeface="Arial" panose="020B0604020202020204" pitchFamily="34" charset="0"/>
              <a:cs typeface="Arial" panose="020B0604020202020204" pitchFamily="34" charset="0"/>
            </a:endParaRPr>
          </a:p>
        </p:txBody>
      </p:sp>
      <p:sp>
        <p:nvSpPr>
          <p:cNvPr id="187" name="ZoneTexte 2175"/>
          <p:cNvSpPr txBox="1"/>
          <p:nvPr/>
        </p:nvSpPr>
        <p:spPr>
          <a:xfrm>
            <a:off x="466370" y="3371828"/>
            <a:ext cx="1887232" cy="461665"/>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CONFÉRENCE HUMANITAIRE SUR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LE NIGERIA ET LA RÉGION DU LAC TCHAD</a:t>
            </a:r>
            <a:endParaRPr lang="en-US" sz="800" i="1" dirty="0">
              <a:solidFill>
                <a:srgbClr val="026CB6"/>
              </a:solidFill>
              <a:latin typeface="Arial" panose="020B0604020202020204" pitchFamily="34" charset="0"/>
              <a:cs typeface="Arial" panose="020B0604020202020204" pitchFamily="34" charset="0"/>
            </a:endParaRPr>
          </a:p>
        </p:txBody>
      </p:sp>
      <p:cxnSp>
        <p:nvCxnSpPr>
          <p:cNvPr id="196" name="Connecteur droit 75"/>
          <p:cNvCxnSpPr/>
          <p:nvPr/>
        </p:nvCxnSpPr>
        <p:spPr>
          <a:xfrm flipV="1">
            <a:off x="231572" y="547492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97" name="ZoneTexte 2175"/>
          <p:cNvSpPr txBox="1"/>
          <p:nvPr/>
        </p:nvSpPr>
        <p:spPr>
          <a:xfrm>
            <a:off x="550219" y="5481612"/>
            <a:ext cx="1990555"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BESOINS AIGUS POUR 53 000 PERSONNES DÉPLACÉES</a:t>
            </a:r>
            <a:endParaRPr lang="en-US" sz="800" i="1" dirty="0">
              <a:solidFill>
                <a:srgbClr val="026CB6"/>
              </a:solidFill>
              <a:latin typeface="Arial" panose="020B0604020202020204" pitchFamily="34" charset="0"/>
              <a:cs typeface="Arial" panose="020B0604020202020204" pitchFamily="34" charset="0"/>
            </a:endParaRPr>
          </a:p>
        </p:txBody>
      </p:sp>
      <p:grpSp>
        <p:nvGrpSpPr>
          <p:cNvPr id="239" name="Group 238"/>
          <p:cNvGrpSpPr/>
          <p:nvPr/>
        </p:nvGrpSpPr>
        <p:grpSpPr>
          <a:xfrm>
            <a:off x="8427777" y="945725"/>
            <a:ext cx="225000" cy="326250"/>
            <a:chOff x="5176538" y="1337838"/>
            <a:chExt cx="225000" cy="326250"/>
          </a:xfrm>
        </p:grpSpPr>
        <p:pic>
          <p:nvPicPr>
            <p:cNvPr id="242" name="Image 377"/>
            <p:cNvPicPr>
              <a:picLocks noChangeAspect="1"/>
            </p:cNvPicPr>
            <p:nvPr/>
          </p:nvPicPr>
          <p:blipFill>
            <a:blip r:embed="rId12"/>
            <a:stretch>
              <a:fillRect/>
            </a:stretch>
          </p:blipFill>
          <p:spPr>
            <a:xfrm>
              <a:off x="5176538" y="1337838"/>
              <a:ext cx="225000" cy="326250"/>
            </a:xfrm>
            <a:prstGeom prst="rect">
              <a:avLst/>
            </a:prstGeom>
          </p:spPr>
        </p:pic>
        <p:pic>
          <p:nvPicPr>
            <p:cNvPr id="243" name="Image 20"/>
            <p:cNvPicPr>
              <a:picLocks noChangeAspect="1"/>
            </p:cNvPicPr>
            <p:nvPr/>
          </p:nvPicPr>
          <p:blipFill>
            <a:blip r:embed="rId13"/>
            <a:stretch>
              <a:fillRect/>
            </a:stretch>
          </p:blipFill>
          <p:spPr>
            <a:xfrm>
              <a:off x="5194232" y="1348304"/>
              <a:ext cx="201600" cy="192436"/>
            </a:xfrm>
            <a:prstGeom prst="rect">
              <a:avLst/>
            </a:prstGeom>
          </p:spPr>
        </p:pic>
      </p:grpSp>
      <p:grpSp>
        <p:nvGrpSpPr>
          <p:cNvPr id="244" name="Group 243"/>
          <p:cNvGrpSpPr/>
          <p:nvPr/>
        </p:nvGrpSpPr>
        <p:grpSpPr>
          <a:xfrm>
            <a:off x="8399811" y="2897407"/>
            <a:ext cx="225000" cy="326250"/>
            <a:chOff x="8546296" y="3330734"/>
            <a:chExt cx="225000" cy="326250"/>
          </a:xfrm>
        </p:grpSpPr>
        <p:pic>
          <p:nvPicPr>
            <p:cNvPr id="245" name="Image 371"/>
            <p:cNvPicPr>
              <a:picLocks noChangeAspect="1"/>
            </p:cNvPicPr>
            <p:nvPr/>
          </p:nvPicPr>
          <p:blipFill>
            <a:blip r:embed="rId14"/>
            <a:stretch>
              <a:fillRect/>
            </a:stretch>
          </p:blipFill>
          <p:spPr>
            <a:xfrm>
              <a:off x="8546296" y="3330734"/>
              <a:ext cx="225000" cy="326250"/>
            </a:xfrm>
            <a:prstGeom prst="rect">
              <a:avLst/>
            </a:prstGeom>
          </p:spPr>
        </p:pic>
        <p:pic>
          <p:nvPicPr>
            <p:cNvPr id="246" name="Image 372"/>
            <p:cNvPicPr>
              <a:picLocks noChangeAspect="1"/>
            </p:cNvPicPr>
            <p:nvPr/>
          </p:nvPicPr>
          <p:blipFill>
            <a:blip r:embed="rId15"/>
            <a:stretch>
              <a:fillRect/>
            </a:stretch>
          </p:blipFill>
          <p:spPr>
            <a:xfrm>
              <a:off x="8570183" y="3343638"/>
              <a:ext cx="191250" cy="191250"/>
            </a:xfrm>
            <a:prstGeom prst="rect">
              <a:avLst/>
            </a:prstGeom>
          </p:spPr>
        </p:pic>
      </p:grpSp>
      <p:grpSp>
        <p:nvGrpSpPr>
          <p:cNvPr id="191" name="Group 190"/>
          <p:cNvGrpSpPr/>
          <p:nvPr/>
        </p:nvGrpSpPr>
        <p:grpSpPr>
          <a:xfrm>
            <a:off x="236292" y="806096"/>
            <a:ext cx="276038" cy="371235"/>
            <a:chOff x="7430099" y="2153431"/>
            <a:chExt cx="276038" cy="371235"/>
          </a:xfrm>
        </p:grpSpPr>
        <p:pic>
          <p:nvPicPr>
            <p:cNvPr id="192" name="Image 2226"/>
            <p:cNvPicPr>
              <a:picLocks noChangeAspect="1"/>
            </p:cNvPicPr>
            <p:nvPr/>
          </p:nvPicPr>
          <p:blipFill>
            <a:blip r:embed="rId12">
              <a:duotone>
                <a:prstClr val="black"/>
                <a:schemeClr val="tx2">
                  <a:tint val="45000"/>
                  <a:satMod val="400000"/>
                </a:schemeClr>
              </a:duotone>
            </a:blip>
            <a:stretch>
              <a:fillRect/>
            </a:stretch>
          </p:blipFill>
          <p:spPr>
            <a:xfrm>
              <a:off x="7465143" y="2198416"/>
              <a:ext cx="225000" cy="326250"/>
            </a:xfrm>
            <a:prstGeom prst="rect">
              <a:avLst/>
            </a:prstGeom>
          </p:spPr>
        </p:pic>
        <p:sp>
          <p:nvSpPr>
            <p:cNvPr id="193" name="TextBox 2218"/>
            <p:cNvSpPr txBox="1"/>
            <p:nvPr/>
          </p:nvSpPr>
          <p:spPr>
            <a:xfrm>
              <a:off x="7430099" y="2153431"/>
              <a:ext cx="276038" cy="307777"/>
            </a:xfrm>
            <a:prstGeom prst="rect">
              <a:avLst/>
            </a:prstGeom>
            <a:noFill/>
          </p:spPr>
          <p:txBody>
            <a:bodyPr wrap="none" rtlCol="0">
              <a:spAutoFit/>
            </a:bodyPr>
            <a:lstStyle/>
            <a:p>
              <a:r>
                <a:rPr lang="fr-FR" sz="1400" dirty="0">
                  <a:solidFill>
                    <a:schemeClr val="bg1"/>
                  </a:solidFill>
                </a:rPr>
                <a:t>$</a:t>
              </a:r>
              <a:endParaRPr lang="en-US" sz="1400" dirty="0">
                <a:solidFill>
                  <a:schemeClr val="bg1"/>
                </a:solidFill>
              </a:endParaRPr>
            </a:p>
          </p:txBody>
        </p:sp>
      </p:grpSp>
      <p:pic>
        <p:nvPicPr>
          <p:cNvPr id="194" name="Image 2226"/>
          <p:cNvPicPr>
            <a:picLocks noChangeAspect="1"/>
          </p:cNvPicPr>
          <p:nvPr/>
        </p:nvPicPr>
        <p:blipFill>
          <a:blip r:embed="rId12">
            <a:duotone>
              <a:prstClr val="black"/>
              <a:schemeClr val="tx2">
                <a:tint val="45000"/>
                <a:satMod val="400000"/>
              </a:schemeClr>
            </a:duotone>
          </a:blip>
          <a:stretch>
            <a:fillRect/>
          </a:stretch>
        </p:blipFill>
        <p:spPr>
          <a:xfrm>
            <a:off x="259693" y="3443991"/>
            <a:ext cx="225000" cy="326250"/>
          </a:xfrm>
          <a:prstGeom prst="rect">
            <a:avLst/>
          </a:prstGeom>
        </p:spPr>
      </p:pic>
      <p:grpSp>
        <p:nvGrpSpPr>
          <p:cNvPr id="195" name="Group 194"/>
          <p:cNvGrpSpPr/>
          <p:nvPr/>
        </p:nvGrpSpPr>
        <p:grpSpPr>
          <a:xfrm>
            <a:off x="259693" y="5535922"/>
            <a:ext cx="225000" cy="326250"/>
            <a:chOff x="260489" y="910901"/>
            <a:chExt cx="225000" cy="326250"/>
          </a:xfrm>
        </p:grpSpPr>
        <p:pic>
          <p:nvPicPr>
            <p:cNvPr id="199" name="Image 377"/>
            <p:cNvPicPr>
              <a:picLocks noChangeAspect="1"/>
            </p:cNvPicPr>
            <p:nvPr/>
          </p:nvPicPr>
          <p:blipFill>
            <a:blip r:embed="rId12"/>
            <a:stretch>
              <a:fillRect/>
            </a:stretch>
          </p:blipFill>
          <p:spPr>
            <a:xfrm>
              <a:off x="260489" y="910901"/>
              <a:ext cx="225000" cy="326250"/>
            </a:xfrm>
            <a:prstGeom prst="rect">
              <a:avLst/>
            </a:prstGeom>
          </p:spPr>
        </p:pic>
        <p:pic>
          <p:nvPicPr>
            <p:cNvPr id="200" name="Image 22"/>
            <p:cNvPicPr>
              <a:picLocks noChangeAspect="1"/>
            </p:cNvPicPr>
            <p:nvPr/>
          </p:nvPicPr>
          <p:blipFill>
            <a:blip r:embed="rId16"/>
            <a:stretch>
              <a:fillRect/>
            </a:stretch>
          </p:blipFill>
          <p:spPr>
            <a:xfrm>
              <a:off x="268255" y="937737"/>
              <a:ext cx="204033" cy="174885"/>
            </a:xfrm>
            <a:prstGeom prst="rect">
              <a:avLst/>
            </a:prstGeom>
          </p:spPr>
        </p:pic>
      </p:grpSp>
      <p:grpSp>
        <p:nvGrpSpPr>
          <p:cNvPr id="202" name="Group 201"/>
          <p:cNvGrpSpPr/>
          <p:nvPr/>
        </p:nvGrpSpPr>
        <p:grpSpPr>
          <a:xfrm>
            <a:off x="7240218" y="3858881"/>
            <a:ext cx="225000" cy="326250"/>
            <a:chOff x="260489" y="910901"/>
            <a:chExt cx="225000" cy="326250"/>
          </a:xfrm>
        </p:grpSpPr>
        <p:pic>
          <p:nvPicPr>
            <p:cNvPr id="205" name="Image 377"/>
            <p:cNvPicPr>
              <a:picLocks noChangeAspect="1"/>
            </p:cNvPicPr>
            <p:nvPr/>
          </p:nvPicPr>
          <p:blipFill>
            <a:blip r:embed="rId12"/>
            <a:stretch>
              <a:fillRect/>
            </a:stretch>
          </p:blipFill>
          <p:spPr>
            <a:xfrm>
              <a:off x="260489" y="910901"/>
              <a:ext cx="225000" cy="326250"/>
            </a:xfrm>
            <a:prstGeom prst="rect">
              <a:avLst/>
            </a:prstGeom>
          </p:spPr>
        </p:pic>
        <p:pic>
          <p:nvPicPr>
            <p:cNvPr id="210" name="Image 22"/>
            <p:cNvPicPr>
              <a:picLocks noChangeAspect="1"/>
            </p:cNvPicPr>
            <p:nvPr/>
          </p:nvPicPr>
          <p:blipFill>
            <a:blip r:embed="rId16"/>
            <a:stretch>
              <a:fillRect/>
            </a:stretch>
          </p:blipFill>
          <p:spPr>
            <a:xfrm>
              <a:off x="268255" y="937737"/>
              <a:ext cx="204033" cy="174885"/>
            </a:xfrm>
            <a:prstGeom prst="rect">
              <a:avLst/>
            </a:prstGeom>
          </p:spPr>
        </p:pic>
      </p:grpSp>
      <p:grpSp>
        <p:nvGrpSpPr>
          <p:cNvPr id="211" name="Group 210"/>
          <p:cNvGrpSpPr/>
          <p:nvPr/>
        </p:nvGrpSpPr>
        <p:grpSpPr>
          <a:xfrm>
            <a:off x="5902926" y="2662378"/>
            <a:ext cx="276038" cy="371235"/>
            <a:chOff x="7430099" y="2153431"/>
            <a:chExt cx="276038" cy="371235"/>
          </a:xfrm>
        </p:grpSpPr>
        <p:pic>
          <p:nvPicPr>
            <p:cNvPr id="212" name="Image 2226"/>
            <p:cNvPicPr>
              <a:picLocks noChangeAspect="1"/>
            </p:cNvPicPr>
            <p:nvPr/>
          </p:nvPicPr>
          <p:blipFill>
            <a:blip r:embed="rId12">
              <a:duotone>
                <a:prstClr val="black"/>
                <a:schemeClr val="tx2">
                  <a:tint val="45000"/>
                  <a:satMod val="400000"/>
                </a:schemeClr>
              </a:duotone>
            </a:blip>
            <a:stretch>
              <a:fillRect/>
            </a:stretch>
          </p:blipFill>
          <p:spPr>
            <a:xfrm>
              <a:off x="7465143" y="2198416"/>
              <a:ext cx="225000" cy="326250"/>
            </a:xfrm>
            <a:prstGeom prst="rect">
              <a:avLst/>
            </a:prstGeom>
          </p:spPr>
        </p:pic>
        <p:sp>
          <p:nvSpPr>
            <p:cNvPr id="213" name="TextBox 2218"/>
            <p:cNvSpPr txBox="1"/>
            <p:nvPr/>
          </p:nvSpPr>
          <p:spPr>
            <a:xfrm>
              <a:off x="7430099" y="2153431"/>
              <a:ext cx="276038" cy="307777"/>
            </a:xfrm>
            <a:prstGeom prst="rect">
              <a:avLst/>
            </a:prstGeom>
            <a:noFill/>
          </p:spPr>
          <p:txBody>
            <a:bodyPr wrap="none" rtlCol="0">
              <a:spAutoFit/>
            </a:bodyPr>
            <a:lstStyle/>
            <a:p>
              <a:r>
                <a:rPr lang="fr-FR" sz="1400" dirty="0">
                  <a:solidFill>
                    <a:schemeClr val="bg1"/>
                  </a:solidFill>
                </a:rPr>
                <a:t>$</a:t>
              </a:r>
              <a:endParaRPr lang="en-US" sz="1400" dirty="0">
                <a:solidFill>
                  <a:schemeClr val="bg1"/>
                </a:solidFill>
              </a:endParaRPr>
            </a:p>
          </p:txBody>
        </p:sp>
      </p:grpSp>
      <p:grpSp>
        <p:nvGrpSpPr>
          <p:cNvPr id="214" name="Group 213"/>
          <p:cNvGrpSpPr/>
          <p:nvPr/>
        </p:nvGrpSpPr>
        <p:grpSpPr>
          <a:xfrm>
            <a:off x="5740920" y="2164016"/>
            <a:ext cx="225000" cy="326250"/>
            <a:chOff x="5176538" y="1337838"/>
            <a:chExt cx="225000" cy="326250"/>
          </a:xfrm>
        </p:grpSpPr>
        <p:pic>
          <p:nvPicPr>
            <p:cNvPr id="215" name="Image 377"/>
            <p:cNvPicPr>
              <a:picLocks noChangeAspect="1"/>
            </p:cNvPicPr>
            <p:nvPr/>
          </p:nvPicPr>
          <p:blipFill>
            <a:blip r:embed="rId12"/>
            <a:stretch>
              <a:fillRect/>
            </a:stretch>
          </p:blipFill>
          <p:spPr>
            <a:xfrm>
              <a:off x="5176538" y="1337838"/>
              <a:ext cx="225000" cy="326250"/>
            </a:xfrm>
            <a:prstGeom prst="rect">
              <a:avLst/>
            </a:prstGeom>
          </p:spPr>
        </p:pic>
        <p:pic>
          <p:nvPicPr>
            <p:cNvPr id="225" name="Image 20"/>
            <p:cNvPicPr>
              <a:picLocks noChangeAspect="1"/>
            </p:cNvPicPr>
            <p:nvPr/>
          </p:nvPicPr>
          <p:blipFill>
            <a:blip r:embed="rId13"/>
            <a:stretch>
              <a:fillRect/>
            </a:stretch>
          </p:blipFill>
          <p:spPr>
            <a:xfrm>
              <a:off x="5194232" y="1348304"/>
              <a:ext cx="201600" cy="192436"/>
            </a:xfrm>
            <a:prstGeom prst="rect">
              <a:avLst/>
            </a:prstGeom>
          </p:spPr>
        </p:pic>
      </p:grpSp>
      <p:grpSp>
        <p:nvGrpSpPr>
          <p:cNvPr id="226" name="Group 225"/>
          <p:cNvGrpSpPr/>
          <p:nvPr/>
        </p:nvGrpSpPr>
        <p:grpSpPr>
          <a:xfrm>
            <a:off x="4200023" y="1986136"/>
            <a:ext cx="276038" cy="371235"/>
            <a:chOff x="7430099" y="2153431"/>
            <a:chExt cx="276038" cy="371235"/>
          </a:xfrm>
        </p:grpSpPr>
        <p:pic>
          <p:nvPicPr>
            <p:cNvPr id="227" name="Image 2226"/>
            <p:cNvPicPr>
              <a:picLocks noChangeAspect="1"/>
            </p:cNvPicPr>
            <p:nvPr/>
          </p:nvPicPr>
          <p:blipFill>
            <a:blip r:embed="rId12">
              <a:duotone>
                <a:prstClr val="black"/>
                <a:schemeClr val="tx2">
                  <a:tint val="45000"/>
                  <a:satMod val="400000"/>
                </a:schemeClr>
              </a:duotone>
            </a:blip>
            <a:stretch>
              <a:fillRect/>
            </a:stretch>
          </p:blipFill>
          <p:spPr>
            <a:xfrm>
              <a:off x="7465143" y="2198416"/>
              <a:ext cx="225000" cy="326250"/>
            </a:xfrm>
            <a:prstGeom prst="rect">
              <a:avLst/>
            </a:prstGeom>
          </p:spPr>
        </p:pic>
        <p:sp>
          <p:nvSpPr>
            <p:cNvPr id="229" name="TextBox 2218"/>
            <p:cNvSpPr txBox="1"/>
            <p:nvPr/>
          </p:nvSpPr>
          <p:spPr>
            <a:xfrm>
              <a:off x="7430099" y="2153431"/>
              <a:ext cx="276038" cy="307777"/>
            </a:xfrm>
            <a:prstGeom prst="rect">
              <a:avLst/>
            </a:prstGeom>
            <a:noFill/>
          </p:spPr>
          <p:txBody>
            <a:bodyPr wrap="none" rtlCol="0">
              <a:spAutoFit/>
            </a:bodyPr>
            <a:lstStyle/>
            <a:p>
              <a:r>
                <a:rPr lang="fr-FR" sz="1400" dirty="0">
                  <a:solidFill>
                    <a:schemeClr val="bg1"/>
                  </a:solidFill>
                </a:rPr>
                <a:t>$</a:t>
              </a:r>
              <a:endParaRPr lang="en-US" sz="1400" dirty="0">
                <a:solidFill>
                  <a:schemeClr val="bg1"/>
                </a:solidFill>
              </a:endParaRPr>
            </a:p>
          </p:txBody>
        </p:sp>
      </p:grpSp>
      <p:grpSp>
        <p:nvGrpSpPr>
          <p:cNvPr id="230" name="Group 229"/>
          <p:cNvGrpSpPr/>
          <p:nvPr/>
        </p:nvGrpSpPr>
        <p:grpSpPr>
          <a:xfrm>
            <a:off x="6654866" y="3251572"/>
            <a:ext cx="276038" cy="371235"/>
            <a:chOff x="7430099" y="2153431"/>
            <a:chExt cx="276038" cy="371235"/>
          </a:xfrm>
        </p:grpSpPr>
        <p:pic>
          <p:nvPicPr>
            <p:cNvPr id="231" name="Image 2226"/>
            <p:cNvPicPr>
              <a:picLocks noChangeAspect="1"/>
            </p:cNvPicPr>
            <p:nvPr/>
          </p:nvPicPr>
          <p:blipFill>
            <a:blip r:embed="rId12">
              <a:duotone>
                <a:prstClr val="black"/>
                <a:schemeClr val="tx2">
                  <a:tint val="45000"/>
                  <a:satMod val="400000"/>
                </a:schemeClr>
              </a:duotone>
            </a:blip>
            <a:stretch>
              <a:fillRect/>
            </a:stretch>
          </p:blipFill>
          <p:spPr>
            <a:xfrm>
              <a:off x="7465143" y="2198416"/>
              <a:ext cx="225000" cy="326250"/>
            </a:xfrm>
            <a:prstGeom prst="rect">
              <a:avLst/>
            </a:prstGeom>
          </p:spPr>
        </p:pic>
        <p:sp>
          <p:nvSpPr>
            <p:cNvPr id="240" name="TextBox 2218"/>
            <p:cNvSpPr txBox="1"/>
            <p:nvPr/>
          </p:nvSpPr>
          <p:spPr>
            <a:xfrm>
              <a:off x="7430099" y="2153431"/>
              <a:ext cx="276038" cy="307777"/>
            </a:xfrm>
            <a:prstGeom prst="rect">
              <a:avLst/>
            </a:prstGeom>
            <a:noFill/>
          </p:spPr>
          <p:txBody>
            <a:bodyPr wrap="none" rtlCol="0">
              <a:spAutoFit/>
            </a:bodyPr>
            <a:lstStyle/>
            <a:p>
              <a:r>
                <a:rPr lang="fr-FR" sz="1400" dirty="0">
                  <a:solidFill>
                    <a:schemeClr val="bg1"/>
                  </a:solidFill>
                </a:rPr>
                <a:t>$</a:t>
              </a:r>
              <a:endParaRPr lang="en-US" sz="1400" dirty="0">
                <a:solidFill>
                  <a:schemeClr val="bg1"/>
                </a:solidFill>
              </a:endParaRPr>
            </a:p>
          </p:txBody>
        </p:sp>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12941</TotalTime>
  <Words>529</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(31 janvier – 6 février2017)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653</cp:revision>
  <cp:lastPrinted>2017-01-17T15:27:37Z</cp:lastPrinted>
  <dcterms:created xsi:type="dcterms:W3CDTF">2015-12-15T11:10:25Z</dcterms:created>
  <dcterms:modified xsi:type="dcterms:W3CDTF">2017-02-07T17:10:54Z</dcterms:modified>
</cp:coreProperties>
</file>