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312" y="5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hamu1999-Devi/Stegnograph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eal"/>
                <a:cs typeface="Arial" panose="020B0604020202020204" pitchFamily="34" charset="0"/>
              </a:rPr>
              <a:t>PROJECT TITLE:</a:t>
            </a:r>
            <a:br>
              <a:rPr lang="en-US" b="1" dirty="0">
                <a:solidFill>
                  <a:schemeClr val="accent1"/>
                </a:solidFill>
                <a:latin typeface="Areal"/>
                <a:cs typeface="Arial" panose="020B0604020202020204" pitchFamily="34" charset="0"/>
              </a:rPr>
            </a:br>
            <a:r>
              <a:rPr lang="en-GB" sz="2900" b="1" dirty="0">
                <a:latin typeface="Areal"/>
              </a:rPr>
              <a:t>SECURE DATA HIDING IN IMAGES USING STEGANOGRAPHY</a:t>
            </a:r>
            <a:endParaRPr lang="en-US" sz="2900" b="1" dirty="0">
              <a:solidFill>
                <a:schemeClr val="accent1"/>
              </a:solidFill>
              <a:latin typeface="Areal"/>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9" y="3538330"/>
            <a:ext cx="973860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a:t>
            </a:r>
            <a:r>
              <a:rPr lang="en-US" sz="2000" b="1" dirty="0">
                <a:solidFill>
                  <a:schemeClr val="accent1">
                    <a:lumMod val="75000"/>
                  </a:schemeClr>
                </a:solidFill>
                <a:latin typeface="Arial" pitchFamily="34" charset="0"/>
                <a:cs typeface="Arial" pitchFamily="34" charset="0"/>
              </a:rPr>
              <a:t> Chamundeswari Devi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GVR&amp;S College Of Engineering and Technology,       Department of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lgn="just">
              <a:buFont typeface="Wingdings" panose="05000000000000000000" pitchFamily="2" charset="2"/>
              <a:buChar char="Ø"/>
            </a:pPr>
            <a:r>
              <a:rPr lang="en-GB" sz="1800" b="1" dirty="0">
                <a:solidFill>
                  <a:schemeClr val="accent1"/>
                </a:solidFill>
                <a:latin typeface="Areal"/>
              </a:rPr>
              <a:t>Advanced Encryption Methods – </a:t>
            </a:r>
            <a:r>
              <a:rPr lang="en-GB" sz="1800" dirty="0">
                <a:solidFill>
                  <a:schemeClr val="tx1"/>
                </a:solidFill>
                <a:latin typeface="Areal"/>
              </a:rPr>
              <a:t>Integration of more robust cryptographic algorithms like AES or RSA for added security.</a:t>
            </a:r>
          </a:p>
          <a:p>
            <a:pPr algn="just">
              <a:buFont typeface="Wingdings" panose="05000000000000000000" pitchFamily="2" charset="2"/>
              <a:buChar char="Ø"/>
            </a:pPr>
            <a:r>
              <a:rPr lang="en-GB" sz="1800" b="1" dirty="0">
                <a:solidFill>
                  <a:schemeClr val="accent1"/>
                </a:solidFill>
                <a:latin typeface="Areal"/>
              </a:rPr>
              <a:t>Steganalysis Resistance –</a:t>
            </a:r>
            <a:r>
              <a:rPr lang="en-GB" sz="1800" dirty="0">
                <a:latin typeface="Areal"/>
              </a:rPr>
              <a:t> </a:t>
            </a:r>
            <a:r>
              <a:rPr lang="en-GB" sz="1800" dirty="0">
                <a:solidFill>
                  <a:schemeClr val="tx1"/>
                </a:solidFill>
                <a:latin typeface="Areal"/>
              </a:rPr>
              <a:t>Enhancing the system to evade steganalysis techniques used for detecting hidden messages.</a:t>
            </a:r>
          </a:p>
          <a:p>
            <a:pPr algn="just">
              <a:buFont typeface="Wingdings" panose="05000000000000000000" pitchFamily="2" charset="2"/>
              <a:buChar char="Ø"/>
            </a:pPr>
            <a:r>
              <a:rPr lang="en-GB" sz="1800" b="1" dirty="0">
                <a:solidFill>
                  <a:schemeClr val="accent1"/>
                </a:solidFill>
                <a:latin typeface="Areal"/>
              </a:rPr>
              <a:t>Cloud Integration – </a:t>
            </a:r>
            <a:r>
              <a:rPr lang="en-GB" sz="1800" dirty="0">
                <a:solidFill>
                  <a:schemeClr val="tx1"/>
                </a:solidFill>
                <a:latin typeface="Areal"/>
              </a:rPr>
              <a:t>Allowing encrypted images to be securely stored and shared via cloud platforms.</a:t>
            </a:r>
          </a:p>
          <a:p>
            <a:pPr algn="just">
              <a:buFont typeface="Wingdings" panose="05000000000000000000" pitchFamily="2" charset="2"/>
              <a:buChar char="Ø"/>
            </a:pPr>
            <a:r>
              <a:rPr lang="en-GB" sz="1800" b="1" dirty="0">
                <a:solidFill>
                  <a:schemeClr val="accent1"/>
                </a:solidFill>
                <a:latin typeface="Areal"/>
              </a:rPr>
              <a:t>Multimedia Steganography – </a:t>
            </a:r>
            <a:r>
              <a:rPr lang="en-GB" sz="1800" dirty="0">
                <a:solidFill>
                  <a:schemeClr val="tx1"/>
                </a:solidFill>
                <a:latin typeface="Areal"/>
              </a:rPr>
              <a:t>Expanding support beyond images to include audio, video, and text-based steganography.</a:t>
            </a:r>
          </a:p>
          <a:p>
            <a:pPr algn="just">
              <a:buFont typeface="Wingdings" panose="05000000000000000000" pitchFamily="2" charset="2"/>
              <a:buChar char="Ø"/>
            </a:pPr>
            <a:r>
              <a:rPr lang="en-GB" sz="1800" b="1" dirty="0">
                <a:solidFill>
                  <a:schemeClr val="accent1"/>
                </a:solidFill>
                <a:latin typeface="Areal"/>
              </a:rPr>
              <a:t>AI-Powered Security – </a:t>
            </a:r>
            <a:r>
              <a:rPr lang="en-GB" sz="1800" dirty="0">
                <a:solidFill>
                  <a:schemeClr val="tx1"/>
                </a:solidFill>
                <a:latin typeface="Areal"/>
              </a:rPr>
              <a:t>Implementing machine learning techniques to detect tampering attempts and improve encryption reliability.</a:t>
            </a:r>
          </a:p>
          <a:p>
            <a:pPr algn="just">
              <a:buFont typeface="Wingdings" panose="05000000000000000000" pitchFamily="2" charset="2"/>
              <a:buChar char="Ø"/>
            </a:pPr>
            <a:r>
              <a:rPr lang="en-GB" sz="1800" dirty="0">
                <a:solidFill>
                  <a:schemeClr val="tx1"/>
                </a:solidFill>
                <a:latin typeface="Areal"/>
              </a:rPr>
              <a:t>These advancements will improve the system’s security, usability, and adaptability for future cybersecurity needs.</a:t>
            </a:r>
          </a:p>
          <a:p>
            <a:pPr marL="0" indent="0">
              <a:buNone/>
            </a:pPr>
            <a:endParaRPr lang="en-US" sz="1800" dirty="0">
              <a:latin typeface="Area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rot="20006643">
            <a:off x="629198" y="1720309"/>
            <a:ext cx="9298744" cy="1892541"/>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803563"/>
            <a:ext cx="10515600" cy="785091"/>
          </a:xfrm>
        </p:spPr>
        <p:txBody>
          <a:bodyPr>
            <a:normAutofit/>
          </a:bodyPr>
          <a:lstStyle/>
          <a:p>
            <a:r>
              <a:rPr lang="en-US" sz="3200" b="1" dirty="0">
                <a:solidFill>
                  <a:schemeClr val="accent1"/>
                </a:solidFill>
                <a:latin typeface="Arial" panose="020B0604020202020204" pitchFamily="34" charset="0"/>
                <a:cs typeface="Arial" panose="020B0604020202020204" pitchFamily="34" charset="0"/>
              </a:rPr>
              <a:t>OUTLINE</a:t>
            </a:r>
            <a:endParaRPr lang="en-US" sz="3200"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884032"/>
            <a:ext cx="11019020" cy="4027242"/>
          </a:xfrm>
        </p:spPr>
        <p:txBody>
          <a:bodyPr vert="horz" lIns="91440" tIns="45720" rIns="91440" bIns="45720" rtlCol="0" anchor="t">
            <a:noAutofit/>
          </a:bodyPr>
          <a:lstStyle/>
          <a:p>
            <a:pPr>
              <a:buFont typeface="Wingdings" panose="05000000000000000000" pitchFamily="2" charset="2"/>
              <a:buChar char="Ø"/>
            </a:pPr>
            <a:r>
              <a:rPr lang="en-US" sz="1800" b="1" dirty="0">
                <a:latin typeface="Arial"/>
                <a:ea typeface="+mn-lt"/>
                <a:cs typeface="Arial"/>
              </a:rPr>
              <a:t>Problem Statement </a:t>
            </a:r>
          </a:p>
          <a:p>
            <a:pPr>
              <a:buFont typeface="Wingdings" panose="05000000000000000000" pitchFamily="2" charset="2"/>
              <a:buChar char="Ø"/>
            </a:pPr>
            <a:r>
              <a:rPr lang="en-US" sz="1800" b="1" dirty="0">
                <a:latin typeface="Arial"/>
                <a:ea typeface="+mn-lt"/>
                <a:cs typeface="Arial"/>
              </a:rPr>
              <a:t>Technology used</a:t>
            </a:r>
            <a:endParaRPr lang="en-US" sz="1800" dirty="0">
              <a:latin typeface="Arial"/>
              <a:cs typeface="Arial"/>
            </a:endParaRPr>
          </a:p>
          <a:p>
            <a:pPr>
              <a:buFont typeface="Wingdings" panose="05000000000000000000" pitchFamily="2" charset="2"/>
              <a:buChar char="Ø"/>
            </a:pPr>
            <a:r>
              <a:rPr lang="en-US" sz="1800" b="1" dirty="0">
                <a:latin typeface="Arial"/>
                <a:ea typeface="+mn-lt"/>
                <a:cs typeface="+mn-lt"/>
              </a:rPr>
              <a:t>Wow factor </a:t>
            </a:r>
            <a:endParaRPr lang="en-US" sz="1800" dirty="0">
              <a:latin typeface="Arial"/>
              <a:ea typeface="+mn-lt"/>
              <a:cs typeface="+mn-lt"/>
            </a:endParaRPr>
          </a:p>
          <a:p>
            <a:pPr>
              <a:buFont typeface="Wingdings" panose="05000000000000000000" pitchFamily="2" charset="2"/>
              <a:buChar char="Ø"/>
            </a:pPr>
            <a:r>
              <a:rPr lang="en-US" sz="1800" b="1" dirty="0">
                <a:latin typeface="Arial"/>
                <a:ea typeface="+mn-lt"/>
                <a:cs typeface="+mn-lt"/>
              </a:rPr>
              <a:t>End users</a:t>
            </a:r>
          </a:p>
          <a:p>
            <a:pPr>
              <a:buFont typeface="Wingdings" panose="05000000000000000000" pitchFamily="2" charset="2"/>
              <a:buChar char="Ø"/>
            </a:pPr>
            <a:r>
              <a:rPr lang="en-US" sz="1800" b="1" dirty="0">
                <a:latin typeface="Arial"/>
                <a:ea typeface="+mn-lt"/>
                <a:cs typeface="+mn-lt"/>
              </a:rPr>
              <a:t>Result</a:t>
            </a:r>
          </a:p>
          <a:p>
            <a:pPr>
              <a:buFont typeface="Wingdings" panose="05000000000000000000" pitchFamily="2" charset="2"/>
              <a:buChar char="Ø"/>
            </a:pPr>
            <a:r>
              <a:rPr lang="en-US" sz="1800" b="1" dirty="0">
                <a:latin typeface="Arial"/>
                <a:ea typeface="+mn-lt"/>
                <a:cs typeface="+mn-lt"/>
              </a:rPr>
              <a:t>Conclusion</a:t>
            </a:r>
          </a:p>
          <a:p>
            <a:pPr>
              <a:buFont typeface="Wingdings" panose="05000000000000000000" pitchFamily="2" charset="2"/>
              <a:buChar char="Ø"/>
            </a:pPr>
            <a:r>
              <a:rPr lang="en-US" sz="1800" b="1" dirty="0">
                <a:latin typeface="Arial"/>
                <a:ea typeface="+mn-lt"/>
                <a:cs typeface="+mn-lt"/>
              </a:rPr>
              <a:t>Git-hub Link</a:t>
            </a:r>
          </a:p>
          <a:p>
            <a:pPr>
              <a:buFont typeface="Wingdings" panose="05000000000000000000" pitchFamily="2" charset="2"/>
              <a:buChar char="Ø"/>
            </a:pPr>
            <a:r>
              <a:rPr lang="en-US" sz="1800" b="1" dirty="0">
                <a:latin typeface="Arial"/>
                <a:ea typeface="+mn-lt"/>
                <a:cs typeface="+mn-lt"/>
              </a:rPr>
              <a:t>Future scope</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Problem Statement</a:t>
            </a:r>
            <a:endParaRPr lang="en-US" sz="3200" dirty="0"/>
          </a:p>
        </p:txBody>
      </p:sp>
      <p:sp>
        <p:nvSpPr>
          <p:cNvPr id="7" name="Rectangle 4">
            <a:extLst>
              <a:ext uri="{FF2B5EF4-FFF2-40B4-BE49-F238E27FC236}">
                <a16:creationId xmlns:a16="http://schemas.microsoft.com/office/drawing/2014/main" id="{DCE3E39E-620B-98DA-B5C5-A72DAE648303}"/>
              </a:ext>
            </a:extLst>
          </p:cNvPr>
          <p:cNvSpPr>
            <a:spLocks noGrp="1" noChangeArrowheads="1"/>
          </p:cNvSpPr>
          <p:nvPr>
            <p:ph idx="1"/>
          </p:nvPr>
        </p:nvSpPr>
        <p:spPr bwMode="auto">
          <a:xfrm>
            <a:off x="581192" y="1440201"/>
            <a:ext cx="10767528"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This project focuses on </a:t>
            </a:r>
            <a:r>
              <a:rPr kumimoji="0" lang="en-US" altLang="en-US" sz="1800" b="1" i="0" u="none" strike="noStrike" cap="none" normalizeH="0" baseline="0" dirty="0">
                <a:ln>
                  <a:noFill/>
                </a:ln>
                <a:solidFill>
                  <a:schemeClr val="tx1"/>
                </a:solidFill>
                <a:effectLst/>
                <a:latin typeface="Arial" panose="020B0604020202020204" pitchFamily="34" charset="0"/>
              </a:rPr>
              <a:t>secure data hiding in images using steganography </a:t>
            </a:r>
            <a:r>
              <a:rPr kumimoji="0" lang="en-US" altLang="en-US" sz="1800" i="0" u="none" strike="noStrike" cap="none" normalizeH="0" baseline="0" dirty="0">
                <a:ln>
                  <a:noFill/>
                </a:ln>
                <a:solidFill>
                  <a:schemeClr val="tx1"/>
                </a:solidFill>
                <a:effectLst/>
                <a:latin typeface="Arial" panose="020B0604020202020204" pitchFamily="34" charset="0"/>
              </a:rPr>
              <a:t>as</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t</a:t>
            </a:r>
            <a:r>
              <a:rPr lang="en-US" sz="1800" dirty="0">
                <a:solidFill>
                  <a:schemeClr val="tx1"/>
                </a:solidFill>
                <a:latin typeface="Arial" panose="020B0604020202020204" pitchFamily="34" charset="0"/>
              </a:rPr>
              <a:t>raditional encryption methods are </a:t>
            </a:r>
            <a:r>
              <a:rPr lang="en-US" sz="1800" b="1" dirty="0">
                <a:solidFill>
                  <a:schemeClr val="tx1"/>
                </a:solidFill>
                <a:latin typeface="Arial" panose="020B0604020202020204" pitchFamily="34" charset="0"/>
              </a:rPr>
              <a:t>vulnerable</a:t>
            </a:r>
            <a:r>
              <a:rPr lang="en-US" sz="1800" dirty="0">
                <a:solidFill>
                  <a:schemeClr val="tx1"/>
                </a:solidFill>
                <a:latin typeface="Arial" panose="020B0604020202020204" pitchFamily="34" charset="0"/>
              </a:rPr>
              <a:t> to attacks.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It combines </a:t>
            </a:r>
            <a:r>
              <a:rPr kumimoji="0" lang="en-US" altLang="en-US" sz="1800" b="1" i="0" u="none" strike="noStrike" cap="none" normalizeH="0" baseline="0" dirty="0">
                <a:ln>
                  <a:noFill/>
                </a:ln>
                <a:solidFill>
                  <a:schemeClr val="tx1"/>
                </a:solidFill>
                <a:effectLst/>
                <a:latin typeface="Arial" panose="020B0604020202020204" pitchFamily="34" charset="0"/>
              </a:rPr>
              <a:t>AES encryption</a:t>
            </a:r>
            <a:r>
              <a:rPr kumimoji="0" lang="en-US" altLang="en-US" sz="1800" b="0" i="0" u="none" strike="noStrike" cap="none" normalizeH="0" baseline="0" dirty="0">
                <a:ln>
                  <a:noFill/>
                </a:ln>
                <a:solidFill>
                  <a:schemeClr val="tx1"/>
                </a:solidFill>
                <a:effectLst/>
                <a:latin typeface="Arial" panose="020B0604020202020204" pitchFamily="34" charset="0"/>
              </a:rPr>
              <a:t> with </a:t>
            </a:r>
            <a:r>
              <a:rPr kumimoji="0" lang="en-US" altLang="en-US" sz="1800" b="1" i="0" u="none" strike="noStrike" cap="none" normalizeH="0" baseline="0" dirty="0">
                <a:ln>
                  <a:noFill/>
                </a:ln>
                <a:solidFill>
                  <a:schemeClr val="tx1"/>
                </a:solidFill>
                <a:effectLst/>
                <a:latin typeface="Arial" panose="020B0604020202020204" pitchFamily="34" charset="0"/>
              </a:rPr>
              <a:t>Least Significant Bit (LSB) steganography</a:t>
            </a:r>
            <a:r>
              <a:rPr kumimoji="0" lang="en-US" altLang="en-US" sz="1800" b="0" i="0" u="none" strike="noStrike" cap="none" normalizeH="0" baseline="0" dirty="0">
                <a:ln>
                  <a:noFill/>
                </a:ln>
                <a:solidFill>
                  <a:schemeClr val="tx1"/>
                </a:solidFill>
                <a:effectLst/>
                <a:latin typeface="Arial" panose="020B0604020202020204" pitchFamily="34" charset="0"/>
              </a:rPr>
              <a:t> to embed encrypted messages within images.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The goal is to ensure </a:t>
            </a:r>
            <a:r>
              <a:rPr kumimoji="0" lang="en-US" altLang="en-US" sz="1800" b="1" i="0" u="none" strike="noStrike" cap="none" normalizeH="0" baseline="0" dirty="0">
                <a:ln>
                  <a:noFill/>
                </a:ln>
                <a:solidFill>
                  <a:schemeClr val="tx1"/>
                </a:solidFill>
                <a:effectLst/>
                <a:latin typeface="Arial" panose="020B0604020202020204" pitchFamily="34" charset="0"/>
              </a:rPr>
              <a:t>data confidentiality, integrity, and privacy</a:t>
            </a:r>
            <a:r>
              <a:rPr kumimoji="0" lang="en-US" altLang="en-US" sz="1800" b="0" i="0" u="none" strike="noStrike" cap="none" normalizeH="0" baseline="0" dirty="0">
                <a:ln>
                  <a:noFill/>
                </a:ln>
                <a:solidFill>
                  <a:schemeClr val="tx1"/>
                </a:solidFill>
                <a:effectLst/>
                <a:latin typeface="Arial" panose="020B0604020202020204" pitchFamily="34" charset="0"/>
              </a:rPr>
              <a:t> while keeping the hidden message undetectable.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This technique enhances </a:t>
            </a:r>
            <a:r>
              <a:rPr kumimoji="0" lang="en-US" altLang="en-US" sz="1800" b="1" i="0" u="none" strike="noStrike" cap="none" normalizeH="0" baseline="0" dirty="0">
                <a:ln>
                  <a:noFill/>
                </a:ln>
                <a:solidFill>
                  <a:schemeClr val="tx1"/>
                </a:solidFill>
                <a:effectLst/>
                <a:latin typeface="Arial" panose="020B0604020202020204" pitchFamily="34" charset="0"/>
              </a:rPr>
              <a:t>secure communication</a:t>
            </a:r>
            <a:r>
              <a:rPr kumimoji="0" lang="en-US" altLang="en-US" sz="1800" b="0" i="0" u="none" strike="noStrike" cap="none" normalizeH="0" baseline="0" dirty="0">
                <a:ln>
                  <a:noFill/>
                </a:ln>
                <a:solidFill>
                  <a:schemeClr val="tx1"/>
                </a:solidFill>
                <a:effectLst/>
                <a:latin typeface="Arial" panose="020B0604020202020204" pitchFamily="34" charset="0"/>
              </a:rPr>
              <a:t> and prevents unauthorized access.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Technology  used</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232452"/>
            <a:ext cx="11613485" cy="2918691"/>
          </a:xfrm>
        </p:spPr>
        <p:txBody>
          <a:bodyPr vert="horz" lIns="91440" tIns="45720" rIns="91440" bIns="45720" rtlCol="0" anchor="ctr">
            <a:noAutofit/>
          </a:bodyPr>
          <a:lstStyle/>
          <a:p>
            <a:pPr>
              <a:lnSpc>
                <a:spcPct val="100000"/>
              </a:lnSpc>
              <a:buFont typeface="Wingdings" panose="05000000000000000000" pitchFamily="2" charset="2"/>
              <a:buChar char="Ø"/>
            </a:pPr>
            <a:r>
              <a:rPr lang="en-IN" sz="1800" b="1" dirty="0">
                <a:solidFill>
                  <a:schemeClr val="accent1"/>
                </a:solidFill>
                <a:latin typeface="Areal"/>
              </a:rPr>
              <a:t>Libraries: </a:t>
            </a:r>
            <a:r>
              <a:rPr lang="en-IN" sz="1800" dirty="0">
                <a:solidFill>
                  <a:schemeClr val="tx1"/>
                </a:solidFill>
                <a:latin typeface="Areal"/>
              </a:rPr>
              <a:t>OpenCV (cv2) for image processing, </a:t>
            </a:r>
            <a:r>
              <a:rPr lang="en-IN" sz="1800" dirty="0" err="1">
                <a:solidFill>
                  <a:schemeClr val="tx1"/>
                </a:solidFill>
                <a:latin typeface="Areal"/>
              </a:rPr>
              <a:t>hashlib</a:t>
            </a:r>
            <a:r>
              <a:rPr lang="en-IN" sz="1800" dirty="0">
                <a:solidFill>
                  <a:schemeClr val="tx1"/>
                </a:solidFill>
                <a:latin typeface="Areal"/>
              </a:rPr>
              <a:t> for password hashing, base64 for encoding/decoding encrypted messages</a:t>
            </a:r>
          </a:p>
          <a:p>
            <a:pPr>
              <a:lnSpc>
                <a:spcPct val="100000"/>
              </a:lnSpc>
              <a:buFont typeface="Wingdings" panose="05000000000000000000" pitchFamily="2" charset="2"/>
              <a:buChar char="Ø"/>
            </a:pPr>
            <a:r>
              <a:rPr lang="en-IN" sz="1800" b="1" dirty="0">
                <a:solidFill>
                  <a:schemeClr val="accent1"/>
                </a:solidFill>
                <a:latin typeface="Areal"/>
              </a:rPr>
              <a:t>Programming Language: </a:t>
            </a:r>
            <a:r>
              <a:rPr lang="en-IN" sz="1800" dirty="0">
                <a:solidFill>
                  <a:schemeClr val="tx1"/>
                </a:solidFill>
                <a:latin typeface="Areal"/>
              </a:rPr>
              <a:t>Python</a:t>
            </a:r>
          </a:p>
          <a:p>
            <a:pPr>
              <a:lnSpc>
                <a:spcPct val="100000"/>
              </a:lnSpc>
              <a:buFont typeface="Wingdings" panose="05000000000000000000" pitchFamily="2" charset="2"/>
              <a:buChar char="Ø"/>
            </a:pPr>
            <a:r>
              <a:rPr lang="en-IN" sz="1800" b="1" dirty="0">
                <a:solidFill>
                  <a:schemeClr val="accent1"/>
                </a:solidFill>
                <a:latin typeface="Areal"/>
              </a:rPr>
              <a:t>Platforms: </a:t>
            </a:r>
            <a:r>
              <a:rPr lang="en-IN" sz="1800" dirty="0" err="1">
                <a:solidFill>
                  <a:schemeClr val="tx1"/>
                </a:solidFill>
                <a:latin typeface="Areal"/>
              </a:rPr>
              <a:t>OpenStego</a:t>
            </a:r>
            <a:r>
              <a:rPr lang="en-IN" sz="1800" dirty="0">
                <a:solidFill>
                  <a:schemeClr val="tx1"/>
                </a:solidFill>
                <a:latin typeface="Areal"/>
              </a:rPr>
              <a:t>, IDLE (Python 3.10.5)</a:t>
            </a:r>
          </a:p>
          <a:p>
            <a:pPr>
              <a:lnSpc>
                <a:spcPct val="100000"/>
              </a:lnSpc>
              <a:buFont typeface="Wingdings" panose="05000000000000000000" pitchFamily="2" charset="2"/>
              <a:buChar char="Ø"/>
            </a:pPr>
            <a:r>
              <a:rPr lang="en-IN" sz="1800" b="1" dirty="0">
                <a:solidFill>
                  <a:schemeClr val="accent1"/>
                </a:solidFill>
                <a:latin typeface="Areal"/>
              </a:rPr>
              <a:t>Techniques: </a:t>
            </a:r>
            <a:r>
              <a:rPr lang="en-IN" sz="1800" dirty="0">
                <a:solidFill>
                  <a:schemeClr val="tx1"/>
                </a:solidFill>
                <a:latin typeface="Areal"/>
              </a:rPr>
              <a:t>Least Significant Bit (LSB) Steganography, AES Encryption</a:t>
            </a:r>
          </a:p>
          <a:p>
            <a:pPr>
              <a:lnSpc>
                <a:spcPct val="100000"/>
              </a:lnSpc>
              <a:buFont typeface="Wingdings" panose="05000000000000000000" pitchFamily="2" charset="2"/>
              <a:buChar char="Ø"/>
            </a:pPr>
            <a:r>
              <a:rPr lang="en-IN" sz="1800" b="1" dirty="0">
                <a:solidFill>
                  <a:schemeClr val="accent1"/>
                </a:solidFill>
                <a:latin typeface="Areal"/>
              </a:rPr>
              <a:t>Image Format: </a:t>
            </a:r>
            <a:r>
              <a:rPr lang="en-IN" sz="1800" dirty="0">
                <a:solidFill>
                  <a:schemeClr val="tx1"/>
                </a:solidFill>
                <a:latin typeface="Areal"/>
              </a:rPr>
              <a:t>JPEG/PNG for embedding and extraction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7" name="Rectangle 4">
            <a:extLst>
              <a:ext uri="{FF2B5EF4-FFF2-40B4-BE49-F238E27FC236}">
                <a16:creationId xmlns:a16="http://schemas.microsoft.com/office/drawing/2014/main" id="{A9B7D250-FBCB-ADD6-A78A-EF36E05A2DE8}"/>
              </a:ext>
            </a:extLst>
          </p:cNvPr>
          <p:cNvSpPr>
            <a:spLocks noGrp="1" noChangeArrowheads="1"/>
          </p:cNvSpPr>
          <p:nvPr>
            <p:ph idx="1"/>
          </p:nvPr>
        </p:nvSpPr>
        <p:spPr bwMode="auto">
          <a:xfrm>
            <a:off x="581191" y="1468576"/>
            <a:ext cx="10883347" cy="258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1"/>
                </a:solidFill>
                <a:effectLst/>
                <a:latin typeface="Areal"/>
              </a:rPr>
              <a:t>Enhanced Security:</a:t>
            </a:r>
            <a:r>
              <a:rPr kumimoji="0" lang="en-US" altLang="en-US" sz="1800" b="0" i="0" u="none" strike="noStrike" cap="none" normalizeH="0" baseline="0" dirty="0">
                <a:ln>
                  <a:noFill/>
                </a:ln>
                <a:solidFill>
                  <a:schemeClr val="accent1"/>
                </a:solidFill>
                <a:effectLst/>
                <a:latin typeface="Areal"/>
              </a:rPr>
              <a:t> </a:t>
            </a:r>
            <a:r>
              <a:rPr kumimoji="0" lang="en-US" altLang="en-US" sz="1800" b="0" i="0" u="none" strike="noStrike" cap="none" normalizeH="0" baseline="0" dirty="0">
                <a:ln>
                  <a:noFill/>
                </a:ln>
                <a:solidFill>
                  <a:schemeClr val="tx1"/>
                </a:solidFill>
                <a:effectLst/>
                <a:latin typeface="Areal"/>
              </a:rPr>
              <a:t>Uses a passcode-based authentication system for encryption and decryption.</a:t>
            </a:r>
          </a:p>
          <a:p>
            <a:pPr algn="just"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1"/>
                </a:solidFill>
                <a:effectLst/>
                <a:latin typeface="Areal"/>
              </a:rPr>
              <a:t>Image-Based Encryption: </a:t>
            </a:r>
            <a:r>
              <a:rPr kumimoji="0" lang="en-US" altLang="en-US" sz="1800" i="0" u="none" strike="noStrike" cap="none" normalizeH="0" baseline="0" dirty="0">
                <a:ln>
                  <a:noFill/>
                </a:ln>
                <a:solidFill>
                  <a:schemeClr val="tx1"/>
                </a:solidFill>
                <a:effectLst/>
                <a:latin typeface="Areal"/>
              </a:rPr>
              <a:t>Hides secret messages within images using Least Significant Bit (LSB) Steganography.</a:t>
            </a:r>
          </a:p>
          <a:p>
            <a:pPr algn="just"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1"/>
                </a:solidFill>
                <a:effectLst/>
                <a:latin typeface="Areal"/>
              </a:rPr>
              <a:t>Cross-Platform Compatibility:</a:t>
            </a:r>
            <a:r>
              <a:rPr kumimoji="0" lang="en-US" altLang="en-US" sz="1800" b="0" i="0" u="none" strike="noStrike" cap="none" normalizeH="0" baseline="0" dirty="0">
                <a:ln>
                  <a:noFill/>
                </a:ln>
                <a:solidFill>
                  <a:schemeClr val="accent1"/>
                </a:solidFill>
                <a:effectLst/>
                <a:latin typeface="Areal"/>
              </a:rPr>
              <a:t> </a:t>
            </a:r>
            <a:r>
              <a:rPr kumimoji="0" lang="en-US" altLang="en-US" sz="1800" b="0" i="0" u="none" strike="noStrike" cap="none" normalizeH="0" baseline="0" dirty="0">
                <a:ln>
                  <a:noFill/>
                </a:ln>
                <a:solidFill>
                  <a:schemeClr val="tx1"/>
                </a:solidFill>
                <a:effectLst/>
                <a:latin typeface="Areal"/>
              </a:rPr>
              <a:t>Works with </a:t>
            </a:r>
            <a:r>
              <a:rPr kumimoji="0" lang="en-US" altLang="en-US" sz="1800" b="0" i="0" u="none" strike="noStrike" cap="none" normalizeH="0" baseline="0" dirty="0" err="1">
                <a:ln>
                  <a:noFill/>
                </a:ln>
                <a:solidFill>
                  <a:schemeClr val="tx1"/>
                </a:solidFill>
                <a:effectLst/>
                <a:latin typeface="Areal"/>
              </a:rPr>
              <a:t>OpenStego</a:t>
            </a:r>
            <a:r>
              <a:rPr kumimoji="0" lang="en-US" altLang="en-US" sz="1800" b="0" i="0" u="none" strike="noStrike" cap="none" normalizeH="0" baseline="0" dirty="0">
                <a:ln>
                  <a:noFill/>
                </a:ln>
                <a:solidFill>
                  <a:schemeClr val="tx1"/>
                </a:solidFill>
                <a:effectLst/>
                <a:latin typeface="Areal"/>
              </a:rPr>
              <a:t> and Python, making it accessible across different environments.</a:t>
            </a:r>
          </a:p>
          <a:p>
            <a:pPr algn="just"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1"/>
                </a:solidFill>
                <a:effectLst/>
                <a:latin typeface="Areal"/>
              </a:rPr>
              <a:t>User-Friendly Interface:</a:t>
            </a:r>
            <a:r>
              <a:rPr kumimoji="0" lang="en-US" altLang="en-US" sz="1800" b="0" i="0" u="none" strike="noStrike" cap="none" normalizeH="0" baseline="0" dirty="0">
                <a:ln>
                  <a:noFill/>
                </a:ln>
                <a:solidFill>
                  <a:schemeClr val="accent1"/>
                </a:solidFill>
                <a:effectLst/>
                <a:latin typeface="Areal"/>
              </a:rPr>
              <a:t> </a:t>
            </a:r>
            <a:r>
              <a:rPr kumimoji="0" lang="en-US" altLang="en-US" sz="1800" b="0" i="0" u="none" strike="noStrike" cap="none" normalizeH="0" baseline="0" dirty="0">
                <a:ln>
                  <a:noFill/>
                </a:ln>
                <a:solidFill>
                  <a:schemeClr val="tx1"/>
                </a:solidFill>
                <a:effectLst/>
                <a:latin typeface="Areal"/>
              </a:rPr>
              <a:t>Simple input prompts for encoding and decoding messages.</a:t>
            </a:r>
          </a:p>
          <a:p>
            <a:pPr algn="just"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1"/>
                </a:solidFill>
                <a:effectLst/>
                <a:latin typeface="Areal"/>
              </a:rPr>
              <a:t>Double Layer Protection:</a:t>
            </a:r>
            <a:r>
              <a:rPr kumimoji="0" lang="en-US" altLang="en-US" sz="1800" b="0" i="0" u="none" strike="noStrike" cap="none" normalizeH="0" baseline="0" dirty="0">
                <a:ln>
                  <a:noFill/>
                </a:ln>
                <a:solidFill>
                  <a:schemeClr val="accent1"/>
                </a:solidFill>
                <a:effectLst/>
                <a:latin typeface="Areal"/>
              </a:rPr>
              <a:t> </a:t>
            </a:r>
            <a:r>
              <a:rPr kumimoji="0" lang="en-US" altLang="en-US" sz="1800" b="0" i="0" u="none" strike="noStrike" cap="none" normalizeH="0" baseline="0" dirty="0">
                <a:ln>
                  <a:noFill/>
                </a:ln>
                <a:solidFill>
                  <a:schemeClr val="tx1"/>
                </a:solidFill>
                <a:effectLst/>
                <a:latin typeface="Areal"/>
              </a:rPr>
              <a:t>Combines image steganography with password authentication for added </a:t>
            </a:r>
            <a:r>
              <a:rPr kumimoji="0" lang="en-IN" altLang="en-US" sz="1800" b="0" i="0" u="none" strike="noStrike" cap="none" normalizeH="0" baseline="0" dirty="0">
                <a:ln>
                  <a:noFill/>
                </a:ln>
                <a:solidFill>
                  <a:schemeClr val="tx1"/>
                </a:solidFill>
                <a:effectLst/>
                <a:latin typeface="Areal"/>
              </a:rPr>
              <a:t>Secur</a:t>
            </a:r>
            <a:r>
              <a:rPr lang="en-IN" altLang="en-US" sz="1800" dirty="0">
                <a:solidFill>
                  <a:schemeClr val="tx1"/>
                </a:solidFill>
                <a:latin typeface="Areal"/>
              </a:rPr>
              <a:t>ity.</a:t>
            </a:r>
            <a:endParaRPr kumimoji="0" lang="en-US" altLang="en-US" sz="1800" b="0" i="0" u="none" strike="noStrike" cap="none" normalizeH="0" baseline="0" dirty="0">
              <a:ln>
                <a:noFill/>
              </a:ln>
              <a:solidFill>
                <a:schemeClr val="tx1"/>
              </a:solidFill>
              <a:effectLst/>
              <a:latin typeface="Area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b="1" dirty="0">
                <a:solidFill>
                  <a:schemeClr val="accent1"/>
                </a:solidFill>
                <a:latin typeface="Areal"/>
              </a:rPr>
              <a:t>End users</a:t>
            </a:r>
          </a:p>
        </p:txBody>
      </p:sp>
      <p:sp>
        <p:nvSpPr>
          <p:cNvPr id="4" name="Rectangle 1">
            <a:extLst>
              <a:ext uri="{FF2B5EF4-FFF2-40B4-BE49-F238E27FC236}">
                <a16:creationId xmlns:a16="http://schemas.microsoft.com/office/drawing/2014/main" id="{9249DD8B-B59F-C9B1-3F0A-000B39D29311}"/>
              </a:ext>
            </a:extLst>
          </p:cNvPr>
          <p:cNvSpPr>
            <a:spLocks noGrp="1" noChangeArrowheads="1"/>
          </p:cNvSpPr>
          <p:nvPr>
            <p:ph idx="1"/>
          </p:nvPr>
        </p:nvSpPr>
        <p:spPr bwMode="auto">
          <a:xfrm>
            <a:off x="581192" y="1299197"/>
            <a:ext cx="9795013" cy="27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accent1"/>
                </a:solidFill>
                <a:effectLst/>
                <a:latin typeface="Arial" panose="020B0604020202020204" pitchFamily="34" charset="0"/>
              </a:rPr>
              <a:t> – </a:t>
            </a:r>
            <a:r>
              <a:rPr kumimoji="0" lang="en-US" altLang="en-US" sz="1800" b="0" i="0" u="none" strike="noStrike" cap="none" normalizeH="0" baseline="0" dirty="0">
                <a:ln>
                  <a:noFill/>
                </a:ln>
                <a:solidFill>
                  <a:schemeClr val="tx1"/>
                </a:solidFill>
                <a:effectLst/>
                <a:latin typeface="Arial" panose="020B0604020202020204" pitchFamily="34" charset="0"/>
              </a:rPr>
              <a:t>To securely exchange sensitive data.</a:t>
            </a:r>
          </a:p>
          <a:p>
            <a:pPr algn="just" defTabSz="914400" eaLnBrk="0" fontAlgn="base"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1"/>
                </a:solidFill>
                <a:effectLst/>
                <a:latin typeface="Arial" panose="020B0604020202020204" pitchFamily="34" charset="0"/>
              </a:rPr>
              <a:t>Journalists &amp; Activists</a:t>
            </a:r>
            <a:r>
              <a:rPr kumimoji="0" lang="en-US" altLang="en-US" sz="1800" b="0" i="0" u="none" strike="noStrike" cap="none" normalizeH="0" baseline="0" dirty="0">
                <a:ln>
                  <a:noFill/>
                </a:ln>
                <a:solidFill>
                  <a:schemeClr val="accent1"/>
                </a:solidFill>
                <a:effectLst/>
                <a:latin typeface="Arial" panose="020B0604020202020204" pitchFamily="34" charset="0"/>
              </a:rPr>
              <a:t> – </a:t>
            </a:r>
            <a:r>
              <a:rPr kumimoji="0" lang="en-US" altLang="en-US" sz="1800" b="0" i="0" u="none" strike="noStrike" cap="none" normalizeH="0" baseline="0" dirty="0">
                <a:ln>
                  <a:noFill/>
                </a:ln>
                <a:solidFill>
                  <a:schemeClr val="tx1"/>
                </a:solidFill>
                <a:effectLst/>
                <a:latin typeface="Arial" panose="020B0604020202020204" pitchFamily="34" charset="0"/>
              </a:rPr>
              <a:t>For protecting confidential communications.</a:t>
            </a:r>
          </a:p>
          <a:p>
            <a:pPr algn="just" defTabSz="914400" eaLnBrk="0" fontAlgn="base"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1"/>
                </a:solidFill>
                <a:effectLst/>
                <a:latin typeface="Arial" panose="020B0604020202020204" pitchFamily="34" charset="0"/>
              </a:rPr>
              <a:t>Military &amp; Intelligence Agencies</a:t>
            </a:r>
            <a:r>
              <a:rPr kumimoji="0" lang="en-US" altLang="en-US" sz="1800" b="0" i="0" u="none" strike="noStrike" cap="none" normalizeH="0" baseline="0" dirty="0">
                <a:ln>
                  <a:noFill/>
                </a:ln>
                <a:solidFill>
                  <a:schemeClr val="accent1"/>
                </a:solidFill>
                <a:effectLst/>
                <a:latin typeface="Arial" panose="020B0604020202020204" pitchFamily="34" charset="0"/>
              </a:rPr>
              <a:t> – </a:t>
            </a:r>
            <a:r>
              <a:rPr kumimoji="0" lang="en-US" altLang="en-US" sz="1800" b="0" i="0" u="none" strike="noStrike" cap="none" normalizeH="0" baseline="0" dirty="0">
                <a:ln>
                  <a:noFill/>
                </a:ln>
                <a:solidFill>
                  <a:schemeClr val="tx1"/>
                </a:solidFill>
                <a:effectLst/>
                <a:latin typeface="Arial" panose="020B0604020202020204" pitchFamily="34" charset="0"/>
              </a:rPr>
              <a:t>To safeguard classified information.</a:t>
            </a:r>
          </a:p>
          <a:p>
            <a:pPr algn="just" defTabSz="914400" eaLnBrk="0" fontAlgn="base"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1"/>
                </a:solidFill>
                <a:effectLst/>
                <a:latin typeface="Arial" panose="020B0604020202020204" pitchFamily="34" charset="0"/>
              </a:rPr>
              <a:t>Corporations &amp; Businesses</a:t>
            </a:r>
            <a:r>
              <a:rPr kumimoji="0" lang="en-US" altLang="en-US" sz="1800" b="0" i="0" u="none" strike="noStrike" cap="none" normalizeH="0" baseline="0" dirty="0">
                <a:ln>
                  <a:noFill/>
                </a:ln>
                <a:solidFill>
                  <a:schemeClr val="accent1"/>
                </a:solidFill>
                <a:effectLst/>
                <a:latin typeface="Arial" panose="020B0604020202020204" pitchFamily="34" charset="0"/>
              </a:rPr>
              <a:t> – </a:t>
            </a:r>
            <a:r>
              <a:rPr kumimoji="0" lang="en-US" altLang="en-US" sz="1800" b="0" i="0" u="none" strike="noStrike" cap="none" normalizeH="0" baseline="0" dirty="0">
                <a:ln>
                  <a:noFill/>
                </a:ln>
                <a:solidFill>
                  <a:schemeClr val="tx1"/>
                </a:solidFill>
                <a:effectLst/>
                <a:latin typeface="Arial" panose="020B0604020202020204" pitchFamily="34" charset="0"/>
              </a:rPr>
              <a:t>For secure data transmission within organizations.</a:t>
            </a:r>
          </a:p>
          <a:p>
            <a:pPr algn="just" defTabSz="914400" eaLnBrk="0" fontAlgn="base" hangingPunct="0">
              <a:lnSpc>
                <a:spcPct val="20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accent1"/>
                </a:solidFill>
                <a:effectLst/>
                <a:latin typeface="Arial" panose="020B0604020202020204" pitchFamily="34" charset="0"/>
              </a:rPr>
              <a:t>General Users</a:t>
            </a:r>
            <a:r>
              <a:rPr kumimoji="0" lang="en-US" altLang="en-US" sz="1800" b="0" i="0" u="none" strike="noStrike" cap="none" normalizeH="0" baseline="0" dirty="0">
                <a:ln>
                  <a:noFill/>
                </a:ln>
                <a:solidFill>
                  <a:schemeClr val="accent1"/>
                </a:solidFill>
                <a:effectLst/>
                <a:latin typeface="Arial" panose="020B0604020202020204" pitchFamily="34" charset="0"/>
              </a:rPr>
              <a:t> – </a:t>
            </a:r>
            <a:r>
              <a:rPr kumimoji="0" lang="en-US" altLang="en-US" sz="1800" b="0" i="0" u="none" strike="noStrike" cap="none" normalizeH="0" baseline="0" dirty="0">
                <a:ln>
                  <a:noFill/>
                </a:ln>
                <a:solidFill>
                  <a:schemeClr val="tx1"/>
                </a:solidFill>
                <a:effectLst/>
                <a:latin typeface="Arial" panose="020B0604020202020204" pitchFamily="34" charset="0"/>
              </a:rPr>
              <a:t>Anyone needing a secure way to hide and share information.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3200" dirty="0">
                <a:solidFill>
                  <a:schemeClr val="accent1"/>
                </a:solidFill>
                <a:latin typeface="Areal"/>
              </a:rPr>
              <a:t>Results</a:t>
            </a:r>
          </a:p>
        </p:txBody>
      </p:sp>
      <p:pic>
        <p:nvPicPr>
          <p:cNvPr id="7" name="Content Placeholder 6">
            <a:extLst>
              <a:ext uri="{FF2B5EF4-FFF2-40B4-BE49-F238E27FC236}">
                <a16:creationId xmlns:a16="http://schemas.microsoft.com/office/drawing/2014/main" id="{6FD7E632-2AEB-39C1-A810-45D3C29027BC}"/>
              </a:ext>
            </a:extLst>
          </p:cNvPr>
          <p:cNvPicPr>
            <a:picLocks noGrp="1" noChangeAspect="1"/>
          </p:cNvPicPr>
          <p:nvPr>
            <p:ph idx="1"/>
          </p:nvPr>
        </p:nvPicPr>
        <p:blipFill>
          <a:blip r:embed="rId2"/>
          <a:stretch>
            <a:fillRect/>
          </a:stretch>
        </p:blipFill>
        <p:spPr>
          <a:xfrm>
            <a:off x="271046" y="1311689"/>
            <a:ext cx="5010568" cy="4673600"/>
          </a:xfrm>
        </p:spPr>
      </p:pic>
      <p:pic>
        <p:nvPicPr>
          <p:cNvPr id="11" name="Picture 10">
            <a:extLst>
              <a:ext uri="{FF2B5EF4-FFF2-40B4-BE49-F238E27FC236}">
                <a16:creationId xmlns:a16="http://schemas.microsoft.com/office/drawing/2014/main" id="{DDB1D3A8-82B2-D167-1D85-B8993042B4A2}"/>
              </a:ext>
            </a:extLst>
          </p:cNvPr>
          <p:cNvPicPr>
            <a:picLocks noChangeAspect="1"/>
          </p:cNvPicPr>
          <p:nvPr/>
        </p:nvPicPr>
        <p:blipFill>
          <a:blip r:embed="rId3"/>
          <a:stretch>
            <a:fillRect/>
          </a:stretch>
        </p:blipFill>
        <p:spPr>
          <a:xfrm>
            <a:off x="5482217" y="1311689"/>
            <a:ext cx="5296576" cy="4673600"/>
          </a:xfrm>
          <a:prstGeom prst="rect">
            <a:avLst/>
          </a:prstGeom>
        </p:spPr>
      </p:pic>
      <p:pic>
        <p:nvPicPr>
          <p:cNvPr id="13" name="Picture 12">
            <a:extLst>
              <a:ext uri="{FF2B5EF4-FFF2-40B4-BE49-F238E27FC236}">
                <a16:creationId xmlns:a16="http://schemas.microsoft.com/office/drawing/2014/main" id="{15F64BC2-744A-CBB1-748D-B41AF7D1ABD7}"/>
              </a:ext>
            </a:extLst>
          </p:cNvPr>
          <p:cNvPicPr>
            <a:picLocks noChangeAspect="1"/>
          </p:cNvPicPr>
          <p:nvPr/>
        </p:nvPicPr>
        <p:blipFill>
          <a:blip r:embed="rId4"/>
          <a:stretch>
            <a:fillRect/>
          </a:stretch>
        </p:blipFill>
        <p:spPr>
          <a:xfrm>
            <a:off x="764610" y="3343564"/>
            <a:ext cx="3508513" cy="246893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3200" dirty="0">
                <a:solidFill>
                  <a:schemeClr val="accent1"/>
                </a:solidFill>
                <a:latin typeface="Area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108363"/>
            <a:ext cx="11367298" cy="2780145"/>
          </a:xfrm>
        </p:spPr>
        <p:txBody>
          <a:bodyPr>
            <a:normAutofit/>
          </a:bodyPr>
          <a:lstStyle/>
          <a:p>
            <a:pPr algn="just">
              <a:lnSpc>
                <a:spcPct val="150000"/>
              </a:lnSpc>
              <a:buFont typeface="Wingdings" panose="05000000000000000000" pitchFamily="2" charset="2"/>
              <a:buChar char="Ø"/>
            </a:pPr>
            <a:r>
              <a:rPr lang="en-GB" sz="1800" dirty="0">
                <a:solidFill>
                  <a:schemeClr val="tx1"/>
                </a:solidFill>
                <a:latin typeface="Areal"/>
              </a:rPr>
              <a:t>This project successfully addresses the need for secure data transmission using steganography. By leveraging libraries like OpenCV, OS, and String, and utilizing platforms like </a:t>
            </a:r>
            <a:r>
              <a:rPr lang="en-GB" sz="1800" dirty="0" err="1">
                <a:solidFill>
                  <a:schemeClr val="tx1"/>
                </a:solidFill>
                <a:latin typeface="Areal"/>
              </a:rPr>
              <a:t>OpenStegno</a:t>
            </a:r>
            <a:r>
              <a:rPr lang="en-GB" sz="1800" dirty="0">
                <a:solidFill>
                  <a:schemeClr val="tx1"/>
                </a:solidFill>
                <a:latin typeface="Areal"/>
              </a:rPr>
              <a:t>, it ensures effective data concealment within images. The implementation enhances cybersecurity by providing a robust method to hide sensitive information from unauthorized access. The project stands out due to its ease of use, efficiency, and applicability across various sectors, including cybersecurity, journalism, and corporate security.</a:t>
            </a:r>
            <a:endParaRPr lang="en-IN" sz="1800" dirty="0">
              <a:solidFill>
                <a:schemeClr val="tx1"/>
              </a:solidFill>
              <a:latin typeface="Areal"/>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200" dirty="0">
                <a:solidFill>
                  <a:schemeClr val="accent1"/>
                </a:solidFill>
                <a:latin typeface="Area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26212"/>
            <a:ext cx="11029615" cy="2703528"/>
          </a:xfrm>
        </p:spPr>
        <p:txBody>
          <a:bodyPr/>
          <a:lstStyle/>
          <a:p>
            <a:pPr>
              <a:buFont typeface="Wingdings" panose="05000000000000000000" pitchFamily="2" charset="2"/>
              <a:buChar char="Ø"/>
            </a:pPr>
            <a:r>
              <a:rPr lang="en-GB" sz="1800" b="1" dirty="0">
                <a:solidFill>
                  <a:schemeClr val="accent1"/>
                </a:solidFill>
                <a:latin typeface="Arial" panose="020B0604020202020204" pitchFamily="34" charset="0"/>
              </a:rPr>
              <a:t>GitHub Link: </a:t>
            </a:r>
            <a:r>
              <a:rPr lang="en-GB" dirty="0">
                <a:hlinkClick r:id="rId2"/>
              </a:rPr>
              <a:t>https://github.com/chamu1999-Devi/Stegnography-Project.git</a:t>
            </a:r>
            <a:endParaRPr lang="en-GB" dirty="0"/>
          </a:p>
          <a:p>
            <a:pPr>
              <a:buFont typeface="Wingdings" panose="05000000000000000000" pitchFamily="2" charset="2"/>
              <a:buChar char="Ø"/>
            </a:pPr>
            <a:r>
              <a:rPr lang="en-US" sz="1800" b="1" dirty="0">
                <a:solidFill>
                  <a:schemeClr val="accent1"/>
                </a:solidFill>
                <a:latin typeface="Arial" panose="020B0604020202020204" pitchFamily="34" charset="0"/>
              </a:rPr>
              <a:t>README File: </a:t>
            </a:r>
            <a:r>
              <a:rPr lang="en-US" u="sng" dirty="0">
                <a:solidFill>
                  <a:srgbClr val="92D050"/>
                </a:solidFill>
              </a:rPr>
              <a:t>https://github.com/chamu1999-Devi/Stegnography-Project/blob/main/README.md</a:t>
            </a:r>
            <a:endParaRPr lang="en-IN" u="sng" dirty="0">
              <a:solidFill>
                <a:srgbClr val="92D050"/>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emplate>Future forward</Template>
  <TotalTime>545</TotalTime>
  <Words>539</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Areal</vt:lpstr>
      <vt:lpstr>Arial</vt:lpstr>
      <vt:lpstr>Calibri</vt:lpstr>
      <vt:lpstr>Calibri Light</vt:lpstr>
      <vt:lpstr>Franklin Gothic Book</vt:lpstr>
      <vt:lpstr>Franklin Gothic Demi</vt:lpstr>
      <vt:lpstr>Wingdings</vt:lpstr>
      <vt:lpstr>Wingdings 2</vt:lpstr>
      <vt:lpstr>DividendVTI</vt:lpstr>
      <vt:lpstr>PROJECT TITLE: 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Chamu Devi</cp:lastModifiedBy>
  <cp:revision>106</cp:revision>
  <dcterms:created xsi:type="dcterms:W3CDTF">2021-05-26T16:50:10Z</dcterms:created>
  <dcterms:modified xsi:type="dcterms:W3CDTF">2025-02-22T15:52:09Z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MSIP_Label_ea60d57e-af5b-4752-ac57-3e4f28ca11dc_Enabled">
    <vt:lpwstr>true</vt:lpwstr>
  </property>
  <property fmtid="{D5CDD505-2E9C-101B-9397-08002B2CF9AE}" pid="4" name="MSIP_Label_ea60d57e-af5b-4752-ac57-3e4f28ca11dc_SetDate">
    <vt:lpwstr>2025-02-14T10:35:27Z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96bcbab4-6336-446d-b237-fb7c85fa933a</vt:lpwstr>
  </property>
  <property fmtid="{D5CDD505-2E9C-101B-9397-08002B2CF9AE}" pid="9" name="MSIP_Label_ea60d57e-af5b-4752-ac57-3e4f28ca11dc_ContentBits">
    <vt:lpwstr>0</vt:lpwstr>
  </property>
</Properties>
</file>