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29" r:id="rId1"/>
  </p:sldMasterIdLst>
  <p:sldIdLst>
    <p:sldId id="292" r:id="rId2"/>
    <p:sldId id="293" r:id="rId3"/>
    <p:sldId id="289" r:id="rId4"/>
    <p:sldId id="257" r:id="rId5"/>
    <p:sldId id="307" r:id="rId6"/>
    <p:sldId id="306" r:id="rId7"/>
    <p:sldId id="303" r:id="rId8"/>
    <p:sldId id="280" r:id="rId9"/>
    <p:sldId id="259" r:id="rId10"/>
    <p:sldId id="290" r:id="rId11"/>
    <p:sldId id="299" r:id="rId12"/>
    <p:sldId id="274" r:id="rId13"/>
    <p:sldId id="305" r:id="rId14"/>
    <p:sldId id="302" r:id="rId15"/>
    <p:sldId id="296" r:id="rId16"/>
    <p:sldId id="267" r:id="rId17"/>
    <p:sldId id="284" r:id="rId18"/>
    <p:sldId id="281" r:id="rId19"/>
    <p:sldId id="283" r:id="rId20"/>
    <p:sldId id="275" r:id="rId21"/>
    <p:sldId id="301" r:id="rId22"/>
    <p:sldId id="276" r:id="rId23"/>
    <p:sldId id="294" r:id="rId24"/>
    <p:sldId id="308" r:id="rId25"/>
    <p:sldId id="309" r:id="rId26"/>
    <p:sldId id="272" r:id="rId27"/>
    <p:sldId id="310" r:id="rId28"/>
    <p:sldId id="262" r:id="rId29"/>
    <p:sldId id="285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9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017D-33E2-4D0B-B2F9-953745AD68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EF5E55-1032-4297-94B7-49C5BD5793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Framework</a:t>
          </a:r>
        </a:p>
      </dgm:t>
    </dgm:pt>
    <dgm:pt modelId="{327403AA-B17D-4E2E-B711-B2C282B1CDC6}" type="parTrans" cxnId="{18195706-5E88-4447-BF90-2BFF76FB691B}">
      <dgm:prSet/>
      <dgm:spPr/>
      <dgm:t>
        <a:bodyPr/>
        <a:lstStyle/>
        <a:p>
          <a:endParaRPr lang="en-US"/>
        </a:p>
      </dgm:t>
    </dgm:pt>
    <dgm:pt modelId="{69A88315-7EB0-49E6-8389-627E960BFC26}" type="sibTrans" cxnId="{18195706-5E88-4447-BF90-2BFF76FB691B}">
      <dgm:prSet/>
      <dgm:spPr/>
      <dgm:t>
        <a:bodyPr/>
        <a:lstStyle/>
        <a:p>
          <a:endParaRPr lang="en-US"/>
        </a:p>
      </dgm:t>
    </dgm:pt>
    <dgm:pt modelId="{C7F145CC-279D-49F0-B3AE-FCA6770BF3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Framework</a:t>
          </a:r>
        </a:p>
      </dgm:t>
    </dgm:pt>
    <dgm:pt modelId="{341F3221-554F-4836-9F64-871268CC9382}" type="parTrans" cxnId="{6B8CC938-FB92-4567-B741-7841FC1B6F0E}">
      <dgm:prSet/>
      <dgm:spPr/>
      <dgm:t>
        <a:bodyPr/>
        <a:lstStyle/>
        <a:p>
          <a:endParaRPr lang="en-US"/>
        </a:p>
      </dgm:t>
    </dgm:pt>
    <dgm:pt modelId="{917E9D9F-DD87-42B0-B1F0-7BD798E1849F}" type="sibTrans" cxnId="{6B8CC938-FB92-4567-B741-7841FC1B6F0E}">
      <dgm:prSet/>
      <dgm:spPr/>
      <dgm:t>
        <a:bodyPr/>
        <a:lstStyle/>
        <a:p>
          <a:endParaRPr lang="en-US"/>
        </a:p>
      </dgm:t>
    </dgm:pt>
    <dgm:pt modelId="{0E13918A-5E19-4847-B521-ABA9D4BA23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and Examples</a:t>
          </a:r>
        </a:p>
      </dgm:t>
    </dgm:pt>
    <dgm:pt modelId="{8233773E-D25D-40CE-A470-EF760339AC49}" type="parTrans" cxnId="{05F9A59A-4B7D-434A-A9D3-98739204EB28}">
      <dgm:prSet/>
      <dgm:spPr/>
      <dgm:t>
        <a:bodyPr/>
        <a:lstStyle/>
        <a:p>
          <a:endParaRPr lang="en-US"/>
        </a:p>
      </dgm:t>
    </dgm:pt>
    <dgm:pt modelId="{DEF06DD0-D847-4EA8-B2F5-DA49CA3C8C6E}" type="sibTrans" cxnId="{05F9A59A-4B7D-434A-A9D3-98739204EB28}">
      <dgm:prSet/>
      <dgm:spPr/>
      <dgm:t>
        <a:bodyPr/>
        <a:lstStyle/>
        <a:p>
          <a:endParaRPr lang="en-US"/>
        </a:p>
      </dgm:t>
    </dgm:pt>
    <dgm:pt modelId="{864A798A-0FFD-41BB-BDD3-5E91F1AD46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Improvements</a:t>
          </a:r>
        </a:p>
      </dgm:t>
    </dgm:pt>
    <dgm:pt modelId="{16740D88-0EF3-4154-88C5-8AC424F6B65D}" type="parTrans" cxnId="{D5D492DD-5112-4640-99D5-BEDBA3D4D2AF}">
      <dgm:prSet/>
      <dgm:spPr/>
      <dgm:t>
        <a:bodyPr/>
        <a:lstStyle/>
        <a:p>
          <a:endParaRPr lang="en-US"/>
        </a:p>
      </dgm:t>
    </dgm:pt>
    <dgm:pt modelId="{AC9FC722-4356-4A5D-B7ED-49B151379E81}" type="sibTrans" cxnId="{D5D492DD-5112-4640-99D5-BEDBA3D4D2AF}">
      <dgm:prSet/>
      <dgm:spPr/>
      <dgm:t>
        <a:bodyPr/>
        <a:lstStyle/>
        <a:p>
          <a:endParaRPr lang="en-US"/>
        </a:p>
      </dgm:t>
    </dgm:pt>
    <dgm:pt modelId="{2B0B50F1-0473-4F61-AB03-09B49F973448}" type="pres">
      <dgm:prSet presAssocID="{4CEC017D-33E2-4D0B-B2F9-953745AD686B}" presName="root" presStyleCnt="0">
        <dgm:presLayoutVars>
          <dgm:dir/>
          <dgm:resizeHandles val="exact"/>
        </dgm:presLayoutVars>
      </dgm:prSet>
      <dgm:spPr/>
    </dgm:pt>
    <dgm:pt modelId="{C8D818E7-AFD5-4081-BD7A-082EEEA6526D}" type="pres">
      <dgm:prSet presAssocID="{3FEF5E55-1032-4297-94B7-49C5BD5793C2}" presName="compNode" presStyleCnt="0"/>
      <dgm:spPr/>
    </dgm:pt>
    <dgm:pt modelId="{A0372C5D-0696-4C17-AA6D-605C6E6A8463}" type="pres">
      <dgm:prSet presAssocID="{3FEF5E55-1032-4297-94B7-49C5BD5793C2}" presName="iconBgRect" presStyleLbl="bgShp" presStyleIdx="0" presStyleCnt="4"/>
      <dgm:spPr/>
    </dgm:pt>
    <dgm:pt modelId="{B1D6EDB0-B0DD-40A3-BAAD-CD70EA6EBD77}" type="pres">
      <dgm:prSet presAssocID="{3FEF5E55-1032-4297-94B7-49C5BD5793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72BEBE-E96C-4A25-98FB-78E9D8B8398E}" type="pres">
      <dgm:prSet presAssocID="{3FEF5E55-1032-4297-94B7-49C5BD5793C2}" presName="spaceRect" presStyleCnt="0"/>
      <dgm:spPr/>
    </dgm:pt>
    <dgm:pt modelId="{18FB095B-F0C7-419B-8DD4-58B4C9D4E2C6}" type="pres">
      <dgm:prSet presAssocID="{3FEF5E55-1032-4297-94B7-49C5BD5793C2}" presName="textRect" presStyleLbl="revTx" presStyleIdx="0" presStyleCnt="4">
        <dgm:presLayoutVars>
          <dgm:chMax val="1"/>
          <dgm:chPref val="1"/>
        </dgm:presLayoutVars>
      </dgm:prSet>
      <dgm:spPr/>
    </dgm:pt>
    <dgm:pt modelId="{DE5B9749-520B-46FF-A0E2-2161B877714C}" type="pres">
      <dgm:prSet presAssocID="{69A88315-7EB0-49E6-8389-627E960BFC26}" presName="sibTrans" presStyleCnt="0"/>
      <dgm:spPr/>
    </dgm:pt>
    <dgm:pt modelId="{725C6468-467F-4ECD-A13B-F2D80C72F91C}" type="pres">
      <dgm:prSet presAssocID="{C7F145CC-279D-49F0-B3AE-FCA6770BF378}" presName="compNode" presStyleCnt="0"/>
      <dgm:spPr/>
    </dgm:pt>
    <dgm:pt modelId="{288C6D4E-9039-45E2-95A3-CF162907996C}" type="pres">
      <dgm:prSet presAssocID="{C7F145CC-279D-49F0-B3AE-FCA6770BF378}" presName="iconBgRect" presStyleLbl="bgShp" presStyleIdx="1" presStyleCnt="4"/>
      <dgm:spPr/>
    </dgm:pt>
    <dgm:pt modelId="{4E22B17D-7177-4531-8126-858902E3B99C}" type="pres">
      <dgm:prSet presAssocID="{C7F145CC-279D-49F0-B3AE-FCA6770BF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4816F6-00D5-4A61-93C0-DE8120AE064D}" type="pres">
      <dgm:prSet presAssocID="{C7F145CC-279D-49F0-B3AE-FCA6770BF378}" presName="spaceRect" presStyleCnt="0"/>
      <dgm:spPr/>
    </dgm:pt>
    <dgm:pt modelId="{F1EA39DD-85F1-4AE6-99C4-0A024483EF0F}" type="pres">
      <dgm:prSet presAssocID="{C7F145CC-279D-49F0-B3AE-FCA6770BF378}" presName="textRect" presStyleLbl="revTx" presStyleIdx="1" presStyleCnt="4">
        <dgm:presLayoutVars>
          <dgm:chMax val="1"/>
          <dgm:chPref val="1"/>
        </dgm:presLayoutVars>
      </dgm:prSet>
      <dgm:spPr/>
    </dgm:pt>
    <dgm:pt modelId="{B6E16F00-91CC-4DC6-8DBE-1B13B61751AC}" type="pres">
      <dgm:prSet presAssocID="{917E9D9F-DD87-42B0-B1F0-7BD798E1849F}" presName="sibTrans" presStyleCnt="0"/>
      <dgm:spPr/>
    </dgm:pt>
    <dgm:pt modelId="{CF83C9AC-2A8F-449F-A3C2-9023BDAFBCB8}" type="pres">
      <dgm:prSet presAssocID="{0E13918A-5E19-4847-B521-ABA9D4BA2301}" presName="compNode" presStyleCnt="0"/>
      <dgm:spPr/>
    </dgm:pt>
    <dgm:pt modelId="{7AB6C932-AE40-4183-B806-7279DC41E674}" type="pres">
      <dgm:prSet presAssocID="{0E13918A-5E19-4847-B521-ABA9D4BA2301}" presName="iconBgRect" presStyleLbl="bgShp" presStyleIdx="2" presStyleCnt="4"/>
      <dgm:spPr/>
    </dgm:pt>
    <dgm:pt modelId="{E95DBF52-4828-4C14-8C13-DC67E825316F}" type="pres">
      <dgm:prSet presAssocID="{0E13918A-5E19-4847-B521-ABA9D4BA23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0DA527-45F7-40B9-A228-3DE16121EE05}" type="pres">
      <dgm:prSet presAssocID="{0E13918A-5E19-4847-B521-ABA9D4BA2301}" presName="spaceRect" presStyleCnt="0"/>
      <dgm:spPr/>
    </dgm:pt>
    <dgm:pt modelId="{EA61A7CC-E42D-4BA9-8B2F-1F0FC4A6E80F}" type="pres">
      <dgm:prSet presAssocID="{0E13918A-5E19-4847-B521-ABA9D4BA2301}" presName="textRect" presStyleLbl="revTx" presStyleIdx="2" presStyleCnt="4">
        <dgm:presLayoutVars>
          <dgm:chMax val="1"/>
          <dgm:chPref val="1"/>
        </dgm:presLayoutVars>
      </dgm:prSet>
      <dgm:spPr/>
    </dgm:pt>
    <dgm:pt modelId="{B265660C-8A42-4AE3-9089-4EAF82ED2ED0}" type="pres">
      <dgm:prSet presAssocID="{DEF06DD0-D847-4EA8-B2F5-DA49CA3C8C6E}" presName="sibTrans" presStyleCnt="0"/>
      <dgm:spPr/>
    </dgm:pt>
    <dgm:pt modelId="{76D8BF05-761C-4AF5-8571-2B78F4076454}" type="pres">
      <dgm:prSet presAssocID="{864A798A-0FFD-41BB-BDD3-5E91F1AD4632}" presName="compNode" presStyleCnt="0"/>
      <dgm:spPr/>
    </dgm:pt>
    <dgm:pt modelId="{A217843D-349E-42C9-A269-AF43E14845DB}" type="pres">
      <dgm:prSet presAssocID="{864A798A-0FFD-41BB-BDD3-5E91F1AD4632}" presName="iconBgRect" presStyleLbl="bgShp" presStyleIdx="3" presStyleCnt="4"/>
      <dgm:spPr/>
    </dgm:pt>
    <dgm:pt modelId="{3AC243B0-1276-4A4E-B0A0-79A769E45F87}" type="pres">
      <dgm:prSet presAssocID="{864A798A-0FFD-41BB-BDD3-5E91F1AD46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4FB1D5-F39C-41A8-95C9-CE855ED4264F}" type="pres">
      <dgm:prSet presAssocID="{864A798A-0FFD-41BB-BDD3-5E91F1AD4632}" presName="spaceRect" presStyleCnt="0"/>
      <dgm:spPr/>
    </dgm:pt>
    <dgm:pt modelId="{2E8D51D3-F05D-410E-BD45-BBDA710A18EC}" type="pres">
      <dgm:prSet presAssocID="{864A798A-0FFD-41BB-BDD3-5E91F1AD46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195706-5E88-4447-BF90-2BFF76FB691B}" srcId="{4CEC017D-33E2-4D0B-B2F9-953745AD686B}" destId="{3FEF5E55-1032-4297-94B7-49C5BD5793C2}" srcOrd="0" destOrd="0" parTransId="{327403AA-B17D-4E2E-B711-B2C282B1CDC6}" sibTransId="{69A88315-7EB0-49E6-8389-627E960BFC26}"/>
    <dgm:cxn modelId="{11D78D0D-4BE8-F041-BBE5-63DAB9B4331A}" type="presOf" srcId="{4CEC017D-33E2-4D0B-B2F9-953745AD686B}" destId="{2B0B50F1-0473-4F61-AB03-09B49F973448}" srcOrd="0" destOrd="0" presId="urn:microsoft.com/office/officeart/2018/5/layout/IconCircleLabelList"/>
    <dgm:cxn modelId="{BD321832-3D1A-644F-8A33-F4EA61327310}" type="presOf" srcId="{C7F145CC-279D-49F0-B3AE-FCA6770BF378}" destId="{F1EA39DD-85F1-4AE6-99C4-0A024483EF0F}" srcOrd="0" destOrd="0" presId="urn:microsoft.com/office/officeart/2018/5/layout/IconCircleLabelList"/>
    <dgm:cxn modelId="{6B8CC938-FB92-4567-B741-7841FC1B6F0E}" srcId="{4CEC017D-33E2-4D0B-B2F9-953745AD686B}" destId="{C7F145CC-279D-49F0-B3AE-FCA6770BF378}" srcOrd="1" destOrd="0" parTransId="{341F3221-554F-4836-9F64-871268CC9382}" sibTransId="{917E9D9F-DD87-42B0-B1F0-7BD798E1849F}"/>
    <dgm:cxn modelId="{8020F04A-ED2F-9C43-9815-76E02725DDC5}" type="presOf" srcId="{864A798A-0FFD-41BB-BDD3-5E91F1AD4632}" destId="{2E8D51D3-F05D-410E-BD45-BBDA710A18EC}" srcOrd="0" destOrd="0" presId="urn:microsoft.com/office/officeart/2018/5/layout/IconCircleLabelList"/>
    <dgm:cxn modelId="{05F9A59A-4B7D-434A-A9D3-98739204EB28}" srcId="{4CEC017D-33E2-4D0B-B2F9-953745AD686B}" destId="{0E13918A-5E19-4847-B521-ABA9D4BA2301}" srcOrd="2" destOrd="0" parTransId="{8233773E-D25D-40CE-A470-EF760339AC49}" sibTransId="{DEF06DD0-D847-4EA8-B2F5-DA49CA3C8C6E}"/>
    <dgm:cxn modelId="{079E61B4-6B6D-A841-A16C-DCFD1742DA5B}" type="presOf" srcId="{3FEF5E55-1032-4297-94B7-49C5BD5793C2}" destId="{18FB095B-F0C7-419B-8DD4-58B4C9D4E2C6}" srcOrd="0" destOrd="0" presId="urn:microsoft.com/office/officeart/2018/5/layout/IconCircleLabelList"/>
    <dgm:cxn modelId="{55B21FD7-E432-EF4D-A969-A7D0642AB98E}" type="presOf" srcId="{0E13918A-5E19-4847-B521-ABA9D4BA2301}" destId="{EA61A7CC-E42D-4BA9-8B2F-1F0FC4A6E80F}" srcOrd="0" destOrd="0" presId="urn:microsoft.com/office/officeart/2018/5/layout/IconCircleLabelList"/>
    <dgm:cxn modelId="{D5D492DD-5112-4640-99D5-BEDBA3D4D2AF}" srcId="{4CEC017D-33E2-4D0B-B2F9-953745AD686B}" destId="{864A798A-0FFD-41BB-BDD3-5E91F1AD4632}" srcOrd="3" destOrd="0" parTransId="{16740D88-0EF3-4154-88C5-8AC424F6B65D}" sibTransId="{AC9FC722-4356-4A5D-B7ED-49B151379E81}"/>
    <dgm:cxn modelId="{71DE39FF-1004-6747-999A-9317946C78B8}" type="presParOf" srcId="{2B0B50F1-0473-4F61-AB03-09B49F973448}" destId="{C8D818E7-AFD5-4081-BD7A-082EEEA6526D}" srcOrd="0" destOrd="0" presId="urn:microsoft.com/office/officeart/2018/5/layout/IconCircleLabelList"/>
    <dgm:cxn modelId="{08CBC793-28E6-034D-AB23-4967F1F4ADB8}" type="presParOf" srcId="{C8D818E7-AFD5-4081-BD7A-082EEEA6526D}" destId="{A0372C5D-0696-4C17-AA6D-605C6E6A8463}" srcOrd="0" destOrd="0" presId="urn:microsoft.com/office/officeart/2018/5/layout/IconCircleLabelList"/>
    <dgm:cxn modelId="{E92C241B-F62B-734A-AF2F-F50FA33F61B7}" type="presParOf" srcId="{C8D818E7-AFD5-4081-BD7A-082EEEA6526D}" destId="{B1D6EDB0-B0DD-40A3-BAAD-CD70EA6EBD77}" srcOrd="1" destOrd="0" presId="urn:microsoft.com/office/officeart/2018/5/layout/IconCircleLabelList"/>
    <dgm:cxn modelId="{71F13C4A-29F1-D94C-8CCC-7332EBDB41EA}" type="presParOf" srcId="{C8D818E7-AFD5-4081-BD7A-082EEEA6526D}" destId="{A572BEBE-E96C-4A25-98FB-78E9D8B8398E}" srcOrd="2" destOrd="0" presId="urn:microsoft.com/office/officeart/2018/5/layout/IconCircleLabelList"/>
    <dgm:cxn modelId="{3D51929C-B899-4847-839C-C78C0A51F293}" type="presParOf" srcId="{C8D818E7-AFD5-4081-BD7A-082EEEA6526D}" destId="{18FB095B-F0C7-419B-8DD4-58B4C9D4E2C6}" srcOrd="3" destOrd="0" presId="urn:microsoft.com/office/officeart/2018/5/layout/IconCircleLabelList"/>
    <dgm:cxn modelId="{AEE77142-56FF-8240-AB65-1738171755BE}" type="presParOf" srcId="{2B0B50F1-0473-4F61-AB03-09B49F973448}" destId="{DE5B9749-520B-46FF-A0E2-2161B877714C}" srcOrd="1" destOrd="0" presId="urn:microsoft.com/office/officeart/2018/5/layout/IconCircleLabelList"/>
    <dgm:cxn modelId="{013AA6FA-10BD-7043-8289-3D216D57505A}" type="presParOf" srcId="{2B0B50F1-0473-4F61-AB03-09B49F973448}" destId="{725C6468-467F-4ECD-A13B-F2D80C72F91C}" srcOrd="2" destOrd="0" presId="urn:microsoft.com/office/officeart/2018/5/layout/IconCircleLabelList"/>
    <dgm:cxn modelId="{3A6807F2-0B05-C449-8FC7-FE377F77D498}" type="presParOf" srcId="{725C6468-467F-4ECD-A13B-F2D80C72F91C}" destId="{288C6D4E-9039-45E2-95A3-CF162907996C}" srcOrd="0" destOrd="0" presId="urn:microsoft.com/office/officeart/2018/5/layout/IconCircleLabelList"/>
    <dgm:cxn modelId="{48D784AC-A133-4C48-87A2-3E8032B23916}" type="presParOf" srcId="{725C6468-467F-4ECD-A13B-F2D80C72F91C}" destId="{4E22B17D-7177-4531-8126-858902E3B99C}" srcOrd="1" destOrd="0" presId="urn:microsoft.com/office/officeart/2018/5/layout/IconCircleLabelList"/>
    <dgm:cxn modelId="{71306F7A-CDBC-5F46-8DD7-E65E25BBE831}" type="presParOf" srcId="{725C6468-467F-4ECD-A13B-F2D80C72F91C}" destId="{944816F6-00D5-4A61-93C0-DE8120AE064D}" srcOrd="2" destOrd="0" presId="urn:microsoft.com/office/officeart/2018/5/layout/IconCircleLabelList"/>
    <dgm:cxn modelId="{AD4B6DC1-9F08-FE4A-9DC9-DBED2A7FDC4E}" type="presParOf" srcId="{725C6468-467F-4ECD-A13B-F2D80C72F91C}" destId="{F1EA39DD-85F1-4AE6-99C4-0A024483EF0F}" srcOrd="3" destOrd="0" presId="urn:microsoft.com/office/officeart/2018/5/layout/IconCircleLabelList"/>
    <dgm:cxn modelId="{DB521A81-E6BC-2D48-94EC-64B1619B8614}" type="presParOf" srcId="{2B0B50F1-0473-4F61-AB03-09B49F973448}" destId="{B6E16F00-91CC-4DC6-8DBE-1B13B61751AC}" srcOrd="3" destOrd="0" presId="urn:microsoft.com/office/officeart/2018/5/layout/IconCircleLabelList"/>
    <dgm:cxn modelId="{A372C87C-D4BC-C646-B6D6-A2F906BBB355}" type="presParOf" srcId="{2B0B50F1-0473-4F61-AB03-09B49F973448}" destId="{CF83C9AC-2A8F-449F-A3C2-9023BDAFBCB8}" srcOrd="4" destOrd="0" presId="urn:microsoft.com/office/officeart/2018/5/layout/IconCircleLabelList"/>
    <dgm:cxn modelId="{EF87F202-A958-2548-B7F3-34A3A926C1C6}" type="presParOf" srcId="{CF83C9AC-2A8F-449F-A3C2-9023BDAFBCB8}" destId="{7AB6C932-AE40-4183-B806-7279DC41E674}" srcOrd="0" destOrd="0" presId="urn:microsoft.com/office/officeart/2018/5/layout/IconCircleLabelList"/>
    <dgm:cxn modelId="{63FF2F96-2588-B540-968D-A45A657F08E2}" type="presParOf" srcId="{CF83C9AC-2A8F-449F-A3C2-9023BDAFBCB8}" destId="{E95DBF52-4828-4C14-8C13-DC67E825316F}" srcOrd="1" destOrd="0" presId="urn:microsoft.com/office/officeart/2018/5/layout/IconCircleLabelList"/>
    <dgm:cxn modelId="{A16E13CB-7547-1341-BC5A-74319935752B}" type="presParOf" srcId="{CF83C9AC-2A8F-449F-A3C2-9023BDAFBCB8}" destId="{6D0DA527-45F7-40B9-A228-3DE16121EE05}" srcOrd="2" destOrd="0" presId="urn:microsoft.com/office/officeart/2018/5/layout/IconCircleLabelList"/>
    <dgm:cxn modelId="{7AC6350F-4AF1-8F41-BDAD-D6FC171CA1EE}" type="presParOf" srcId="{CF83C9AC-2A8F-449F-A3C2-9023BDAFBCB8}" destId="{EA61A7CC-E42D-4BA9-8B2F-1F0FC4A6E80F}" srcOrd="3" destOrd="0" presId="urn:microsoft.com/office/officeart/2018/5/layout/IconCircleLabelList"/>
    <dgm:cxn modelId="{CC06FEEC-6E34-F345-839B-2B05A509E8B7}" type="presParOf" srcId="{2B0B50F1-0473-4F61-AB03-09B49F973448}" destId="{B265660C-8A42-4AE3-9089-4EAF82ED2ED0}" srcOrd="5" destOrd="0" presId="urn:microsoft.com/office/officeart/2018/5/layout/IconCircleLabelList"/>
    <dgm:cxn modelId="{77E9A1F9-B80C-3440-8A1E-378A0E18CEFB}" type="presParOf" srcId="{2B0B50F1-0473-4F61-AB03-09B49F973448}" destId="{76D8BF05-761C-4AF5-8571-2B78F4076454}" srcOrd="6" destOrd="0" presId="urn:microsoft.com/office/officeart/2018/5/layout/IconCircleLabelList"/>
    <dgm:cxn modelId="{2B9F434A-77D4-C645-B583-9F949306EE3B}" type="presParOf" srcId="{76D8BF05-761C-4AF5-8571-2B78F4076454}" destId="{A217843D-349E-42C9-A269-AF43E14845DB}" srcOrd="0" destOrd="0" presId="urn:microsoft.com/office/officeart/2018/5/layout/IconCircleLabelList"/>
    <dgm:cxn modelId="{40F29CC9-9BB3-E640-BE1D-8D8AE2B96A05}" type="presParOf" srcId="{76D8BF05-761C-4AF5-8571-2B78F4076454}" destId="{3AC243B0-1276-4A4E-B0A0-79A769E45F87}" srcOrd="1" destOrd="0" presId="urn:microsoft.com/office/officeart/2018/5/layout/IconCircleLabelList"/>
    <dgm:cxn modelId="{BAC10FE7-EB6B-BE41-BE6E-91BE8EF5BE0F}" type="presParOf" srcId="{76D8BF05-761C-4AF5-8571-2B78F4076454}" destId="{424FB1D5-F39C-41A8-95C9-CE855ED4264F}" srcOrd="2" destOrd="0" presId="urn:microsoft.com/office/officeart/2018/5/layout/IconCircleLabelList"/>
    <dgm:cxn modelId="{B72891CB-5A1C-ED4C-B3F1-AA6F036B3919}" type="presParOf" srcId="{76D8BF05-761C-4AF5-8571-2B78F4076454}" destId="{2E8D51D3-F05D-410E-BD45-BBDA710A18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2C5D-0696-4C17-AA6D-605C6E6A8463}">
      <dsp:nvSpPr>
        <dsp:cNvPr id="0" name=""/>
        <dsp:cNvSpPr/>
      </dsp:nvSpPr>
      <dsp:spPr>
        <a:xfrm>
          <a:off x="878464" y="364762"/>
          <a:ext cx="1259993" cy="1259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EDB0-B0DD-40A3-BAAD-CD70EA6EBD77}">
      <dsp:nvSpPr>
        <dsp:cNvPr id="0" name=""/>
        <dsp:cNvSpPr/>
      </dsp:nvSpPr>
      <dsp:spPr>
        <a:xfrm>
          <a:off x="1146987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B095B-F0C7-419B-8DD4-58B4C9D4E2C6}">
      <dsp:nvSpPr>
        <dsp:cNvPr id="0" name=""/>
        <dsp:cNvSpPr/>
      </dsp:nvSpPr>
      <dsp:spPr>
        <a:xfrm>
          <a:off x="475679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Framework</a:t>
          </a:r>
        </a:p>
      </dsp:txBody>
      <dsp:txXfrm>
        <a:off x="475679" y="2017213"/>
        <a:ext cx="2065563" cy="720000"/>
      </dsp:txXfrm>
    </dsp:sp>
    <dsp:sp modelId="{288C6D4E-9039-45E2-95A3-CF162907996C}">
      <dsp:nvSpPr>
        <dsp:cNvPr id="0" name=""/>
        <dsp:cNvSpPr/>
      </dsp:nvSpPr>
      <dsp:spPr>
        <a:xfrm>
          <a:off x="3305501" y="364762"/>
          <a:ext cx="1259993" cy="12599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2B17D-7177-4531-8126-858902E3B99C}">
      <dsp:nvSpPr>
        <dsp:cNvPr id="0" name=""/>
        <dsp:cNvSpPr/>
      </dsp:nvSpPr>
      <dsp:spPr>
        <a:xfrm>
          <a:off x="3574024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39DD-85F1-4AE6-99C4-0A024483EF0F}">
      <dsp:nvSpPr>
        <dsp:cNvPr id="0" name=""/>
        <dsp:cNvSpPr/>
      </dsp:nvSpPr>
      <dsp:spPr>
        <a:xfrm>
          <a:off x="2902716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Modeling Framework</a:t>
          </a:r>
        </a:p>
      </dsp:txBody>
      <dsp:txXfrm>
        <a:off x="2902716" y="2017213"/>
        <a:ext cx="2065563" cy="720000"/>
      </dsp:txXfrm>
    </dsp:sp>
    <dsp:sp modelId="{7AB6C932-AE40-4183-B806-7279DC41E674}">
      <dsp:nvSpPr>
        <dsp:cNvPr id="0" name=""/>
        <dsp:cNvSpPr/>
      </dsp:nvSpPr>
      <dsp:spPr>
        <a:xfrm>
          <a:off x="5732538" y="364762"/>
          <a:ext cx="1259993" cy="12599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DBF52-4828-4C14-8C13-DC67E825316F}">
      <dsp:nvSpPr>
        <dsp:cNvPr id="0" name=""/>
        <dsp:cNvSpPr/>
      </dsp:nvSpPr>
      <dsp:spPr>
        <a:xfrm>
          <a:off x="6001061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1A7CC-E42D-4BA9-8B2F-1F0FC4A6E80F}">
      <dsp:nvSpPr>
        <dsp:cNvPr id="0" name=""/>
        <dsp:cNvSpPr/>
      </dsp:nvSpPr>
      <dsp:spPr>
        <a:xfrm>
          <a:off x="5329753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Results and Examples</a:t>
          </a:r>
        </a:p>
      </dsp:txBody>
      <dsp:txXfrm>
        <a:off x="5329753" y="2017213"/>
        <a:ext cx="2065563" cy="720000"/>
      </dsp:txXfrm>
    </dsp:sp>
    <dsp:sp modelId="{A217843D-349E-42C9-A269-AF43E14845DB}">
      <dsp:nvSpPr>
        <dsp:cNvPr id="0" name=""/>
        <dsp:cNvSpPr/>
      </dsp:nvSpPr>
      <dsp:spPr>
        <a:xfrm>
          <a:off x="8159575" y="364762"/>
          <a:ext cx="1259993" cy="1259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243B0-1276-4A4E-B0A0-79A769E45F87}">
      <dsp:nvSpPr>
        <dsp:cNvPr id="0" name=""/>
        <dsp:cNvSpPr/>
      </dsp:nvSpPr>
      <dsp:spPr>
        <a:xfrm>
          <a:off x="8428099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D51D3-F05D-410E-BD45-BBDA710A18EC}">
      <dsp:nvSpPr>
        <dsp:cNvPr id="0" name=""/>
        <dsp:cNvSpPr/>
      </dsp:nvSpPr>
      <dsp:spPr>
        <a:xfrm>
          <a:off x="7756790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Future Improvements</a:t>
          </a:r>
        </a:p>
      </dsp:txBody>
      <dsp:txXfrm>
        <a:off x="7756790" y="2017213"/>
        <a:ext cx="206556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0" r:id="rId1"/>
    <p:sldLayoutId id="2147485431" r:id="rId2"/>
    <p:sldLayoutId id="2147485432" r:id="rId3"/>
    <p:sldLayoutId id="2147485433" r:id="rId4"/>
    <p:sldLayoutId id="2147485434" r:id="rId5"/>
    <p:sldLayoutId id="2147485435" r:id="rId6"/>
    <p:sldLayoutId id="2147485436" r:id="rId7"/>
    <p:sldLayoutId id="2147485437" r:id="rId8"/>
    <p:sldLayoutId id="2147485438" r:id="rId9"/>
    <p:sldLayoutId id="2147485439" r:id="rId10"/>
    <p:sldLayoutId id="21474854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abrosa.ee.columbia.edu/" TargetMode="External"/><Relationship Id="rId2" Type="http://schemas.openxmlformats.org/officeDocument/2006/relationships/hyperlink" Target="http://the.echon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b2332/MSongsDB/tree/master/Tasks_Demos/Preview7digital" TargetMode="External"/><Relationship Id="rId4" Type="http://schemas.openxmlformats.org/officeDocument/2006/relationships/hyperlink" Target="http://www.7digital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n raising hands in concert">
            <a:extLst>
              <a:ext uri="{FF2B5EF4-FFF2-40B4-BE49-F238E27FC236}">
                <a16:creationId xmlns:a16="http://schemas.microsoft.com/office/drawing/2014/main" id="{43B6DC93-BD6F-844F-9022-3B51EAB1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43D32-543B-2B4A-8D3B-8ADDA91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tx1">
              <a:alpha val="52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Predicting the next Hit Song</a:t>
            </a:r>
          </a:p>
        </p:txBody>
      </p:sp>
    </p:spTree>
    <p:extLst>
      <p:ext uri="{BB962C8B-B14F-4D97-AF65-F5344CB8AC3E}">
        <p14:creationId xmlns:p14="http://schemas.microsoft.com/office/powerpoint/2010/main" val="10191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25-E083-8E46-A135-EAE8B23F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Optimization Metric</a:t>
            </a:r>
          </a:p>
        </p:txBody>
      </p:sp>
      <p:pic>
        <p:nvPicPr>
          <p:cNvPr id="7" name="Graphic 6" descr="Soundwave with solid fill">
            <a:extLst>
              <a:ext uri="{FF2B5EF4-FFF2-40B4-BE49-F238E27FC236}">
                <a16:creationId xmlns:a16="http://schemas.microsoft.com/office/drawing/2014/main" id="{12D99046-E61C-2C42-AD9F-0E62022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442" y="964692"/>
            <a:ext cx="1544654" cy="15446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Graphic 8" descr="Headphones with solid fill">
            <a:extLst>
              <a:ext uri="{FF2B5EF4-FFF2-40B4-BE49-F238E27FC236}">
                <a16:creationId xmlns:a16="http://schemas.microsoft.com/office/drawing/2014/main" id="{C74043BE-8B20-BB4A-84EE-2B12E757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4433" y="2670212"/>
            <a:ext cx="1508671" cy="150867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2ACA756B-4427-B443-8769-65ADA4B23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4433" y="4375733"/>
            <a:ext cx="1508671" cy="150867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775-F048-504A-8E45-7F1EABDF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Minimizing the Hit Songs we Missed</a:t>
            </a:r>
          </a:p>
          <a:p>
            <a:pPr lvl="1"/>
            <a:r>
              <a:rPr lang="en-US" sz="2200" dirty="0"/>
              <a:t>Not as important</a:t>
            </a:r>
          </a:p>
          <a:p>
            <a:pPr marL="0" indent="0">
              <a:buNone/>
            </a:pPr>
            <a:r>
              <a:rPr lang="en-US" sz="2200" dirty="0"/>
              <a:t>Optimizing for Correctly Predicting a Hit Song</a:t>
            </a:r>
          </a:p>
          <a:p>
            <a:pPr lvl="1"/>
            <a:r>
              <a:rPr lang="en-US" sz="2200" dirty="0"/>
              <a:t>Aggressive but meaningful</a:t>
            </a:r>
          </a:p>
          <a:p>
            <a:pPr marL="0" indent="0">
              <a:buNone/>
            </a:pPr>
            <a:r>
              <a:rPr lang="en-US" sz="2200" dirty="0"/>
              <a:t>Evaluation Metric Emphasis </a:t>
            </a:r>
          </a:p>
          <a:p>
            <a:pPr lvl="1"/>
            <a:r>
              <a:rPr lang="en-US" sz="2200" b="1" dirty="0"/>
              <a:t>Metric: Precision</a:t>
            </a:r>
          </a:p>
        </p:txBody>
      </p:sp>
    </p:spTree>
    <p:extLst>
      <p:ext uri="{BB962C8B-B14F-4D97-AF65-F5344CB8AC3E}">
        <p14:creationId xmlns:p14="http://schemas.microsoft.com/office/powerpoint/2010/main" val="29268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20223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0.798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0.915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DT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0701" y="1101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65248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0.798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0.915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0.852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0701" y="110185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A415-B5F3-454E-AF7F-CDC74A27FAD8}"/>
              </a:ext>
            </a:extLst>
          </p:cNvPr>
          <p:cNvSpPr txBox="1"/>
          <p:nvPr/>
        </p:nvSpPr>
        <p:spPr>
          <a:xfrm>
            <a:off x="6870700" y="2654299"/>
            <a:ext cx="1566718" cy="2845955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61BEB-0EF2-504F-A257-1949A48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4000"/>
          </a:blip>
          <a:stretch>
            <a:fillRect/>
          </a:stretch>
        </p:blipFill>
        <p:spPr>
          <a:xfrm>
            <a:off x="1012866" y="2638568"/>
            <a:ext cx="6657934" cy="399476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" name="Graphic 6" descr="Voice outline">
            <a:extLst>
              <a:ext uri="{FF2B5EF4-FFF2-40B4-BE49-F238E27FC236}">
                <a16:creationId xmlns:a16="http://schemas.microsoft.com/office/drawing/2014/main" id="{BA7A843E-82A9-164F-AA55-FD63A708A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7E0F469C-F56C-FD42-9BB9-55880C58BC20}"/>
              </a:ext>
            </a:extLst>
          </p:cNvPr>
          <p:cNvSpPr/>
          <p:nvPr/>
        </p:nvSpPr>
        <p:spPr>
          <a:xfrm>
            <a:off x="2692400" y="4737100"/>
            <a:ext cx="228600" cy="1346200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1196E-E547-1642-AD9C-6A5C79518B46}"/>
              </a:ext>
            </a:extLst>
          </p:cNvPr>
          <p:cNvSpPr txBox="1"/>
          <p:nvPr/>
        </p:nvSpPr>
        <p:spPr>
          <a:xfrm>
            <a:off x="3124200" y="52959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27597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61BEB-0EF2-504F-A257-1949A48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4000"/>
          </a:blip>
          <a:stretch>
            <a:fillRect/>
          </a:stretch>
        </p:blipFill>
        <p:spPr>
          <a:xfrm>
            <a:off x="1012866" y="2638568"/>
            <a:ext cx="6657934" cy="399476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13D573-4214-5543-924D-720ED3AB4E3D}"/>
              </a:ext>
            </a:extLst>
          </p:cNvPr>
          <p:cNvSpPr txBox="1"/>
          <p:nvPr/>
        </p:nvSpPr>
        <p:spPr>
          <a:xfrm>
            <a:off x="7935866" y="2150416"/>
            <a:ext cx="448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II. Best parameters</a:t>
            </a:r>
          </a:p>
        </p:txBody>
      </p:sp>
      <p:sp>
        <p:nvSpPr>
          <p:cNvPr id="16" name="Content Placeholder 24">
            <a:extLst>
              <a:ext uri="{FF2B5EF4-FFF2-40B4-BE49-F238E27FC236}">
                <a16:creationId xmlns:a16="http://schemas.microsoft.com/office/drawing/2014/main" id="{16A16A64-A6D4-7B49-8B1C-E0A99211EF81}"/>
              </a:ext>
            </a:extLst>
          </p:cNvPr>
          <p:cNvSpPr txBox="1">
            <a:spLocks/>
          </p:cNvSpPr>
          <p:nvPr/>
        </p:nvSpPr>
        <p:spPr>
          <a:xfrm>
            <a:off x="8193447" y="2897276"/>
            <a:ext cx="2722942" cy="238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Max Depth: 3</a:t>
            </a:r>
          </a:p>
          <a:p>
            <a:r>
              <a:rPr lang="en-US" sz="2000"/>
              <a:t>Max Features: 4</a:t>
            </a:r>
          </a:p>
          <a:p>
            <a:r>
              <a:rPr lang="en-US" sz="2000"/>
              <a:t>N Estimators: 100</a:t>
            </a:r>
          </a:p>
          <a:p>
            <a:r>
              <a:rPr lang="en-US" sz="2000"/>
              <a:t>Learning Rate: 0.10</a:t>
            </a:r>
          </a:p>
          <a:p>
            <a:endParaRPr lang="en-US" sz="2000" dirty="0"/>
          </a:p>
        </p:txBody>
      </p:sp>
      <p:pic>
        <p:nvPicPr>
          <p:cNvPr id="17" name="Graphic 16" descr="Voice outline">
            <a:extLst>
              <a:ext uri="{FF2B5EF4-FFF2-40B4-BE49-F238E27FC236}">
                <a16:creationId xmlns:a16="http://schemas.microsoft.com/office/drawing/2014/main" id="{3061F495-C94E-0C46-82EE-EEA0DDAA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A296EE2B-0791-E844-9EB8-9D71E99A4842}"/>
              </a:ext>
            </a:extLst>
          </p:cNvPr>
          <p:cNvSpPr/>
          <p:nvPr/>
        </p:nvSpPr>
        <p:spPr>
          <a:xfrm>
            <a:off x="2692400" y="4737100"/>
            <a:ext cx="228600" cy="1346200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BA02C-AF69-3241-917E-8ED61D570A12}"/>
              </a:ext>
            </a:extLst>
          </p:cNvPr>
          <p:cNvSpPr txBox="1"/>
          <p:nvPr/>
        </p:nvSpPr>
        <p:spPr>
          <a:xfrm>
            <a:off x="3124200" y="52959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349275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683900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Threshold @ 0.50:</a:t>
            </a:r>
            <a:r>
              <a:rPr lang="en-US" b="1" dirty="0"/>
              <a:t> Precision: 0.795</a:t>
            </a:r>
            <a:r>
              <a:rPr lang="en-US" dirty="0"/>
              <a:t>, Recall: 0.910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</a:t>
            </a:r>
            <a:r>
              <a:rPr lang="en-US" dirty="0"/>
              <a:t>Precision: 0.795, Recall: 0.910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C783E813-3EF5-8D43-9EE9-EB71DF868150}"/>
              </a:ext>
            </a:extLst>
          </p:cNvPr>
          <p:cNvSpPr txBox="1">
            <a:spLocks/>
          </p:cNvSpPr>
          <p:nvPr/>
        </p:nvSpPr>
        <p:spPr>
          <a:xfrm>
            <a:off x="6605949" y="6044667"/>
            <a:ext cx="5477402" cy="508203"/>
          </a:xfrm>
          <a:prstGeom prst="rect">
            <a:avLst/>
          </a:prstGeom>
          <a:ln w="60325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Threshold @ 0.65</a:t>
            </a:r>
            <a:r>
              <a:rPr lang="en-US" sz="2000" b="1" dirty="0"/>
              <a:t>: </a:t>
            </a:r>
            <a:r>
              <a:rPr lang="en-US" sz="2000" b="1" u="sng" dirty="0"/>
              <a:t>Precision: 0.843</a:t>
            </a:r>
            <a:r>
              <a:rPr lang="en-US" sz="2000" dirty="0"/>
              <a:t>, Recall: 0.800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7738A4-11F1-AB4D-8B70-885F2A86E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20" y="1601574"/>
            <a:ext cx="6220331" cy="4443093"/>
          </a:xfrm>
          <a:prstGeom prst="rect">
            <a:avLst/>
          </a:prstGeom>
          <a:noFill/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Missed Hit prediction</a:t>
            </a:r>
            <a:br>
              <a:rPr lang="en-US" dirty="0"/>
            </a:br>
            <a:r>
              <a:rPr lang="en-US" sz="1800" dirty="0"/>
              <a:t>Post Malone vs. burl </a:t>
            </a:r>
            <a:r>
              <a:rPr lang="en-US" sz="1800" dirty="0" err="1"/>
              <a:t>ives</a:t>
            </a:r>
            <a:endParaRPr lang="en-US" sz="1800" dirty="0"/>
          </a:p>
        </p:txBody>
      </p:sp>
      <p:pic>
        <p:nvPicPr>
          <p:cNvPr id="16" name="Picture 1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CC79C415-1396-3A49-9482-83EFD4A4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4" y="2542232"/>
            <a:ext cx="1196706" cy="1773535"/>
          </a:xfrm>
          <a:prstGeom prst="rect">
            <a:avLst/>
          </a:prstGeom>
        </p:spPr>
      </p:pic>
      <p:pic>
        <p:nvPicPr>
          <p:cNvPr id="20" name="Picture 19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E546441-D5DC-A943-94E7-3EB644F3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90" y="2579701"/>
            <a:ext cx="1196706" cy="1736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B0A1FF-A6D8-1F4A-BE09-0B1FA0A001E0}"/>
              </a:ext>
            </a:extLst>
          </p:cNvPr>
          <p:cNvSpPr txBox="1"/>
          <p:nvPr/>
        </p:nvSpPr>
        <p:spPr>
          <a:xfrm>
            <a:off x="122210" y="43911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A5562-6310-F744-AD0B-9E0C00CBF66E}"/>
              </a:ext>
            </a:extLst>
          </p:cNvPr>
          <p:cNvSpPr txBox="1"/>
          <p:nvPr/>
        </p:nvSpPr>
        <p:spPr>
          <a:xfrm>
            <a:off x="10650296" y="43911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Ives = 0.03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8F2F9A-2307-AA46-B4BA-71EC7F7A1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803" t="10216" r="46482" b="51667"/>
          <a:stretch/>
        </p:blipFill>
        <p:spPr>
          <a:xfrm>
            <a:off x="2237359" y="1382843"/>
            <a:ext cx="7185346" cy="51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7B9D22-413A-AE47-A12A-B70CE0F0AD8C}"/>
              </a:ext>
            </a:extLst>
          </p:cNvPr>
          <p:cNvSpPr txBox="1"/>
          <p:nvPr/>
        </p:nvSpPr>
        <p:spPr>
          <a:xfrm>
            <a:off x="140246" y="44010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pic>
        <p:nvPicPr>
          <p:cNvPr id="16" name="Picture 1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0A2B2C3-5AD9-BC4F-AFD0-FA1F95DC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1" y="2582884"/>
            <a:ext cx="1218108" cy="1758593"/>
          </a:xfrm>
          <a:prstGeom prst="rect">
            <a:avLst/>
          </a:prstGeom>
        </p:spPr>
      </p:pic>
      <p:pic>
        <p:nvPicPr>
          <p:cNvPr id="20" name="Picture 19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8463D4A-D9D3-A643-863A-6A3ADB18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" y="2536223"/>
            <a:ext cx="1218108" cy="180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611A94-164C-8E40-A737-95DFAD6CE7A2}"/>
              </a:ext>
            </a:extLst>
          </p:cNvPr>
          <p:cNvSpPr txBox="1"/>
          <p:nvPr/>
        </p:nvSpPr>
        <p:spPr>
          <a:xfrm>
            <a:off x="10616109" y="44645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Muse = 0.64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FF3F90-0A49-1444-83A9-FD5278EBBF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555" t="10255" r="46852" b="51852"/>
          <a:stretch/>
        </p:blipFill>
        <p:spPr>
          <a:xfrm>
            <a:off x="2205610" y="1363685"/>
            <a:ext cx="7179690" cy="517299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7AE6B089-4B9B-9C4E-A5EA-D04BE291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Edge case</a:t>
            </a:r>
            <a:br>
              <a:rPr lang="en-US" dirty="0"/>
            </a:br>
            <a:r>
              <a:rPr lang="en-US" sz="1800" dirty="0"/>
              <a:t>Post Malone vs. muse</a:t>
            </a:r>
          </a:p>
        </p:txBody>
      </p:sp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89A941-FD03-3344-A6B6-2AD6E4CB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597" y="2540004"/>
            <a:ext cx="1235131" cy="1794278"/>
          </a:xfrm>
          <a:prstGeom prst="rect">
            <a:avLst/>
          </a:prstGeom>
        </p:spPr>
      </p:pic>
      <p:pic>
        <p:nvPicPr>
          <p:cNvPr id="15" name="Picture 1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EB667458-08C8-C644-A4F3-B370A87A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4" y="2540004"/>
            <a:ext cx="1226818" cy="1818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8E0AE-57FF-4C46-B8FC-D70543A37555}"/>
              </a:ext>
            </a:extLst>
          </p:cNvPr>
          <p:cNvSpPr txBox="1"/>
          <p:nvPr/>
        </p:nvSpPr>
        <p:spPr>
          <a:xfrm>
            <a:off x="152400" y="440951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CB052-DBD9-F245-8FC0-863D2C3EF386}"/>
              </a:ext>
            </a:extLst>
          </p:cNvPr>
          <p:cNvSpPr txBox="1"/>
          <p:nvPr/>
        </p:nvSpPr>
        <p:spPr>
          <a:xfrm>
            <a:off x="10731500" y="440951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Swift = 0.89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89CF07-F29A-2049-BDA3-0ADE8DDE4F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756" t="4928" r="39631" b="52963"/>
          <a:stretch/>
        </p:blipFill>
        <p:spPr>
          <a:xfrm>
            <a:off x="2045792" y="1407150"/>
            <a:ext cx="7237908" cy="511259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6A2E292-23DE-5642-8625-840E296A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Good prediction</a:t>
            </a:r>
            <a:br>
              <a:rPr lang="en-US" dirty="0"/>
            </a:br>
            <a:r>
              <a:rPr lang="en-US" sz="1800" dirty="0"/>
              <a:t>Post Malone vs. </a:t>
            </a:r>
            <a:r>
              <a:rPr lang="en-US" sz="1800" dirty="0" err="1"/>
              <a:t>taylor</a:t>
            </a:r>
            <a:r>
              <a:rPr lang="en-US" sz="1800" dirty="0"/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D2EA538-0906-CA48-86D3-3651A0818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66" b="8799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2A493-EA63-3241-953C-10D8805C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42934"/>
            <a:ext cx="10134600" cy="1799764"/>
          </a:xfrm>
          <a:solidFill>
            <a:schemeClr val="bg1">
              <a:alpha val="52000"/>
            </a:schemeClr>
          </a:solidFill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Can we </a:t>
            </a:r>
            <a:r>
              <a:rPr lang="en-US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whether a </a:t>
            </a:r>
            <a:r>
              <a:rPr lang="en-US" b="1" dirty="0">
                <a:solidFill>
                  <a:schemeClr val="tx1"/>
                </a:solidFill>
              </a:rPr>
              <a:t>song</a:t>
            </a:r>
            <a:r>
              <a:rPr lang="en-US" sz="2400" dirty="0">
                <a:solidFill>
                  <a:schemeClr val="tx1"/>
                </a:solidFill>
              </a:rPr>
              <a:t> will be a “</a:t>
            </a:r>
            <a:r>
              <a:rPr lang="en-US" b="1" dirty="0">
                <a:solidFill>
                  <a:schemeClr val="tx1"/>
                </a:solidFill>
              </a:rPr>
              <a:t>Hit</a:t>
            </a:r>
            <a:r>
              <a:rPr lang="en-US" sz="2400" dirty="0">
                <a:solidFill>
                  <a:schemeClr val="tx1"/>
                </a:solidFill>
              </a:rPr>
              <a:t>”?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“Hit”</a:t>
            </a:r>
            <a:r>
              <a:rPr lang="en-US" sz="1800" dirty="0">
                <a:solidFill>
                  <a:schemeClr val="tx1"/>
                </a:solidFill>
              </a:rPr>
              <a:t> defined as a song having made it to the </a:t>
            </a:r>
            <a:r>
              <a:rPr lang="en-US" sz="1800" b="1" dirty="0">
                <a:solidFill>
                  <a:schemeClr val="tx1"/>
                </a:solidFill>
              </a:rPr>
              <a:t>Billboard Hot 100 </a:t>
            </a:r>
            <a:r>
              <a:rPr lang="en-US" sz="1800" dirty="0">
                <a:solidFill>
                  <a:schemeClr val="tx1"/>
                </a:solidFill>
              </a:rPr>
              <a:t>Weekly Charts</a:t>
            </a:r>
          </a:p>
        </p:txBody>
      </p:sp>
    </p:spTree>
    <p:extLst>
      <p:ext uri="{BB962C8B-B14F-4D97-AF65-F5344CB8AC3E}">
        <p14:creationId xmlns:p14="http://schemas.microsoft.com/office/powerpoint/2010/main" val="264620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sz="240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Autofit/>
          </a:bodyPr>
          <a:lstStyle/>
          <a:p>
            <a:r>
              <a:rPr lang="en-US" sz="2000" dirty="0"/>
              <a:t>Account for song release year in Billboard data</a:t>
            </a:r>
          </a:p>
          <a:p>
            <a:r>
              <a:rPr lang="en-US" sz="2000" dirty="0"/>
              <a:t>Account for music genre</a:t>
            </a:r>
          </a:p>
          <a:p>
            <a:r>
              <a:rPr lang="en-US" sz="2000" dirty="0"/>
              <a:t>Incorporate data from sites such as </a:t>
            </a:r>
            <a:r>
              <a:rPr lang="en-US" sz="2000" dirty="0" err="1"/>
              <a:t>TikTok</a:t>
            </a:r>
            <a:r>
              <a:rPr lang="en-US" sz="2000" dirty="0"/>
              <a:t>, </a:t>
            </a:r>
            <a:r>
              <a:rPr lang="en-US" sz="2000" dirty="0" err="1"/>
              <a:t>Youtube</a:t>
            </a:r>
            <a:r>
              <a:rPr lang="en-US" sz="2000" dirty="0"/>
              <a:t> data</a:t>
            </a:r>
          </a:p>
          <a:p>
            <a:r>
              <a:rPr lang="en-US" sz="2000" dirty="0"/>
              <a:t>Using the song popularity feature</a:t>
            </a:r>
          </a:p>
          <a:p>
            <a:r>
              <a:rPr lang="en-US" sz="2000" dirty="0"/>
              <a:t>Obtaining sentiment / lyrical features</a:t>
            </a:r>
          </a:p>
        </p:txBody>
      </p:sp>
      <p:pic>
        <p:nvPicPr>
          <p:cNvPr id="5" name="Picture 4" descr="Close-up of knobs on amplifier">
            <a:extLst>
              <a:ext uri="{FF2B5EF4-FFF2-40B4-BE49-F238E27FC236}">
                <a16:creationId xmlns:a16="http://schemas.microsoft.com/office/drawing/2014/main" id="{743E3C22-218A-FA49-933D-7BFC0DEB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0" r="13857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90A05535-F800-3344-AAA6-34F661E4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8" b="2169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dark book pages">
            <a:extLst>
              <a:ext uri="{FF2B5EF4-FFF2-40B4-BE49-F238E27FC236}">
                <a16:creationId xmlns:a16="http://schemas.microsoft.com/office/drawing/2014/main" id="{EC53E2DE-8989-4602-812D-859DDFD74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6" b="4731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9A8-55AD-BC47-9C6D-6582ABFE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6" y="170180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Spotify audio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F45B7-4FA4-974C-B6E2-A0CCB318BC3D}"/>
              </a:ext>
            </a:extLst>
          </p:cNvPr>
          <p:cNvSpPr/>
          <p:nvPr/>
        </p:nvSpPr>
        <p:spPr>
          <a:xfrm>
            <a:off x="419100" y="1494313"/>
            <a:ext cx="11226800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240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Danceability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Danceability describes how suitable a track is for dancing based on a combination of musical elements including tempo, rhythm stability, beat strength, and overall regularity. A value of 0.0 is least danceable and 1.0 is most danceable.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Acousticness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A measure from 0.0 to 1.0 of whether the track is acoustic.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 is a measure from 0.0 to 1.0 and represents a perceptual measure of intensity and activity. Typically, energetic tracks feel fast, loud, and noisy.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Predicts whether a track contains no vocals. The closer the 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value is to 1.0, the greater likelihood the track contains no vocal content.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Liveness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Detects the presence of an audience in the recording. Higher liveness values represent an increased probability that the track was performed live.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Loudness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loudness of a track in decibels (dB). Loudness values are averaged across the entire track. Values typical range between -60 and 0 db.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detects the presence of spoken words in a track. The more exclusively speech-like the recording (e.g. talk show, audio book, poetry), the closer to 1.0 the attribute value.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Tempo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estimated tempo of a track in beats per minute (BPM). In musical terminology, tempo is the speed or pace of a given piece and derives directly from the average beat duration.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Valence: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 measure from 0.0 to 1.0 describing the musical positiveness conveyed by a track. Tracks with high valence sound more positive (e.g. happy, cheerful, euphoric), while tracks with low valence sound more negative (e.g. sad, depressed, angry).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77BA-5FF8-E246-81FB-BFB2F6E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Million song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2F7C-0F02-0A4A-95A5-456DF0DC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4016755"/>
          </a:xfrm>
        </p:spPr>
        <p:txBody>
          <a:bodyPr>
            <a:noAutofit/>
          </a:bodyPr>
          <a:lstStyle/>
          <a:p>
            <a:r>
              <a:rPr lang="en-US" sz="1400" dirty="0"/>
              <a:t>The Million Song Dataset started as a collaborative project between </a:t>
            </a:r>
            <a:r>
              <a:rPr lang="en-US" sz="1400" dirty="0">
                <a:hlinkClick r:id="rId2"/>
              </a:rPr>
              <a:t>The Echo Nest</a:t>
            </a:r>
            <a:r>
              <a:rPr lang="en-US" sz="1400" dirty="0"/>
              <a:t> and </a:t>
            </a:r>
            <a:r>
              <a:rPr lang="en-US" sz="1400" dirty="0">
                <a:hlinkClick r:id="rId3"/>
              </a:rPr>
              <a:t>LabROSA</a:t>
            </a:r>
            <a:r>
              <a:rPr lang="en-US" sz="1400" dirty="0"/>
              <a:t>. It was supported in part by the NSF.</a:t>
            </a:r>
          </a:p>
          <a:p>
            <a:pPr fontAlgn="base"/>
            <a:r>
              <a:rPr lang="en-US" sz="1400" dirty="0"/>
              <a:t>The </a:t>
            </a:r>
            <a:r>
              <a:rPr lang="en-US" sz="1400" b="1" dirty="0"/>
              <a:t>Million Song Dataset</a:t>
            </a:r>
            <a:r>
              <a:rPr lang="en-US" sz="1400" dirty="0"/>
              <a:t> is a freely-available collection of audio features and metadata for a million contemporary popular music tracks.</a:t>
            </a:r>
          </a:p>
          <a:p>
            <a:pPr fontAlgn="base"/>
            <a:r>
              <a:rPr lang="en-US" sz="1400" dirty="0"/>
              <a:t>Its purposes are:</a:t>
            </a:r>
          </a:p>
          <a:p>
            <a:pPr fontAlgn="base"/>
            <a:r>
              <a:rPr lang="en-US" sz="1400" dirty="0"/>
              <a:t>To encourage research on algorithms that scale to commercial sizes</a:t>
            </a:r>
          </a:p>
          <a:p>
            <a:pPr fontAlgn="base"/>
            <a:r>
              <a:rPr lang="en-US" sz="1400" dirty="0"/>
              <a:t>To provide a reference dataset for evaluating research</a:t>
            </a:r>
          </a:p>
          <a:p>
            <a:pPr fontAlgn="base"/>
            <a:r>
              <a:rPr lang="en-US" sz="1400" dirty="0"/>
              <a:t>As a shortcut alternative to creating a large dataset with APIs (e.g. The Echo Nest's)</a:t>
            </a:r>
          </a:p>
          <a:p>
            <a:pPr fontAlgn="base"/>
            <a:r>
              <a:rPr lang="en-US" sz="1400" dirty="0"/>
              <a:t>To help new researchers get started in the MIR field</a:t>
            </a:r>
          </a:p>
          <a:p>
            <a:pPr fontAlgn="base"/>
            <a:r>
              <a:rPr lang="en-US" sz="1400" dirty="0"/>
              <a:t>The core of the dataset is the feature analysis and metadata for one million songs, provided by </a:t>
            </a:r>
            <a:r>
              <a:rPr lang="en-US" sz="1400" dirty="0">
                <a:hlinkClick r:id="rId2"/>
              </a:rPr>
              <a:t>The Echo Nest</a:t>
            </a:r>
            <a:r>
              <a:rPr lang="en-US" sz="1400" dirty="0"/>
              <a:t>. The dataset does not include any audio, only the derived features. Note, however, that sample audio can be fetched from services like </a:t>
            </a:r>
            <a:r>
              <a:rPr lang="en-US" sz="1400" dirty="0">
                <a:hlinkClick r:id="rId4"/>
              </a:rPr>
              <a:t>7digital</a:t>
            </a:r>
            <a:r>
              <a:rPr lang="en-US" sz="1400" dirty="0"/>
              <a:t>, using </a:t>
            </a:r>
            <a:r>
              <a:rPr lang="en-US" sz="1400" dirty="0">
                <a:hlinkClick r:id="rId5"/>
              </a:rPr>
              <a:t>code</a:t>
            </a:r>
            <a:r>
              <a:rPr lang="en-US" sz="1400" dirty="0"/>
              <a:t> we provide.</a:t>
            </a:r>
          </a:p>
        </p:txBody>
      </p:sp>
    </p:spTree>
    <p:extLst>
      <p:ext uri="{BB962C8B-B14F-4D97-AF65-F5344CB8AC3E}">
        <p14:creationId xmlns:p14="http://schemas.microsoft.com/office/powerpoint/2010/main" val="1507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D44E-6BEA-474D-A688-5FDCA25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F0F-A4E9-3A46-9AEB-9FEB7F38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HITPREDICT: PREDICTING HIT SONGS USING SPOTIFY DATA STANFORD COMPUTER SCIENCE 229: MACHINE LEARNING Elena Georgieva,1 Marcella Suta,2 and Nicholas Burton2 1Center for Computer Research in Music and Acoustics, Stanford University, USA 2Department of Civil and Environmental Engineering, Stanford University, USA {</a:t>
            </a:r>
            <a:r>
              <a:rPr lang="en-US" sz="1400" dirty="0" err="1"/>
              <a:t>egeorgie</a:t>
            </a:r>
            <a:r>
              <a:rPr lang="en-US" sz="1400" dirty="0"/>
              <a:t>, </a:t>
            </a:r>
            <a:r>
              <a:rPr lang="en-US" sz="1400" dirty="0" err="1"/>
              <a:t>msuta</a:t>
            </a:r>
            <a:r>
              <a:rPr lang="en-US" sz="1400" dirty="0"/>
              <a:t>, </a:t>
            </a:r>
            <a:r>
              <a:rPr lang="en-US" sz="1400" dirty="0" err="1"/>
              <a:t>ngburton</a:t>
            </a:r>
            <a:r>
              <a:rPr lang="en-US" sz="1400" dirty="0"/>
              <a:t>}@</a:t>
            </a:r>
            <a:r>
              <a:rPr lang="en-US" sz="1400" dirty="0" err="1"/>
              <a:t>stanford.edu</a:t>
            </a:r>
            <a:endParaRPr lang="en-US" sz="1400" dirty="0"/>
          </a:p>
          <a:p>
            <a:r>
              <a:rPr lang="en-US" dirty="0"/>
              <a:t>http://cs229.stanford.edu/proj2018/report/16.pdf</a:t>
            </a:r>
          </a:p>
        </p:txBody>
      </p:sp>
    </p:spTree>
    <p:extLst>
      <p:ext uri="{BB962C8B-B14F-4D97-AF65-F5344CB8AC3E}">
        <p14:creationId xmlns:p14="http://schemas.microsoft.com/office/powerpoint/2010/main" val="376201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16852"/>
            <a:ext cx="7751065" cy="594360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5FB4E6C2-414F-D047-970B-A2AE3024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041401"/>
            <a:ext cx="5816599" cy="5816599"/>
          </a:xfrm>
        </p:spPr>
      </p:pic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CEB-F424-354F-A66D-1492EC19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31"/>
            <a:ext cx="7729728" cy="1188720"/>
          </a:xfrm>
        </p:spPr>
        <p:txBody>
          <a:bodyPr/>
          <a:lstStyle/>
          <a:p>
            <a:r>
              <a:rPr lang="en-US" dirty="0"/>
              <a:t>EDA – Audio feature violin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EF6DB-4D7D-AC44-B933-FA9CD216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93" y="1603840"/>
            <a:ext cx="6415792" cy="52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br>
              <a:rPr lang="en-US" dirty="0"/>
            </a:br>
            <a:r>
              <a:rPr lang="en-US" dirty="0"/>
              <a:t>AUC/ROC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C18F-12A6-1146-BE42-0CD1DC12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2895600" y="198069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F0FE789-B2A7-B443-9B90-FE48C77C43E4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>
              <a:alpha val="0"/>
            </a:srgb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wrong prediction</a:t>
            </a:r>
            <a:br>
              <a:rPr lang="en-US" dirty="0"/>
            </a:br>
            <a:r>
              <a:rPr lang="en-US" sz="1800" dirty="0"/>
              <a:t>Post Malone vs. Beyonce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0A38-5599-AA48-ACD7-0F12B1015857}"/>
              </a:ext>
            </a:extLst>
          </p:cNvPr>
          <p:cNvSpPr txBox="1"/>
          <p:nvPr/>
        </p:nvSpPr>
        <p:spPr>
          <a:xfrm>
            <a:off x="139700" y="250567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Beyonce = 0.91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3BD88F-B765-164D-960F-CD638B41D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3000"/>
          </a:blip>
          <a:srcRect l="1296" t="10555" r="47037" b="52037"/>
          <a:stretch/>
        </p:blipFill>
        <p:spPr>
          <a:xfrm>
            <a:off x="2552700" y="1325264"/>
            <a:ext cx="7124700" cy="51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8881-CA00-5843-AC52-088037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6" name="Graphic 5" descr="Soundwave with solid fill">
            <a:extLst>
              <a:ext uri="{FF2B5EF4-FFF2-40B4-BE49-F238E27FC236}">
                <a16:creationId xmlns:a16="http://schemas.microsoft.com/office/drawing/2014/main" id="{8E78FB46-35B5-A44F-80D0-D90A190F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187" y="5768213"/>
            <a:ext cx="914400" cy="9144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6872C-EE3E-4AFF-863E-074918EEE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69938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83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41444BE-4E79-A346-A7D7-27E457C8F545}"/>
              </a:ext>
            </a:extLst>
          </p:cNvPr>
          <p:cNvSpPr txBox="1">
            <a:spLocks/>
          </p:cNvSpPr>
          <p:nvPr/>
        </p:nvSpPr>
        <p:spPr bwMode="black">
          <a:xfrm>
            <a:off x="2200764" y="234892"/>
            <a:ext cx="7781436" cy="857308"/>
          </a:xfrm>
          <a:prstGeom prst="rect">
            <a:avLst/>
          </a:prstGeom>
          <a:solidFill>
            <a:srgbClr val="FFFFFF">
              <a:alpha val="8000"/>
            </a:srgb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Missed prediction</a:t>
            </a:r>
          </a:p>
          <a:p>
            <a:r>
              <a:rPr lang="en-US" sz="2000" dirty="0"/>
              <a:t>post Malone vs. </a:t>
            </a:r>
            <a:r>
              <a:rPr lang="en-US" sz="2000" dirty="0" err="1"/>
              <a:t>coldplay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0D3AE-B982-FF49-86FE-7170B0D96E38}"/>
              </a:ext>
            </a:extLst>
          </p:cNvPr>
          <p:cNvSpPr txBox="1"/>
          <p:nvPr/>
        </p:nvSpPr>
        <p:spPr>
          <a:xfrm>
            <a:off x="228600" y="250567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Coldplay = 0.14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9473C3-09D6-1B4F-AA82-2AD9F1E71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3000"/>
          </a:blip>
          <a:srcRect l="1296" t="9630" r="46667" b="51481"/>
          <a:stretch/>
        </p:blipFill>
        <p:spPr>
          <a:xfrm>
            <a:off x="2289664" y="1282355"/>
            <a:ext cx="7387736" cy="5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chemeClr val="bg1">
              <a:alpha val="0"/>
            </a:schemeClr>
          </a:solidFill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Data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26" y="964692"/>
            <a:ext cx="1611916" cy="1611916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6" y="2841825"/>
            <a:ext cx="1611916" cy="144750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558E1-2A69-A344-A181-1ABD96F5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14,000 Unique Songs </a:t>
            </a:r>
          </a:p>
          <a:p>
            <a:pPr lvl="1"/>
            <a:r>
              <a:rPr lang="en-US" sz="2200" dirty="0"/>
              <a:t>9,000 </a:t>
            </a:r>
            <a:r>
              <a:rPr lang="en-US" sz="2200" b="1" dirty="0"/>
              <a:t>Billboard</a:t>
            </a:r>
            <a:r>
              <a:rPr lang="en-US" sz="2200" dirty="0"/>
              <a:t> Hit Songs (Target)</a:t>
            </a:r>
          </a:p>
          <a:p>
            <a:pPr lvl="1"/>
            <a:r>
              <a:rPr lang="en-US" sz="2200" dirty="0"/>
              <a:t>5,000 </a:t>
            </a:r>
            <a:r>
              <a:rPr lang="en-US" sz="2200" b="1" dirty="0"/>
              <a:t>MSD</a:t>
            </a:r>
            <a:r>
              <a:rPr lang="en-US" sz="2200" dirty="0"/>
              <a:t> Random “Popular” Songs</a:t>
            </a:r>
          </a:p>
          <a:p>
            <a:pPr lvl="1"/>
            <a:r>
              <a:rPr lang="en-US" sz="2200" b="1" dirty="0"/>
              <a:t>Spotify</a:t>
            </a:r>
            <a:r>
              <a:rPr lang="en-US" sz="2200" dirty="0"/>
              <a:t> Audio Features</a:t>
            </a:r>
          </a:p>
          <a:p>
            <a:pPr lvl="1"/>
            <a:r>
              <a:rPr lang="en-US" sz="2200" dirty="0"/>
              <a:t>Years 1990 - 2018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747B0-281D-E54A-95D4-C2074D98C2A1}"/>
              </a:ext>
            </a:extLst>
          </p:cNvPr>
          <p:cNvSpPr txBox="1"/>
          <p:nvPr/>
        </p:nvSpPr>
        <p:spPr>
          <a:xfrm>
            <a:off x="1658304" y="4554543"/>
            <a:ext cx="1615838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MILLION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SONG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/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544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911139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02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829048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67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518" y="314324"/>
            <a:ext cx="7458964" cy="942976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/>
              <a:t>EDA: hits vs. non-hits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DF8D7-8F64-0C43-B382-CAF9DC20D826}"/>
              </a:ext>
            </a:extLst>
          </p:cNvPr>
          <p:cNvSpPr txBox="1"/>
          <p:nvPr/>
        </p:nvSpPr>
        <p:spPr>
          <a:xfrm>
            <a:off x="9825482" y="5343347"/>
            <a:ext cx="213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Re-scaled (0 to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Track Seconds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39A6B1-FCDE-9344-B690-7ECDD2D2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5000"/>
          </a:blip>
          <a:stretch>
            <a:fillRect/>
          </a:stretch>
        </p:blipFill>
        <p:spPr>
          <a:xfrm>
            <a:off x="2569718" y="1054016"/>
            <a:ext cx="7755382" cy="60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91465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EDA: Closer look at features</a:t>
            </a:r>
          </a:p>
        </p:txBody>
      </p:sp>
      <p:pic>
        <p:nvPicPr>
          <p:cNvPr id="9" name="Graphic 8" descr="Soundwave with solid fill">
            <a:extLst>
              <a:ext uri="{FF2B5EF4-FFF2-40B4-BE49-F238E27FC236}">
                <a16:creationId xmlns:a16="http://schemas.microsoft.com/office/drawing/2014/main" id="{5980F7AE-8D4B-1047-B2FA-E927CB36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0400" y="42862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18E5D-D3A5-5C4A-A87B-A04388A00ECB}"/>
              </a:ext>
            </a:extLst>
          </p:cNvPr>
          <p:cNvSpPr txBox="1"/>
          <p:nvPr/>
        </p:nvSpPr>
        <p:spPr>
          <a:xfrm>
            <a:off x="787400" y="2019300"/>
            <a:ext cx="3225800" cy="36933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897F-6F47-BF46-B5C0-E7730EEFFF18}"/>
              </a:ext>
            </a:extLst>
          </p:cNvPr>
          <p:cNvSpPr txBox="1"/>
          <p:nvPr/>
        </p:nvSpPr>
        <p:spPr>
          <a:xfrm>
            <a:off x="4699000" y="2019300"/>
            <a:ext cx="3225800" cy="36933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Instrumentalness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95C4A-DF58-5143-A2DA-EA20D081087D}"/>
              </a:ext>
            </a:extLst>
          </p:cNvPr>
          <p:cNvSpPr txBox="1"/>
          <p:nvPr/>
        </p:nvSpPr>
        <p:spPr>
          <a:xfrm>
            <a:off x="8610600" y="2019300"/>
            <a:ext cx="3225800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Loudness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8CE273-E00A-9A4C-BA25-C8FFC1E940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/>
          </a:blip>
          <a:stretch>
            <a:fillRect/>
          </a:stretch>
        </p:blipFill>
        <p:spPr>
          <a:xfrm>
            <a:off x="4067691" y="2593341"/>
            <a:ext cx="4056615" cy="27044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1150FC-D641-CE44-8EE3-0594695726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20000"/>
          </a:blip>
          <a:stretch>
            <a:fillRect/>
          </a:stretch>
        </p:blipFill>
        <p:spPr>
          <a:xfrm>
            <a:off x="7997385" y="2593341"/>
            <a:ext cx="4056615" cy="27044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5B6875-6E3A-3249-94E8-D06910EFD6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/>
          </a:blip>
          <a:stretch>
            <a:fillRect/>
          </a:stretch>
        </p:blipFill>
        <p:spPr>
          <a:xfrm>
            <a:off x="11075" y="2593342"/>
            <a:ext cx="4056615" cy="27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{6EEBEEFA-AA05-474D-BE53-98CF2EDB12C2}tf10001120</Template>
  <TotalTime>10287</TotalTime>
  <Words>1047</Words>
  <Application>Microsoft Macintosh PowerPoint</Application>
  <PresentationFormat>Widescreen</PresentationFormat>
  <Paragraphs>224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Gill Sans MT</vt:lpstr>
      <vt:lpstr>Symbol</vt:lpstr>
      <vt:lpstr>Parcel</vt:lpstr>
      <vt:lpstr>Predicting the next Hit Song</vt:lpstr>
      <vt:lpstr>Can we predict whether a song will be a “Hit”?  “Hit” defined as a song having made it to the Billboard Hot 100 Weekly Charts</vt:lpstr>
      <vt:lpstr>Agenda</vt:lpstr>
      <vt:lpstr>Data</vt:lpstr>
      <vt:lpstr>features</vt:lpstr>
      <vt:lpstr>features</vt:lpstr>
      <vt:lpstr>features</vt:lpstr>
      <vt:lpstr>EDA: hits vs. non-hits</vt:lpstr>
      <vt:lpstr>EDA: Closer look at features</vt:lpstr>
      <vt:lpstr>Optimization Metric</vt:lpstr>
      <vt:lpstr>Model Evaluation - Baseline</vt:lpstr>
      <vt:lpstr>Model Evaluation - Baseline</vt:lpstr>
      <vt:lpstr>XGB: Model Tuning</vt:lpstr>
      <vt:lpstr>XGB: Model Tuning</vt:lpstr>
      <vt:lpstr>XGB: Model Evaluation</vt:lpstr>
      <vt:lpstr>XGB: Model Evaluation</vt:lpstr>
      <vt:lpstr>Missed Hit prediction Post Malone vs. burl ives</vt:lpstr>
      <vt:lpstr>Edge case Post Malone vs. muse</vt:lpstr>
      <vt:lpstr>Good prediction Post Malone vs. taylor swift</vt:lpstr>
      <vt:lpstr>Future improvements</vt:lpstr>
      <vt:lpstr>Thank you</vt:lpstr>
      <vt:lpstr>Appendix</vt:lpstr>
      <vt:lpstr>Spotify audio features</vt:lpstr>
      <vt:lpstr>Million song dataset</vt:lpstr>
      <vt:lpstr>References</vt:lpstr>
      <vt:lpstr>Correlation matrix</vt:lpstr>
      <vt:lpstr>EDA – Audio feature violin graphs</vt:lpstr>
      <vt:lpstr>Final Model – Xgboost AUC/ROC Curve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208</cp:revision>
  <dcterms:created xsi:type="dcterms:W3CDTF">2021-02-03T04:15:00Z</dcterms:created>
  <dcterms:modified xsi:type="dcterms:W3CDTF">2021-02-11T23:01:22Z</dcterms:modified>
</cp:coreProperties>
</file>