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</p:sldMasterIdLst>
  <p:sldIdLst>
    <p:sldId id="292" r:id="rId2"/>
    <p:sldId id="293" r:id="rId3"/>
    <p:sldId id="289" r:id="rId4"/>
    <p:sldId id="257" r:id="rId5"/>
    <p:sldId id="297" r:id="rId6"/>
    <p:sldId id="304" r:id="rId7"/>
    <p:sldId id="303" r:id="rId8"/>
    <p:sldId id="280" r:id="rId9"/>
    <p:sldId id="259" r:id="rId10"/>
    <p:sldId id="290" r:id="rId11"/>
    <p:sldId id="299" r:id="rId12"/>
    <p:sldId id="274" r:id="rId13"/>
    <p:sldId id="302" r:id="rId14"/>
    <p:sldId id="273" r:id="rId15"/>
    <p:sldId id="296" r:id="rId16"/>
    <p:sldId id="267" r:id="rId17"/>
    <p:sldId id="284" r:id="rId18"/>
    <p:sldId id="281" r:id="rId19"/>
    <p:sldId id="283" r:id="rId20"/>
    <p:sldId id="275" r:id="rId21"/>
    <p:sldId id="301" r:id="rId22"/>
    <p:sldId id="276" r:id="rId23"/>
    <p:sldId id="294" r:id="rId24"/>
    <p:sldId id="272" r:id="rId25"/>
    <p:sldId id="262" r:id="rId26"/>
    <p:sldId id="28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/>
    <p:restoredTop sz="96327"/>
  </p:normalViewPr>
  <p:slideViewPr>
    <p:cSldViewPr snapToGrid="0" snapToObjects="1">
      <p:cViewPr>
        <p:scale>
          <a:sx n="100" d="100"/>
          <a:sy n="100" d="100"/>
        </p:scale>
        <p:origin x="13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017D-33E2-4D0B-B2F9-953745AD68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F5E55-1032-4297-94B7-49C5BD579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Framework</a:t>
          </a:r>
        </a:p>
      </dgm:t>
    </dgm:pt>
    <dgm:pt modelId="{327403AA-B17D-4E2E-B711-B2C282B1CDC6}" type="parTrans" cxnId="{18195706-5E88-4447-BF90-2BFF76FB691B}">
      <dgm:prSet/>
      <dgm:spPr/>
      <dgm:t>
        <a:bodyPr/>
        <a:lstStyle/>
        <a:p>
          <a:endParaRPr lang="en-US"/>
        </a:p>
      </dgm:t>
    </dgm:pt>
    <dgm:pt modelId="{69A88315-7EB0-49E6-8389-627E960BFC26}" type="sibTrans" cxnId="{18195706-5E88-4447-BF90-2BFF76FB691B}">
      <dgm:prSet/>
      <dgm:spPr/>
      <dgm:t>
        <a:bodyPr/>
        <a:lstStyle/>
        <a:p>
          <a:endParaRPr lang="en-US"/>
        </a:p>
      </dgm:t>
    </dgm:pt>
    <dgm:pt modelId="{C7F145CC-279D-49F0-B3AE-FCA6770BF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 Framework</a:t>
          </a:r>
        </a:p>
      </dgm:t>
    </dgm:pt>
    <dgm:pt modelId="{341F3221-554F-4836-9F64-871268CC9382}" type="parTrans" cxnId="{6B8CC938-FB92-4567-B741-7841FC1B6F0E}">
      <dgm:prSet/>
      <dgm:spPr/>
      <dgm:t>
        <a:bodyPr/>
        <a:lstStyle/>
        <a:p>
          <a:endParaRPr lang="en-US"/>
        </a:p>
      </dgm:t>
    </dgm:pt>
    <dgm:pt modelId="{917E9D9F-DD87-42B0-B1F0-7BD798E1849F}" type="sibTrans" cxnId="{6B8CC938-FB92-4567-B741-7841FC1B6F0E}">
      <dgm:prSet/>
      <dgm:spPr/>
      <dgm:t>
        <a:bodyPr/>
        <a:lstStyle/>
        <a:p>
          <a:endParaRPr lang="en-US"/>
        </a:p>
      </dgm:t>
    </dgm:pt>
    <dgm:pt modelId="{0E13918A-5E19-4847-B521-ABA9D4BA23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and Examples</a:t>
          </a:r>
        </a:p>
      </dgm:t>
    </dgm:pt>
    <dgm:pt modelId="{8233773E-D25D-40CE-A470-EF760339AC49}" type="parTrans" cxnId="{05F9A59A-4B7D-434A-A9D3-98739204EB28}">
      <dgm:prSet/>
      <dgm:spPr/>
      <dgm:t>
        <a:bodyPr/>
        <a:lstStyle/>
        <a:p>
          <a:endParaRPr lang="en-US"/>
        </a:p>
      </dgm:t>
    </dgm:pt>
    <dgm:pt modelId="{DEF06DD0-D847-4EA8-B2F5-DA49CA3C8C6E}" type="sibTrans" cxnId="{05F9A59A-4B7D-434A-A9D3-98739204EB28}">
      <dgm:prSet/>
      <dgm:spPr/>
      <dgm:t>
        <a:bodyPr/>
        <a:lstStyle/>
        <a:p>
          <a:endParaRPr lang="en-US"/>
        </a:p>
      </dgm:t>
    </dgm:pt>
    <dgm:pt modelId="{864A798A-0FFD-41BB-BDD3-5E91F1AD4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Improvements</a:t>
          </a:r>
        </a:p>
      </dgm:t>
    </dgm:pt>
    <dgm:pt modelId="{16740D88-0EF3-4154-88C5-8AC424F6B65D}" type="parTrans" cxnId="{D5D492DD-5112-4640-99D5-BEDBA3D4D2AF}">
      <dgm:prSet/>
      <dgm:spPr/>
      <dgm:t>
        <a:bodyPr/>
        <a:lstStyle/>
        <a:p>
          <a:endParaRPr lang="en-US"/>
        </a:p>
      </dgm:t>
    </dgm:pt>
    <dgm:pt modelId="{AC9FC722-4356-4A5D-B7ED-49B151379E81}" type="sibTrans" cxnId="{D5D492DD-5112-4640-99D5-BEDBA3D4D2AF}">
      <dgm:prSet/>
      <dgm:spPr/>
      <dgm:t>
        <a:bodyPr/>
        <a:lstStyle/>
        <a:p>
          <a:endParaRPr lang="en-US"/>
        </a:p>
      </dgm:t>
    </dgm:pt>
    <dgm:pt modelId="{4E45992C-C37F-4ED9-8529-0FC4E1E4DF2B}" type="pres">
      <dgm:prSet presAssocID="{4CEC017D-33E2-4D0B-B2F9-953745AD686B}" presName="root" presStyleCnt="0">
        <dgm:presLayoutVars>
          <dgm:dir/>
          <dgm:resizeHandles val="exact"/>
        </dgm:presLayoutVars>
      </dgm:prSet>
      <dgm:spPr/>
    </dgm:pt>
    <dgm:pt modelId="{035732C5-8B3C-4B42-9DA0-26A4145D275B}" type="pres">
      <dgm:prSet presAssocID="{3FEF5E55-1032-4297-94B7-49C5BD5793C2}" presName="compNode" presStyleCnt="0"/>
      <dgm:spPr/>
    </dgm:pt>
    <dgm:pt modelId="{20352E09-368B-438D-AEC2-6759C914987D}" type="pres">
      <dgm:prSet presAssocID="{3FEF5E55-1032-4297-94B7-49C5BD5793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15740E-6D6E-488D-9F0A-22CF73200427}" type="pres">
      <dgm:prSet presAssocID="{3FEF5E55-1032-4297-94B7-49C5BD5793C2}" presName="spaceRect" presStyleCnt="0"/>
      <dgm:spPr/>
    </dgm:pt>
    <dgm:pt modelId="{04384976-4E94-4533-85C1-B15546C01AD0}" type="pres">
      <dgm:prSet presAssocID="{3FEF5E55-1032-4297-94B7-49C5BD5793C2}" presName="textRect" presStyleLbl="revTx" presStyleIdx="0" presStyleCnt="4">
        <dgm:presLayoutVars>
          <dgm:chMax val="1"/>
          <dgm:chPref val="1"/>
        </dgm:presLayoutVars>
      </dgm:prSet>
      <dgm:spPr/>
    </dgm:pt>
    <dgm:pt modelId="{C120AAFF-63FC-4FD0-AABA-CE98359302D7}" type="pres">
      <dgm:prSet presAssocID="{69A88315-7EB0-49E6-8389-627E960BFC26}" presName="sibTrans" presStyleCnt="0"/>
      <dgm:spPr/>
    </dgm:pt>
    <dgm:pt modelId="{87083054-F91C-4630-AD99-E8106944DB2C}" type="pres">
      <dgm:prSet presAssocID="{C7F145CC-279D-49F0-B3AE-FCA6770BF378}" presName="compNode" presStyleCnt="0"/>
      <dgm:spPr/>
    </dgm:pt>
    <dgm:pt modelId="{F2AF171A-E44D-4B11-9F7C-418D95D831A7}" type="pres">
      <dgm:prSet presAssocID="{C7F145CC-279D-49F0-B3AE-FCA6770BF3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E841688-D76B-44FF-A360-23B1827F0596}" type="pres">
      <dgm:prSet presAssocID="{C7F145CC-279D-49F0-B3AE-FCA6770BF378}" presName="spaceRect" presStyleCnt="0"/>
      <dgm:spPr/>
    </dgm:pt>
    <dgm:pt modelId="{9130E37B-8FF7-4F7B-8BD4-22285ED7C0F1}" type="pres">
      <dgm:prSet presAssocID="{C7F145CC-279D-49F0-B3AE-FCA6770BF378}" presName="textRect" presStyleLbl="revTx" presStyleIdx="1" presStyleCnt="4">
        <dgm:presLayoutVars>
          <dgm:chMax val="1"/>
          <dgm:chPref val="1"/>
        </dgm:presLayoutVars>
      </dgm:prSet>
      <dgm:spPr/>
    </dgm:pt>
    <dgm:pt modelId="{CF99EF20-3ED0-4DF3-BCCC-F0D405A70EC6}" type="pres">
      <dgm:prSet presAssocID="{917E9D9F-DD87-42B0-B1F0-7BD798E1849F}" presName="sibTrans" presStyleCnt="0"/>
      <dgm:spPr/>
    </dgm:pt>
    <dgm:pt modelId="{A048C33F-7007-46BD-9995-833D9DEA007D}" type="pres">
      <dgm:prSet presAssocID="{0E13918A-5E19-4847-B521-ABA9D4BA2301}" presName="compNode" presStyleCnt="0"/>
      <dgm:spPr/>
    </dgm:pt>
    <dgm:pt modelId="{B5824EFB-E503-46F9-A189-7B2E4909CE1B}" type="pres">
      <dgm:prSet presAssocID="{0E13918A-5E19-4847-B521-ABA9D4BA23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5206325-F97C-426C-A577-0D3567965CF3}" type="pres">
      <dgm:prSet presAssocID="{0E13918A-5E19-4847-B521-ABA9D4BA2301}" presName="spaceRect" presStyleCnt="0"/>
      <dgm:spPr/>
    </dgm:pt>
    <dgm:pt modelId="{BA829ECF-8071-440C-A37E-FC846F25C3EC}" type="pres">
      <dgm:prSet presAssocID="{0E13918A-5E19-4847-B521-ABA9D4BA2301}" presName="textRect" presStyleLbl="revTx" presStyleIdx="2" presStyleCnt="4">
        <dgm:presLayoutVars>
          <dgm:chMax val="1"/>
          <dgm:chPref val="1"/>
        </dgm:presLayoutVars>
      </dgm:prSet>
      <dgm:spPr/>
    </dgm:pt>
    <dgm:pt modelId="{58CAC323-73D3-49C4-B1BF-DE4EC7FC4C05}" type="pres">
      <dgm:prSet presAssocID="{DEF06DD0-D847-4EA8-B2F5-DA49CA3C8C6E}" presName="sibTrans" presStyleCnt="0"/>
      <dgm:spPr/>
    </dgm:pt>
    <dgm:pt modelId="{86774804-2ABD-4BF2-800F-BAAF18B95FCA}" type="pres">
      <dgm:prSet presAssocID="{864A798A-0FFD-41BB-BDD3-5E91F1AD4632}" presName="compNode" presStyleCnt="0"/>
      <dgm:spPr/>
    </dgm:pt>
    <dgm:pt modelId="{05817D95-9B4E-4244-A037-6334293DBFAC}" type="pres">
      <dgm:prSet presAssocID="{864A798A-0FFD-41BB-BDD3-5E91F1AD46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7258A79-E292-4EBA-BA17-2350DDB4A91A}" type="pres">
      <dgm:prSet presAssocID="{864A798A-0FFD-41BB-BDD3-5E91F1AD4632}" presName="spaceRect" presStyleCnt="0"/>
      <dgm:spPr/>
    </dgm:pt>
    <dgm:pt modelId="{5FA71A23-0986-4237-BC38-E33B836BE8F1}" type="pres">
      <dgm:prSet presAssocID="{864A798A-0FFD-41BB-BDD3-5E91F1AD46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195706-5E88-4447-BF90-2BFF76FB691B}" srcId="{4CEC017D-33E2-4D0B-B2F9-953745AD686B}" destId="{3FEF5E55-1032-4297-94B7-49C5BD5793C2}" srcOrd="0" destOrd="0" parTransId="{327403AA-B17D-4E2E-B711-B2C282B1CDC6}" sibTransId="{69A88315-7EB0-49E6-8389-627E960BFC26}"/>
    <dgm:cxn modelId="{0A15582D-F342-1F4A-8A6C-D4EB3CC71E97}" type="presOf" srcId="{4CEC017D-33E2-4D0B-B2F9-953745AD686B}" destId="{4E45992C-C37F-4ED9-8529-0FC4E1E4DF2B}" srcOrd="0" destOrd="0" presId="urn:microsoft.com/office/officeart/2018/2/layout/IconLabelList"/>
    <dgm:cxn modelId="{DD7B8D36-367E-214B-A554-87F22654C89A}" type="presOf" srcId="{864A798A-0FFD-41BB-BDD3-5E91F1AD4632}" destId="{5FA71A23-0986-4237-BC38-E33B836BE8F1}" srcOrd="0" destOrd="0" presId="urn:microsoft.com/office/officeart/2018/2/layout/IconLabelList"/>
    <dgm:cxn modelId="{6B8CC938-FB92-4567-B741-7841FC1B6F0E}" srcId="{4CEC017D-33E2-4D0B-B2F9-953745AD686B}" destId="{C7F145CC-279D-49F0-B3AE-FCA6770BF378}" srcOrd="1" destOrd="0" parTransId="{341F3221-554F-4836-9F64-871268CC9382}" sibTransId="{917E9D9F-DD87-42B0-B1F0-7BD798E1849F}"/>
    <dgm:cxn modelId="{07290257-E224-F749-BABE-30313AB63DA7}" type="presOf" srcId="{C7F145CC-279D-49F0-B3AE-FCA6770BF378}" destId="{9130E37B-8FF7-4F7B-8BD4-22285ED7C0F1}" srcOrd="0" destOrd="0" presId="urn:microsoft.com/office/officeart/2018/2/layout/IconLabelList"/>
    <dgm:cxn modelId="{05ACC993-857C-BB4D-BED1-24B3F95E04F0}" type="presOf" srcId="{0E13918A-5E19-4847-B521-ABA9D4BA2301}" destId="{BA829ECF-8071-440C-A37E-FC846F25C3EC}" srcOrd="0" destOrd="0" presId="urn:microsoft.com/office/officeart/2018/2/layout/IconLabelList"/>
    <dgm:cxn modelId="{05F9A59A-4B7D-434A-A9D3-98739204EB28}" srcId="{4CEC017D-33E2-4D0B-B2F9-953745AD686B}" destId="{0E13918A-5E19-4847-B521-ABA9D4BA2301}" srcOrd="2" destOrd="0" parTransId="{8233773E-D25D-40CE-A470-EF760339AC49}" sibTransId="{DEF06DD0-D847-4EA8-B2F5-DA49CA3C8C6E}"/>
    <dgm:cxn modelId="{D5D492DD-5112-4640-99D5-BEDBA3D4D2AF}" srcId="{4CEC017D-33E2-4D0B-B2F9-953745AD686B}" destId="{864A798A-0FFD-41BB-BDD3-5E91F1AD4632}" srcOrd="3" destOrd="0" parTransId="{16740D88-0EF3-4154-88C5-8AC424F6B65D}" sibTransId="{AC9FC722-4356-4A5D-B7ED-49B151379E81}"/>
    <dgm:cxn modelId="{6E07FDEF-655D-A74D-AE1A-2DB844824946}" type="presOf" srcId="{3FEF5E55-1032-4297-94B7-49C5BD5793C2}" destId="{04384976-4E94-4533-85C1-B15546C01AD0}" srcOrd="0" destOrd="0" presId="urn:microsoft.com/office/officeart/2018/2/layout/IconLabelList"/>
    <dgm:cxn modelId="{573B205A-85A3-E749-BC62-269BB5946FC1}" type="presParOf" srcId="{4E45992C-C37F-4ED9-8529-0FC4E1E4DF2B}" destId="{035732C5-8B3C-4B42-9DA0-26A4145D275B}" srcOrd="0" destOrd="0" presId="urn:microsoft.com/office/officeart/2018/2/layout/IconLabelList"/>
    <dgm:cxn modelId="{009E1901-E12D-2047-92BF-EB27566D4B93}" type="presParOf" srcId="{035732C5-8B3C-4B42-9DA0-26A4145D275B}" destId="{20352E09-368B-438D-AEC2-6759C914987D}" srcOrd="0" destOrd="0" presId="urn:microsoft.com/office/officeart/2018/2/layout/IconLabelList"/>
    <dgm:cxn modelId="{2982DB66-3C9A-234C-B672-6CDC7D139A44}" type="presParOf" srcId="{035732C5-8B3C-4B42-9DA0-26A4145D275B}" destId="{3B15740E-6D6E-488D-9F0A-22CF73200427}" srcOrd="1" destOrd="0" presId="urn:microsoft.com/office/officeart/2018/2/layout/IconLabelList"/>
    <dgm:cxn modelId="{7E3339DE-15D3-D14C-B786-ABCAEAFDD934}" type="presParOf" srcId="{035732C5-8B3C-4B42-9DA0-26A4145D275B}" destId="{04384976-4E94-4533-85C1-B15546C01AD0}" srcOrd="2" destOrd="0" presId="urn:microsoft.com/office/officeart/2018/2/layout/IconLabelList"/>
    <dgm:cxn modelId="{54C6175B-3FC2-9A44-8359-DFF46ADA1A26}" type="presParOf" srcId="{4E45992C-C37F-4ED9-8529-0FC4E1E4DF2B}" destId="{C120AAFF-63FC-4FD0-AABA-CE98359302D7}" srcOrd="1" destOrd="0" presId="urn:microsoft.com/office/officeart/2018/2/layout/IconLabelList"/>
    <dgm:cxn modelId="{E33C5D9F-F965-4240-BA08-2ED2B7AB8376}" type="presParOf" srcId="{4E45992C-C37F-4ED9-8529-0FC4E1E4DF2B}" destId="{87083054-F91C-4630-AD99-E8106944DB2C}" srcOrd="2" destOrd="0" presId="urn:microsoft.com/office/officeart/2018/2/layout/IconLabelList"/>
    <dgm:cxn modelId="{D1652CB7-A5AF-8541-824F-44684653154E}" type="presParOf" srcId="{87083054-F91C-4630-AD99-E8106944DB2C}" destId="{F2AF171A-E44D-4B11-9F7C-418D95D831A7}" srcOrd="0" destOrd="0" presId="urn:microsoft.com/office/officeart/2018/2/layout/IconLabelList"/>
    <dgm:cxn modelId="{D95F7D8A-7780-0543-87C2-F73C402032EE}" type="presParOf" srcId="{87083054-F91C-4630-AD99-E8106944DB2C}" destId="{1E841688-D76B-44FF-A360-23B1827F0596}" srcOrd="1" destOrd="0" presId="urn:microsoft.com/office/officeart/2018/2/layout/IconLabelList"/>
    <dgm:cxn modelId="{779B6BDF-D8F5-5C4F-A817-C053EA2BED3C}" type="presParOf" srcId="{87083054-F91C-4630-AD99-E8106944DB2C}" destId="{9130E37B-8FF7-4F7B-8BD4-22285ED7C0F1}" srcOrd="2" destOrd="0" presId="urn:microsoft.com/office/officeart/2018/2/layout/IconLabelList"/>
    <dgm:cxn modelId="{F3399396-AC7B-DA45-94F4-73784D968BAB}" type="presParOf" srcId="{4E45992C-C37F-4ED9-8529-0FC4E1E4DF2B}" destId="{CF99EF20-3ED0-4DF3-BCCC-F0D405A70EC6}" srcOrd="3" destOrd="0" presId="urn:microsoft.com/office/officeart/2018/2/layout/IconLabelList"/>
    <dgm:cxn modelId="{F6311D24-2128-FB4D-BFCA-7521790E536F}" type="presParOf" srcId="{4E45992C-C37F-4ED9-8529-0FC4E1E4DF2B}" destId="{A048C33F-7007-46BD-9995-833D9DEA007D}" srcOrd="4" destOrd="0" presId="urn:microsoft.com/office/officeart/2018/2/layout/IconLabelList"/>
    <dgm:cxn modelId="{4F38A3DE-33F9-BF46-9DEA-A2CC422D7E79}" type="presParOf" srcId="{A048C33F-7007-46BD-9995-833D9DEA007D}" destId="{B5824EFB-E503-46F9-A189-7B2E4909CE1B}" srcOrd="0" destOrd="0" presId="urn:microsoft.com/office/officeart/2018/2/layout/IconLabelList"/>
    <dgm:cxn modelId="{10F19DDF-BB17-E843-8EF4-E74750AA5656}" type="presParOf" srcId="{A048C33F-7007-46BD-9995-833D9DEA007D}" destId="{15206325-F97C-426C-A577-0D3567965CF3}" srcOrd="1" destOrd="0" presId="urn:microsoft.com/office/officeart/2018/2/layout/IconLabelList"/>
    <dgm:cxn modelId="{3D4B2070-899E-E745-9347-95E2D5AF48F4}" type="presParOf" srcId="{A048C33F-7007-46BD-9995-833D9DEA007D}" destId="{BA829ECF-8071-440C-A37E-FC846F25C3EC}" srcOrd="2" destOrd="0" presId="urn:microsoft.com/office/officeart/2018/2/layout/IconLabelList"/>
    <dgm:cxn modelId="{482108EB-5DD8-E749-9F07-651039120624}" type="presParOf" srcId="{4E45992C-C37F-4ED9-8529-0FC4E1E4DF2B}" destId="{58CAC323-73D3-49C4-B1BF-DE4EC7FC4C05}" srcOrd="5" destOrd="0" presId="urn:microsoft.com/office/officeart/2018/2/layout/IconLabelList"/>
    <dgm:cxn modelId="{CCBFAE9C-03CC-0441-9B94-4B23C016528F}" type="presParOf" srcId="{4E45992C-C37F-4ED9-8529-0FC4E1E4DF2B}" destId="{86774804-2ABD-4BF2-800F-BAAF18B95FCA}" srcOrd="6" destOrd="0" presId="urn:microsoft.com/office/officeart/2018/2/layout/IconLabelList"/>
    <dgm:cxn modelId="{87F29611-657C-9E4D-9150-6C6A0D0951E5}" type="presParOf" srcId="{86774804-2ABD-4BF2-800F-BAAF18B95FCA}" destId="{05817D95-9B4E-4244-A037-6334293DBFAC}" srcOrd="0" destOrd="0" presId="urn:microsoft.com/office/officeart/2018/2/layout/IconLabelList"/>
    <dgm:cxn modelId="{C954D723-84D4-D04A-8567-EB833ED8F6E9}" type="presParOf" srcId="{86774804-2ABD-4BF2-800F-BAAF18B95FCA}" destId="{87258A79-E292-4EBA-BA17-2350DDB4A91A}" srcOrd="1" destOrd="0" presId="urn:microsoft.com/office/officeart/2018/2/layout/IconLabelList"/>
    <dgm:cxn modelId="{30479BD9-4429-7D43-B804-F7D44EDC3897}" type="presParOf" srcId="{86774804-2ABD-4BF2-800F-BAAF18B95FCA}" destId="{5FA71A23-0986-4237-BC38-E33B836BE8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rotWithShape="0">
          <a:gsLst>
            <a:gs pos="0">
              <a:srgbClr val="9BAFB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rgbClr>
            </a:gs>
            <a:gs pos="50000">
              <a:srgbClr val="9BAFB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rgbClr>
            </a:gs>
            <a:gs pos="100000">
              <a:srgbClr val="9BAFB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/>
            <a:t>Danceability</a:t>
          </a:r>
          <a:endParaRPr lang="en-US" sz="2000" dirty="0"/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/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/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/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/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/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/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/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/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/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/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/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/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/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/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/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/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/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/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/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/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/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/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/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/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/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/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/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/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/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/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/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/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/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52E09-368B-438D-AEC2-6759C914987D}">
      <dsp:nvSpPr>
        <dsp:cNvPr id="0" name=""/>
        <dsp:cNvSpPr/>
      </dsp:nvSpPr>
      <dsp:spPr>
        <a:xfrm>
          <a:off x="1027755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4976-4E94-4533-85C1-B15546C01AD0}">
      <dsp:nvSpPr>
        <dsp:cNvPr id="0" name=""/>
        <dsp:cNvSpPr/>
      </dsp:nvSpPr>
      <dsp:spPr>
        <a:xfrm>
          <a:off x="460038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Framework</a:t>
          </a:r>
        </a:p>
      </dsp:txBody>
      <dsp:txXfrm>
        <a:off x="460038" y="1803954"/>
        <a:ext cx="2064425" cy="720000"/>
      </dsp:txXfrm>
    </dsp:sp>
    <dsp:sp modelId="{F2AF171A-E44D-4B11-9F7C-418D95D831A7}">
      <dsp:nvSpPr>
        <dsp:cNvPr id="0" name=""/>
        <dsp:cNvSpPr/>
      </dsp:nvSpPr>
      <dsp:spPr>
        <a:xfrm>
          <a:off x="34534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E37B-8FF7-4F7B-8BD4-22285ED7C0F1}">
      <dsp:nvSpPr>
        <dsp:cNvPr id="0" name=""/>
        <dsp:cNvSpPr/>
      </dsp:nvSpPr>
      <dsp:spPr>
        <a:xfrm>
          <a:off x="28857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Modeling Framework</a:t>
          </a:r>
        </a:p>
      </dsp:txBody>
      <dsp:txXfrm>
        <a:off x="2885737" y="1803954"/>
        <a:ext cx="2064425" cy="720000"/>
      </dsp:txXfrm>
    </dsp:sp>
    <dsp:sp modelId="{B5824EFB-E503-46F9-A189-7B2E4909CE1B}">
      <dsp:nvSpPr>
        <dsp:cNvPr id="0" name=""/>
        <dsp:cNvSpPr/>
      </dsp:nvSpPr>
      <dsp:spPr>
        <a:xfrm>
          <a:off x="58791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29ECF-8071-440C-A37E-FC846F25C3EC}">
      <dsp:nvSpPr>
        <dsp:cNvPr id="0" name=""/>
        <dsp:cNvSpPr/>
      </dsp:nvSpPr>
      <dsp:spPr>
        <a:xfrm>
          <a:off x="53114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 and Examples</a:t>
          </a:r>
        </a:p>
      </dsp:txBody>
      <dsp:txXfrm>
        <a:off x="5311437" y="1803954"/>
        <a:ext cx="2064425" cy="720000"/>
      </dsp:txXfrm>
    </dsp:sp>
    <dsp:sp modelId="{05817D95-9B4E-4244-A037-6334293DBFAC}">
      <dsp:nvSpPr>
        <dsp:cNvPr id="0" name=""/>
        <dsp:cNvSpPr/>
      </dsp:nvSpPr>
      <dsp:spPr>
        <a:xfrm>
          <a:off x="8304853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71A23-0986-4237-BC38-E33B836BE8F1}">
      <dsp:nvSpPr>
        <dsp:cNvPr id="0" name=""/>
        <dsp:cNvSpPr/>
      </dsp:nvSpPr>
      <dsp:spPr>
        <a:xfrm>
          <a:off x="7737136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Improvements</a:t>
          </a:r>
        </a:p>
      </dsp:txBody>
      <dsp:txXfrm>
        <a:off x="7737136" y="1803954"/>
        <a:ext cx="20644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rotWithShape="0">
          <a:gsLst>
            <a:gs pos="0">
              <a:srgbClr val="9BAFB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rgbClr>
            </a:gs>
            <a:gs pos="50000">
              <a:srgbClr val="9BAFB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rgbClr>
            </a:gs>
            <a:gs pos="100000">
              <a:srgbClr val="9BAFB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Danceability</a:t>
          </a:r>
          <a:endParaRPr lang="en-US" sz="2000" kern="1200" dirty="0"/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8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1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3D32-543B-2B4A-8D3B-8ADDA918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335" y="484631"/>
            <a:ext cx="3701579" cy="542984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Predicting the next Hit Song</a:t>
            </a:r>
          </a:p>
        </p:txBody>
      </p:sp>
      <p:pic>
        <p:nvPicPr>
          <p:cNvPr id="13" name="Picture 12" descr="Fan raising hands in concert">
            <a:extLst>
              <a:ext uri="{FF2B5EF4-FFF2-40B4-BE49-F238E27FC236}">
                <a16:creationId xmlns:a16="http://schemas.microsoft.com/office/drawing/2014/main" id="{43B6DC93-BD6F-844F-9022-3B51EAB1C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10997" b="-2"/>
          <a:stretch/>
        </p:blipFill>
        <p:spPr>
          <a:xfrm>
            <a:off x="-1" y="-1"/>
            <a:ext cx="753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5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E25-E083-8E46-A135-EAE8B23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775-F048-504A-8E45-7F1EABDF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2370"/>
            <a:ext cx="7729728" cy="3555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Minimizing the Hit Songs we Missed</a:t>
            </a:r>
          </a:p>
          <a:p>
            <a:pPr lvl="1"/>
            <a:r>
              <a:rPr lang="en-US" sz="2800" dirty="0"/>
              <a:t>Too passive</a:t>
            </a:r>
          </a:p>
          <a:p>
            <a:pPr marL="0" indent="0">
              <a:buNone/>
            </a:pPr>
            <a:r>
              <a:rPr lang="en-US" sz="2800" dirty="0"/>
              <a:t>Optimizing for Correctly Predicting a Hit Song</a:t>
            </a:r>
          </a:p>
          <a:p>
            <a:pPr lvl="1"/>
            <a:r>
              <a:rPr lang="en-US" sz="2800" dirty="0"/>
              <a:t>Aggressive but meaningful</a:t>
            </a:r>
          </a:p>
          <a:p>
            <a:pPr marL="0" indent="0">
              <a:buNone/>
            </a:pPr>
            <a:r>
              <a:rPr lang="en-US" sz="2800" dirty="0"/>
              <a:t>Emphasis on Precision </a:t>
            </a:r>
          </a:p>
          <a:p>
            <a:pPr lvl="1"/>
            <a:r>
              <a:rPr lang="en-US" sz="2800" b="1" dirty="0"/>
              <a:t>Metric: Precision</a:t>
            </a:r>
          </a:p>
        </p:txBody>
      </p:sp>
      <p:pic>
        <p:nvPicPr>
          <p:cNvPr id="7" name="Graphic 6" descr="Soundwave with solid fill">
            <a:extLst>
              <a:ext uri="{FF2B5EF4-FFF2-40B4-BE49-F238E27FC236}">
                <a16:creationId xmlns:a16="http://schemas.microsoft.com/office/drawing/2014/main" id="{12D99046-E61C-2C42-AD9F-0E62022B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450" y="2514600"/>
            <a:ext cx="914400" cy="914400"/>
          </a:xfrm>
          <a:prstGeom prst="rect">
            <a:avLst/>
          </a:prstGeom>
        </p:spPr>
      </p:pic>
      <p:pic>
        <p:nvPicPr>
          <p:cNvPr id="9" name="Graphic 8" descr="Headphones with solid fill">
            <a:extLst>
              <a:ext uri="{FF2B5EF4-FFF2-40B4-BE49-F238E27FC236}">
                <a16:creationId xmlns:a16="http://schemas.microsoft.com/office/drawing/2014/main" id="{C74043BE-8B20-BB4A-84EE-2B12E757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8450" y="4818423"/>
            <a:ext cx="914400" cy="914400"/>
          </a:xfrm>
          <a:prstGeom prst="rect">
            <a:avLst/>
          </a:prstGeom>
        </p:spPr>
      </p:pic>
      <p:pic>
        <p:nvPicPr>
          <p:cNvPr id="13" name="Graphic 12" descr="Radio microphone with solid fill">
            <a:extLst>
              <a:ext uri="{FF2B5EF4-FFF2-40B4-BE49-F238E27FC236}">
                <a16:creationId xmlns:a16="http://schemas.microsoft.com/office/drawing/2014/main" id="{2ACA756B-4427-B443-8769-65ADA4B23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8450" y="36922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3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20223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0.798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0.915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8153" y="12390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65248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0.798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0.915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0.852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8153" y="123901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BA415-B5F3-454E-AF7F-CDC74A27FAD8}"/>
              </a:ext>
            </a:extLst>
          </p:cNvPr>
          <p:cNvSpPr txBox="1"/>
          <p:nvPr/>
        </p:nvSpPr>
        <p:spPr>
          <a:xfrm>
            <a:off x="6870700" y="2654300"/>
            <a:ext cx="4521200" cy="2794000"/>
          </a:xfrm>
          <a:prstGeom prst="rect">
            <a:avLst/>
          </a:prstGeom>
          <a:noFill/>
          <a:ln w="476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0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88095-B457-0A41-9311-9D3A9DBFC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679" y="2638568"/>
            <a:ext cx="6838912" cy="4103346"/>
          </a:xfr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67DD60-3937-0A46-9D83-7A4F11F685B4}"/>
              </a:ext>
            </a:extLst>
          </p:cNvPr>
          <p:cNvSpPr txBox="1"/>
          <p:nvPr/>
        </p:nvSpPr>
        <p:spPr>
          <a:xfrm>
            <a:off x="2413822" y="5286271"/>
            <a:ext cx="28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Removed From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C9C196D-AD0C-A941-B6DD-2A5AD7661451}"/>
              </a:ext>
            </a:extLst>
          </p:cNvPr>
          <p:cNvSpPr/>
          <p:nvPr/>
        </p:nvSpPr>
        <p:spPr>
          <a:xfrm>
            <a:off x="1917581" y="4742862"/>
            <a:ext cx="406519" cy="141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88095-B457-0A41-9311-9D3A9DBFC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679" y="2638568"/>
            <a:ext cx="6838912" cy="4103346"/>
          </a:xfrm>
          <a:noFill/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7CD8D80-190B-1640-83D6-28C009A34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3447" y="2897276"/>
            <a:ext cx="2722942" cy="2388995"/>
          </a:xfrm>
        </p:spPr>
        <p:txBody>
          <a:bodyPr>
            <a:noAutofit/>
          </a:bodyPr>
          <a:lstStyle/>
          <a:p>
            <a:r>
              <a:rPr lang="en-US" sz="2000" dirty="0"/>
              <a:t>Max Depth: 3</a:t>
            </a:r>
          </a:p>
          <a:p>
            <a:r>
              <a:rPr lang="en-US" sz="2000" dirty="0"/>
              <a:t>Max Features: 4</a:t>
            </a:r>
          </a:p>
          <a:p>
            <a:r>
              <a:rPr lang="en-US" sz="2000" dirty="0"/>
              <a:t>N Estimators: 100</a:t>
            </a:r>
          </a:p>
          <a:p>
            <a:r>
              <a:rPr lang="en-US" sz="2000" dirty="0"/>
              <a:t>Learning Rate: 0.10</a:t>
            </a:r>
          </a:p>
          <a:p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7DD60-3937-0A46-9D83-7A4F11F685B4}"/>
              </a:ext>
            </a:extLst>
          </p:cNvPr>
          <p:cNvSpPr txBox="1"/>
          <p:nvPr/>
        </p:nvSpPr>
        <p:spPr>
          <a:xfrm>
            <a:off x="2413822" y="5286271"/>
            <a:ext cx="28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Removed From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9A0868-983E-7244-84DA-73AEEC8A2956}"/>
              </a:ext>
            </a:extLst>
          </p:cNvPr>
          <p:cNvSpPr txBox="1"/>
          <p:nvPr/>
        </p:nvSpPr>
        <p:spPr>
          <a:xfrm>
            <a:off x="7935866" y="2115348"/>
            <a:ext cx="448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II. Best parameters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C9C196D-AD0C-A941-B6DD-2A5AD7661451}"/>
              </a:ext>
            </a:extLst>
          </p:cNvPr>
          <p:cNvSpPr/>
          <p:nvPr/>
        </p:nvSpPr>
        <p:spPr>
          <a:xfrm>
            <a:off x="1917581" y="4742862"/>
            <a:ext cx="406519" cy="141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238045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Threshold @ 0.50:</a:t>
            </a:r>
            <a:r>
              <a:rPr lang="en-US" b="1" dirty="0"/>
              <a:t> Precision: 0.795</a:t>
            </a:r>
            <a:r>
              <a:rPr lang="en-US" dirty="0"/>
              <a:t>, Recall: 0.910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238045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Threshold @ 0.50:</a:t>
            </a:r>
            <a:r>
              <a:rPr lang="en-US" b="1" dirty="0"/>
              <a:t> </a:t>
            </a:r>
            <a:r>
              <a:rPr lang="en-US" dirty="0"/>
              <a:t>Precision: 0.795, Recall: 0.910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C783E813-3EF5-8D43-9EE9-EB71DF868150}"/>
              </a:ext>
            </a:extLst>
          </p:cNvPr>
          <p:cNvSpPr txBox="1">
            <a:spLocks/>
          </p:cNvSpPr>
          <p:nvPr/>
        </p:nvSpPr>
        <p:spPr>
          <a:xfrm>
            <a:off x="6605949" y="6044667"/>
            <a:ext cx="5238044" cy="508203"/>
          </a:xfrm>
          <a:prstGeom prst="rect">
            <a:avLst/>
          </a:prstGeom>
          <a:ln w="60325"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Threshold @ 0.65</a:t>
            </a:r>
            <a:r>
              <a:rPr lang="en-US" sz="1800" b="1" dirty="0"/>
              <a:t>: </a:t>
            </a:r>
            <a:r>
              <a:rPr lang="en-US" sz="1800" b="1" u="sng" dirty="0"/>
              <a:t>Precision: 0.843</a:t>
            </a:r>
            <a:r>
              <a:rPr lang="en-US" sz="1800" dirty="0"/>
              <a:t>, Recall: 0.800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27738A4-11F1-AB4D-8B70-885F2A86E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20" y="1601574"/>
            <a:ext cx="6220331" cy="4443093"/>
          </a:xfrm>
          <a:prstGeom prst="rect">
            <a:avLst/>
          </a:prstGeom>
          <a:noFill/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40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10F-0E5E-2947-9C1F-EAEB908F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</p:spPr>
        <p:txBody>
          <a:bodyPr>
            <a:normAutofit fontScale="90000"/>
          </a:bodyPr>
          <a:lstStyle/>
          <a:p>
            <a:r>
              <a:rPr lang="en-US" dirty="0"/>
              <a:t>Missed Hit prediction</a:t>
            </a:r>
            <a:br>
              <a:rPr lang="en-US" dirty="0"/>
            </a:br>
            <a:r>
              <a:rPr lang="en-US" sz="1800" dirty="0"/>
              <a:t>Post Malone vs. burl </a:t>
            </a:r>
            <a:r>
              <a:rPr lang="en-US" sz="1800" dirty="0" err="1"/>
              <a:t>ives</a:t>
            </a:r>
            <a:endParaRPr lang="en-US" sz="1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8BE848-C2AF-5D49-8853-AD9E4336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0446" y="1271336"/>
            <a:ext cx="8279385" cy="5446964"/>
          </a:xfrm>
        </p:spPr>
      </p:pic>
      <p:pic>
        <p:nvPicPr>
          <p:cNvPr id="16" name="Picture 15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CC79C415-1396-3A49-9482-83EFD4A4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9" y="1181100"/>
            <a:ext cx="1196706" cy="1773535"/>
          </a:xfrm>
          <a:prstGeom prst="rect">
            <a:avLst/>
          </a:prstGeom>
        </p:spPr>
      </p:pic>
      <p:pic>
        <p:nvPicPr>
          <p:cNvPr id="20" name="Picture 19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1E546441-D5DC-A943-94E7-3EB644F37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" y="3903365"/>
            <a:ext cx="1196706" cy="1736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B0A1FF-A6D8-1F4A-BE09-0B1FA0A001E0}"/>
              </a:ext>
            </a:extLst>
          </p:cNvPr>
          <p:cNvSpPr txBox="1"/>
          <p:nvPr/>
        </p:nvSpPr>
        <p:spPr>
          <a:xfrm>
            <a:off x="88901" y="3105549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A5562-6310-F744-AD0B-9E0C00CBF66E}"/>
              </a:ext>
            </a:extLst>
          </p:cNvPr>
          <p:cNvSpPr txBox="1"/>
          <p:nvPr/>
        </p:nvSpPr>
        <p:spPr>
          <a:xfrm>
            <a:off x="105919" y="5788007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Ives = 0.03</a:t>
            </a:r>
          </a:p>
        </p:txBody>
      </p:sp>
    </p:spTree>
    <p:extLst>
      <p:ext uri="{BB962C8B-B14F-4D97-AF65-F5344CB8AC3E}">
        <p14:creationId xmlns:p14="http://schemas.microsoft.com/office/powerpoint/2010/main" val="238167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EA74FA-A237-A04E-A99F-58C7235B5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207" y="1296291"/>
            <a:ext cx="8586294" cy="544496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7B9D22-413A-AE47-A12A-B70CE0F0AD8C}"/>
              </a:ext>
            </a:extLst>
          </p:cNvPr>
          <p:cNvSpPr txBox="1"/>
          <p:nvPr/>
        </p:nvSpPr>
        <p:spPr>
          <a:xfrm>
            <a:off x="88901" y="3092849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00AA3A-BFFA-A44B-9D66-F0CBE90C7888}"/>
              </a:ext>
            </a:extLst>
          </p:cNvPr>
          <p:cNvSpPr txBox="1">
            <a:spLocks/>
          </p:cNvSpPr>
          <p:nvPr/>
        </p:nvSpPr>
        <p:spPr bwMode="black">
          <a:xfrm>
            <a:off x="2264918" y="266701"/>
            <a:ext cx="7704582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Edge case</a:t>
            </a:r>
          </a:p>
          <a:p>
            <a:r>
              <a:rPr lang="en-US" sz="1800" dirty="0"/>
              <a:t>Post Malone vs. muse</a:t>
            </a:r>
          </a:p>
        </p:txBody>
      </p:sp>
      <p:pic>
        <p:nvPicPr>
          <p:cNvPr id="16" name="Picture 1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0A2B2C3-5AD9-BC4F-AFD0-FA1F95DC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1" y="3911598"/>
            <a:ext cx="1218108" cy="1758593"/>
          </a:xfrm>
          <a:prstGeom prst="rect">
            <a:avLst/>
          </a:prstGeom>
        </p:spPr>
      </p:pic>
      <p:pic>
        <p:nvPicPr>
          <p:cNvPr id="20" name="Picture 19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98463D4A-D9D3-A643-863A-6A3ADB18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2" y="1181101"/>
            <a:ext cx="1218108" cy="1805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611A94-164C-8E40-A737-95DFAD6CE7A2}"/>
              </a:ext>
            </a:extLst>
          </p:cNvPr>
          <p:cNvSpPr txBox="1"/>
          <p:nvPr/>
        </p:nvSpPr>
        <p:spPr>
          <a:xfrm>
            <a:off x="88901" y="5785381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Muse = 0.64</a:t>
            </a:r>
          </a:p>
        </p:txBody>
      </p:sp>
    </p:spTree>
    <p:extLst>
      <p:ext uri="{BB962C8B-B14F-4D97-AF65-F5344CB8AC3E}">
        <p14:creationId xmlns:p14="http://schemas.microsoft.com/office/powerpoint/2010/main" val="16323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DEFAFD-7F0C-5543-BD1E-DD296326B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102" y="1460376"/>
            <a:ext cx="8741598" cy="5250637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3B63DF6-8391-5E41-8638-0D8C2DBD3A2F}"/>
              </a:ext>
            </a:extLst>
          </p:cNvPr>
          <p:cNvSpPr txBox="1">
            <a:spLocks/>
          </p:cNvSpPr>
          <p:nvPr/>
        </p:nvSpPr>
        <p:spPr bwMode="black">
          <a:xfrm>
            <a:off x="2264918" y="337969"/>
            <a:ext cx="7717282" cy="89393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good prediction</a:t>
            </a:r>
            <a:br>
              <a:rPr lang="en-US" dirty="0"/>
            </a:br>
            <a:r>
              <a:rPr lang="en-US" sz="1800" dirty="0"/>
              <a:t>Post Malone vs. </a:t>
            </a:r>
            <a:r>
              <a:rPr lang="en-US" sz="1800" dirty="0" err="1"/>
              <a:t>taylor</a:t>
            </a:r>
            <a:r>
              <a:rPr lang="en-US" sz="1800" dirty="0"/>
              <a:t> swift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89A941-FD03-3344-A6B6-2AD6E4CB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" y="3931596"/>
            <a:ext cx="1177657" cy="1710786"/>
          </a:xfrm>
          <a:prstGeom prst="rect">
            <a:avLst/>
          </a:prstGeom>
        </p:spPr>
      </p:pic>
      <p:pic>
        <p:nvPicPr>
          <p:cNvPr id="15" name="Picture 1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EB667458-08C8-C644-A4F3-B370A87A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2" y="1181101"/>
            <a:ext cx="1177657" cy="17453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18E0AE-57FF-4C46-B8FC-D70543A37555}"/>
              </a:ext>
            </a:extLst>
          </p:cNvPr>
          <p:cNvSpPr txBox="1"/>
          <p:nvPr/>
        </p:nvSpPr>
        <p:spPr>
          <a:xfrm>
            <a:off x="88901" y="3092849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CB052-DBD9-F245-8FC0-863D2C3EF386}"/>
              </a:ext>
            </a:extLst>
          </p:cNvPr>
          <p:cNvSpPr txBox="1"/>
          <p:nvPr/>
        </p:nvSpPr>
        <p:spPr>
          <a:xfrm>
            <a:off x="102692" y="5742465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Swift = 0.89</a:t>
            </a:r>
          </a:p>
        </p:txBody>
      </p:sp>
    </p:spTree>
    <p:extLst>
      <p:ext uri="{BB962C8B-B14F-4D97-AF65-F5344CB8AC3E}">
        <p14:creationId xmlns:p14="http://schemas.microsoft.com/office/powerpoint/2010/main" val="34824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2A493-EA63-3241-953C-10D8805C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09" y="3981451"/>
            <a:ext cx="9101582" cy="1917699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bg1"/>
                </a:solidFill>
              </a:rPr>
              <a:t>Can we </a:t>
            </a:r>
            <a:r>
              <a:rPr lang="en-US" sz="2700" b="1" dirty="0">
                <a:solidFill>
                  <a:schemeClr val="bg1"/>
                </a:solidFill>
              </a:rPr>
              <a:t>predict</a:t>
            </a:r>
            <a:r>
              <a:rPr lang="en-US" sz="2400" dirty="0">
                <a:solidFill>
                  <a:schemeClr val="bg1"/>
                </a:solidFill>
              </a:rPr>
              <a:t> whether a </a:t>
            </a:r>
            <a:r>
              <a:rPr lang="en-US" sz="2700" b="1" dirty="0">
                <a:solidFill>
                  <a:schemeClr val="bg1"/>
                </a:solidFill>
              </a:rPr>
              <a:t>song</a:t>
            </a:r>
            <a:r>
              <a:rPr lang="en-US" sz="2400" dirty="0">
                <a:solidFill>
                  <a:schemeClr val="bg1"/>
                </a:solidFill>
              </a:rPr>
              <a:t> will be a </a:t>
            </a:r>
            <a:r>
              <a:rPr lang="en-US" sz="2700" dirty="0">
                <a:solidFill>
                  <a:schemeClr val="bg1"/>
                </a:solidFill>
              </a:rPr>
              <a:t>“</a:t>
            </a:r>
            <a:r>
              <a:rPr lang="en-US" sz="2700" b="1" dirty="0">
                <a:solidFill>
                  <a:schemeClr val="bg1"/>
                </a:solidFill>
              </a:rPr>
              <a:t>Hit</a:t>
            </a:r>
            <a:r>
              <a:rPr lang="en-US" sz="2700" dirty="0">
                <a:solidFill>
                  <a:schemeClr val="bg1"/>
                </a:solidFill>
              </a:rPr>
              <a:t>”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“Hit”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defined as a song having made it to the </a:t>
            </a:r>
            <a:r>
              <a:rPr lang="en-US" sz="2700" b="1" dirty="0">
                <a:solidFill>
                  <a:schemeClr val="bg1"/>
                </a:solidFill>
              </a:rPr>
              <a:t>Billboard Hot 100 </a:t>
            </a:r>
            <a:r>
              <a:rPr lang="en-US" sz="2400" dirty="0">
                <a:solidFill>
                  <a:schemeClr val="bg1"/>
                </a:solidFill>
              </a:rPr>
              <a:t>Weekly Charts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id="{5D2EA538-0906-CA48-86D3-3651A0818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66" b="13799"/>
          <a:stretch/>
        </p:blipFill>
        <p:spPr>
          <a:xfrm>
            <a:off x="20" y="-2"/>
            <a:ext cx="12191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0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B17C-31E5-874A-9543-EEF29D5D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Future improvements</a:t>
            </a:r>
          </a:p>
        </p:txBody>
      </p:sp>
      <p:pic>
        <p:nvPicPr>
          <p:cNvPr id="5" name="Picture 4" descr="Close-up of knobs on amplifier">
            <a:extLst>
              <a:ext uri="{FF2B5EF4-FFF2-40B4-BE49-F238E27FC236}">
                <a16:creationId xmlns:a16="http://schemas.microsoft.com/office/drawing/2014/main" id="{743E3C22-218A-FA49-933D-7BFC0DEBF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0" r="13857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B00-443D-2A47-9E35-EE40EB1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Autofit/>
          </a:bodyPr>
          <a:lstStyle/>
          <a:p>
            <a:r>
              <a:rPr lang="en-US" sz="2000" dirty="0"/>
              <a:t>Account for song release year in Billboard data</a:t>
            </a:r>
          </a:p>
          <a:p>
            <a:r>
              <a:rPr lang="en-US" sz="2000" dirty="0"/>
              <a:t>Account for music genre</a:t>
            </a:r>
          </a:p>
          <a:p>
            <a:r>
              <a:rPr lang="en-US" sz="2000" dirty="0"/>
              <a:t>Incorporate data from sites such as </a:t>
            </a:r>
            <a:r>
              <a:rPr lang="en-US" sz="2000" dirty="0" err="1"/>
              <a:t>TikTok</a:t>
            </a:r>
            <a:r>
              <a:rPr lang="en-US" sz="2000" dirty="0"/>
              <a:t>, </a:t>
            </a:r>
            <a:r>
              <a:rPr lang="en-US" sz="2000" dirty="0" err="1"/>
              <a:t>Youtube</a:t>
            </a:r>
            <a:r>
              <a:rPr lang="en-US" sz="2000" dirty="0"/>
              <a:t> data</a:t>
            </a:r>
          </a:p>
          <a:p>
            <a:r>
              <a:rPr lang="en-US" sz="2000" dirty="0"/>
              <a:t>Using the song popularity feature</a:t>
            </a:r>
          </a:p>
          <a:p>
            <a:r>
              <a:rPr lang="en-US" sz="2000" dirty="0"/>
              <a:t>Obtaining sentiment / lyrical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29869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335" y="484631"/>
            <a:ext cx="3701579" cy="5429848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4" name="Picture 3" descr="Microphone and piano">
            <a:extLst>
              <a:ext uri="{FF2B5EF4-FFF2-40B4-BE49-F238E27FC236}">
                <a16:creationId xmlns:a16="http://schemas.microsoft.com/office/drawing/2014/main" id="{90A05535-F800-3344-AAA6-34F661E4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6" r="19377" b="-1"/>
          <a:stretch/>
        </p:blipFill>
        <p:spPr>
          <a:xfrm>
            <a:off x="-1" y="-1"/>
            <a:ext cx="753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3712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D9A8-55AD-BC47-9C6D-6582ABFE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6" y="170180"/>
            <a:ext cx="7729728" cy="1188720"/>
          </a:xfrm>
        </p:spPr>
        <p:txBody>
          <a:bodyPr/>
          <a:lstStyle/>
          <a:p>
            <a:r>
              <a:rPr lang="en-US" dirty="0"/>
              <a:t>Spotify audio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F45B7-4FA4-974C-B6E2-A0CCB318BC3D}"/>
              </a:ext>
            </a:extLst>
          </p:cNvPr>
          <p:cNvSpPr/>
          <p:nvPr/>
        </p:nvSpPr>
        <p:spPr>
          <a:xfrm>
            <a:off x="419100" y="1494313"/>
            <a:ext cx="11226800" cy="508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240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Danceability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Danceability describes how suitable a track is for dancing based on a combination of musical elements including tempo, rhythm stability, beat strength, and overall regularity. A value of 0.0 is least danceable and 1.0 is most danceable.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Acousticness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A measure from 0.0 to 1.0 of whether the track is acoustic.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 is a measure from 0.0 to 1.0 and represents a perceptual measure of intensity and activity. Typically, energetic tracks feel fast, loud, and noisy.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Predicts whether a track contains no vocals. The closer the 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value is to 1.0, the greater likelihood the track contains no vocal content.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Liveness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Detects the presence of an audience in the recording. Higher liveness values represent an increased probability that the track was performed live.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Loudness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loudness of a track in decibels (dB). Loudness values are averaged across the entire track. Values typical range between -60 and 0 db.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detects the presence of spoken words in a track. The more exclusively speech-like the recording (e.g. talk show, audio book, poetry), the closer to 1.0 the attribute value.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Tempo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estimated tempo of a track in beats per minute (BPM). In musical terminology, tempo is the speed or pace of a given piece and derives directly from the average beat duration.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Valence: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 measure from 0.0 to 1.0 describing the musical positiveness conveyed by a track. Tracks with high valence sound more positive (e.g. happy, cheerful, euphoric), while tracks with low valence sound more negative (e.g. sad, depressed, angry).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84F-3523-4247-BC29-ABF88682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216852"/>
            <a:ext cx="7751065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5FB4E6C2-414F-D047-970B-A2AE3024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811212"/>
            <a:ext cx="6095999" cy="6095999"/>
          </a:xfrm>
        </p:spPr>
      </p:pic>
    </p:spTree>
    <p:extLst>
      <p:ext uri="{BB962C8B-B14F-4D97-AF65-F5344CB8AC3E}">
        <p14:creationId xmlns:p14="http://schemas.microsoft.com/office/powerpoint/2010/main" val="3541173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CCE-CEA7-EC44-A3E3-C554CEC5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292"/>
            <a:ext cx="7729728" cy="1188720"/>
          </a:xfrm>
        </p:spPr>
        <p:txBody>
          <a:bodyPr/>
          <a:lstStyle/>
          <a:p>
            <a:r>
              <a:rPr lang="en-US" dirty="0"/>
              <a:t>Final Model – </a:t>
            </a:r>
            <a:r>
              <a:rPr lang="en-US" dirty="0" err="1"/>
              <a:t>Xgboost</a:t>
            </a:r>
            <a:br>
              <a:rPr lang="en-US" dirty="0"/>
            </a:br>
            <a:r>
              <a:rPr lang="en-US" dirty="0"/>
              <a:t>AUC/ROC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C18F-12A6-1146-BE42-0CD1DC12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0692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8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E39929-AF00-A645-B052-3A1E7C73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342995"/>
            <a:ext cx="8388183" cy="5391651"/>
          </a:xfrm>
          <a:solidFill>
            <a:schemeClr val="bg1">
              <a:lumMod val="95000"/>
            </a:schemeClr>
          </a:solidFill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F0FE789-B2A7-B443-9B90-FE48C77C43E4}"/>
              </a:ext>
            </a:extLst>
          </p:cNvPr>
          <p:cNvSpPr txBox="1">
            <a:spLocks/>
          </p:cNvSpPr>
          <p:nvPr/>
        </p:nvSpPr>
        <p:spPr bwMode="black">
          <a:xfrm>
            <a:off x="2264918" y="337969"/>
            <a:ext cx="7717282" cy="89393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wrong prediction</a:t>
            </a:r>
            <a:br>
              <a:rPr lang="en-US" dirty="0"/>
            </a:br>
            <a:r>
              <a:rPr lang="en-US" sz="1800" dirty="0"/>
              <a:t>Post Malone vs. Beyonce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0A38-5599-AA48-ACD7-0F12B1015857}"/>
              </a:ext>
            </a:extLst>
          </p:cNvPr>
          <p:cNvSpPr txBox="1"/>
          <p:nvPr/>
        </p:nvSpPr>
        <p:spPr>
          <a:xfrm>
            <a:off x="9486900" y="342900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Beyonce = 0.91</a:t>
            </a:r>
          </a:p>
        </p:txBody>
      </p:sp>
    </p:spTree>
    <p:extLst>
      <p:ext uri="{BB962C8B-B14F-4D97-AF65-F5344CB8AC3E}">
        <p14:creationId xmlns:p14="http://schemas.microsoft.com/office/powerpoint/2010/main" val="2251880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00BD96-9103-B842-9CD2-60CCC892C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0" y="1217927"/>
            <a:ext cx="8953500" cy="5538473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1444BE-4E79-A346-A7D7-27E457C8F545}"/>
              </a:ext>
            </a:extLst>
          </p:cNvPr>
          <p:cNvSpPr txBox="1">
            <a:spLocks/>
          </p:cNvSpPr>
          <p:nvPr/>
        </p:nvSpPr>
        <p:spPr bwMode="black">
          <a:xfrm>
            <a:off x="2200764" y="234892"/>
            <a:ext cx="7781436" cy="8573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Missed prediction</a:t>
            </a:r>
          </a:p>
          <a:p>
            <a:r>
              <a:rPr lang="en-US" sz="2000" dirty="0"/>
              <a:t>post Malone vs. </a:t>
            </a:r>
            <a:r>
              <a:rPr lang="en-US" sz="2000" dirty="0" err="1"/>
              <a:t>coldplay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0D3AE-B982-FF49-86FE-7170B0D96E38}"/>
              </a:ext>
            </a:extLst>
          </p:cNvPr>
          <p:cNvSpPr txBox="1"/>
          <p:nvPr/>
        </p:nvSpPr>
        <p:spPr>
          <a:xfrm>
            <a:off x="9486900" y="342900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Coldplay = 0.14</a:t>
            </a:r>
          </a:p>
        </p:txBody>
      </p:sp>
    </p:spTree>
    <p:extLst>
      <p:ext uri="{BB962C8B-B14F-4D97-AF65-F5344CB8AC3E}">
        <p14:creationId xmlns:p14="http://schemas.microsoft.com/office/powerpoint/2010/main" val="41262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8881-CA00-5843-AC52-088037A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6" name="Graphic 5" descr="Soundwave with solid fill">
            <a:extLst>
              <a:ext uri="{FF2B5EF4-FFF2-40B4-BE49-F238E27FC236}">
                <a16:creationId xmlns:a16="http://schemas.microsoft.com/office/drawing/2014/main" id="{8E78FB46-35B5-A44F-80D0-D90A190F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187" y="5768213"/>
            <a:ext cx="914400" cy="9144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6872C-EE3E-4AFF-863E-074918EEE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78246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83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7F17-B94D-CB4C-9F0B-A251B257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D558E1-2A69-A344-A181-1ABD96F5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/>
              <a:t>14,000 Unique Songs </a:t>
            </a:r>
          </a:p>
          <a:p>
            <a:pPr lvl="1"/>
            <a:r>
              <a:rPr lang="en-US" sz="2800"/>
              <a:t>9,000 </a:t>
            </a:r>
            <a:r>
              <a:rPr lang="en-US" sz="2800" b="1"/>
              <a:t>Billboard</a:t>
            </a:r>
            <a:r>
              <a:rPr lang="en-US" sz="2800"/>
              <a:t> Hit Songs (Target)</a:t>
            </a:r>
          </a:p>
          <a:p>
            <a:pPr lvl="1"/>
            <a:r>
              <a:rPr lang="en-US" sz="2800"/>
              <a:t>5,000 </a:t>
            </a:r>
            <a:r>
              <a:rPr lang="en-US" sz="2800" b="1"/>
              <a:t>MSD</a:t>
            </a:r>
            <a:r>
              <a:rPr lang="en-US" sz="2800"/>
              <a:t> Random “Popular” Songs</a:t>
            </a:r>
          </a:p>
          <a:p>
            <a:pPr lvl="1"/>
            <a:r>
              <a:rPr lang="en-US" sz="2800" b="1"/>
              <a:t>Spotify</a:t>
            </a:r>
            <a:r>
              <a:rPr lang="en-US" sz="2800"/>
              <a:t> Audio Features</a:t>
            </a:r>
          </a:p>
          <a:p>
            <a:pPr lvl="1"/>
            <a:r>
              <a:rPr lang="en-US" sz="2800"/>
              <a:t>Years 1990 - 2018</a:t>
            </a:r>
            <a:endParaRPr lang="en-US" sz="2800" dirty="0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FBA3D995-9B63-41B8-8047-A9B719A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D386A20-DA28-40A4-99A3-2E17FE640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5636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4EE70B4-FB18-7643-B703-D591257A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031" y="958965"/>
            <a:ext cx="1201511" cy="120151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B3EF73B-AA4B-1C41-A9DE-76FEB428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030" y="2562973"/>
            <a:ext cx="1337984" cy="12015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2747B0-281D-E54A-95D4-C2074D98C2A1}"/>
              </a:ext>
            </a:extLst>
          </p:cNvPr>
          <p:cNvSpPr txBox="1"/>
          <p:nvPr/>
        </p:nvSpPr>
        <p:spPr>
          <a:xfrm>
            <a:off x="9900472" y="4404074"/>
            <a:ext cx="14351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highlight>
                  <a:srgbClr val="000000"/>
                </a:highlight>
              </a:rPr>
              <a:t>MILLION</a:t>
            </a:r>
          </a:p>
          <a:p>
            <a:pPr algn="ctr"/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SONG</a:t>
            </a:r>
          </a:p>
          <a:p>
            <a:pPr algn="ctr"/>
            <a:r>
              <a:rPr lang="en-US" b="1">
                <a:solidFill>
                  <a:schemeClr val="bg1"/>
                </a:solidFill>
                <a:highlight>
                  <a:srgbClr val="000000"/>
                </a:highlight>
              </a:rPr>
              <a:t>DATASET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777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6091" y="2546785"/>
            <a:ext cx="1448114" cy="1448114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6091" y="4462438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779811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197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6091" y="2546785"/>
            <a:ext cx="1448114" cy="1448114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6091" y="4462438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894525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2376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6091" y="2546785"/>
            <a:ext cx="1448114" cy="1448114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6091" y="4462438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2527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262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FEF-61FC-7642-AD21-A66F574A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518" y="314324"/>
            <a:ext cx="7458964" cy="942976"/>
          </a:xfrm>
        </p:spPr>
        <p:txBody>
          <a:bodyPr/>
          <a:lstStyle/>
          <a:p>
            <a:r>
              <a:rPr lang="en-US"/>
              <a:t>EDA: hits vs. non-hits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DF8D7-8F64-0C43-B382-CAF9DC20D826}"/>
              </a:ext>
            </a:extLst>
          </p:cNvPr>
          <p:cNvSpPr txBox="1"/>
          <p:nvPr/>
        </p:nvSpPr>
        <p:spPr>
          <a:xfrm>
            <a:off x="9825482" y="5343347"/>
            <a:ext cx="2137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>
                    <a:alpha val="88000"/>
                  </a:schemeClr>
                </a:solidFill>
              </a:rPr>
              <a:t>Re-scaled (0 to 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88000"/>
                  </a:schemeClr>
                </a:solidFill>
              </a:rPr>
              <a:t>Loudness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88000"/>
                  </a:schemeClr>
                </a:solidFill>
              </a:rPr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88000"/>
                  </a:schemeClr>
                </a:solidFill>
              </a:rPr>
              <a:t>Track Seconds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3C75DC1-8717-8243-87D4-C6481C27A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518" y="1011920"/>
            <a:ext cx="7844282" cy="6023880"/>
          </a:xfrm>
        </p:spPr>
      </p:pic>
    </p:spTree>
    <p:extLst>
      <p:ext uri="{BB962C8B-B14F-4D97-AF65-F5344CB8AC3E}">
        <p14:creationId xmlns:p14="http://schemas.microsoft.com/office/powerpoint/2010/main" val="360341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A2A4-F0C8-7841-8C84-5EF3247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91465"/>
            <a:ext cx="7729728" cy="1188720"/>
          </a:xfrm>
        </p:spPr>
        <p:txBody>
          <a:bodyPr/>
          <a:lstStyle/>
          <a:p>
            <a:r>
              <a:rPr lang="en-US" dirty="0"/>
              <a:t>EDA: Closer look at features</a:t>
            </a:r>
          </a:p>
        </p:txBody>
      </p:sp>
      <p:pic>
        <p:nvPicPr>
          <p:cNvPr id="9" name="Graphic 8" descr="Soundwave with solid fill">
            <a:extLst>
              <a:ext uri="{FF2B5EF4-FFF2-40B4-BE49-F238E27FC236}">
                <a16:creationId xmlns:a16="http://schemas.microsoft.com/office/drawing/2014/main" id="{5980F7AE-8D4B-1047-B2FA-E927CB36E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0400" y="428625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8844E-8009-FD42-A0D1-F502E6B28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99" y="2572976"/>
            <a:ext cx="3911601" cy="2607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EE9041-AEA1-974D-8C17-4C2BD5F77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74" y="2572977"/>
            <a:ext cx="3911600" cy="2607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917570-E167-C34E-82F2-21AC5C283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725" y="2572976"/>
            <a:ext cx="3911601" cy="26077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318E5D-D3A5-5C4A-A87B-A04388A00ECB}"/>
              </a:ext>
            </a:extLst>
          </p:cNvPr>
          <p:cNvSpPr txBox="1"/>
          <p:nvPr/>
        </p:nvSpPr>
        <p:spPr>
          <a:xfrm>
            <a:off x="787400" y="2019300"/>
            <a:ext cx="31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Acousticness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F897F-6F47-BF46-B5C0-E7730EEFFF18}"/>
              </a:ext>
            </a:extLst>
          </p:cNvPr>
          <p:cNvSpPr txBox="1"/>
          <p:nvPr/>
        </p:nvSpPr>
        <p:spPr>
          <a:xfrm>
            <a:off x="4699000" y="2019300"/>
            <a:ext cx="31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Instrumentalness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095C4A-DF58-5143-A2DA-EA20D081087D}"/>
              </a:ext>
            </a:extLst>
          </p:cNvPr>
          <p:cNvSpPr txBox="1"/>
          <p:nvPr/>
        </p:nvSpPr>
        <p:spPr>
          <a:xfrm>
            <a:off x="8610600" y="2019300"/>
            <a:ext cx="31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17594701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Sound Design Workshop by Slidego</Template>
  <TotalTime>8834</TotalTime>
  <Words>808</Words>
  <Application>Microsoft Macintosh PowerPoint</Application>
  <PresentationFormat>Widescreen</PresentationFormat>
  <Paragraphs>212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Symbol</vt:lpstr>
      <vt:lpstr>Parcel</vt:lpstr>
      <vt:lpstr>Predicting the next Hit Song</vt:lpstr>
      <vt:lpstr>Can we predict whether a song will be a “Hit”?  “Hit” defined as a song having made it to the Billboard Hot 100 Weekly Charts </vt:lpstr>
      <vt:lpstr>Agenda</vt:lpstr>
      <vt:lpstr>Data</vt:lpstr>
      <vt:lpstr>features</vt:lpstr>
      <vt:lpstr>features</vt:lpstr>
      <vt:lpstr>features</vt:lpstr>
      <vt:lpstr>EDA: hits vs. non-hits</vt:lpstr>
      <vt:lpstr>EDA: Closer look at features</vt:lpstr>
      <vt:lpstr>Optimization Metric</vt:lpstr>
      <vt:lpstr>Model Evaluation - Baseline</vt:lpstr>
      <vt:lpstr>Model Evaluation - Baseline</vt:lpstr>
      <vt:lpstr>XGB: Model Tuning</vt:lpstr>
      <vt:lpstr>XGB: Model Tuning</vt:lpstr>
      <vt:lpstr>XGB: Model Evaluation</vt:lpstr>
      <vt:lpstr>XGB: Model Evaluation</vt:lpstr>
      <vt:lpstr>Missed Hit prediction Post Malone vs. burl ives</vt:lpstr>
      <vt:lpstr>PowerPoint Presentation</vt:lpstr>
      <vt:lpstr>PowerPoint Presentation</vt:lpstr>
      <vt:lpstr>Future improvements</vt:lpstr>
      <vt:lpstr>Thank you</vt:lpstr>
      <vt:lpstr>Appendix</vt:lpstr>
      <vt:lpstr>Spotify audio features</vt:lpstr>
      <vt:lpstr>Correlation matrix</vt:lpstr>
      <vt:lpstr>Final Model – Xgboost AUC/ROC Curve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Decades</dc:title>
  <dc:creator>Chris Chan</dc:creator>
  <cp:lastModifiedBy>Chris Chan</cp:lastModifiedBy>
  <cp:revision>151</cp:revision>
  <dcterms:created xsi:type="dcterms:W3CDTF">2021-02-03T04:15:00Z</dcterms:created>
  <dcterms:modified xsi:type="dcterms:W3CDTF">2021-02-09T23:54:36Z</dcterms:modified>
</cp:coreProperties>
</file>