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57" r:id="rId1"/>
  </p:sldMasterIdLst>
  <p:sldIdLst>
    <p:sldId id="256" r:id="rId2"/>
    <p:sldId id="258" r:id="rId3"/>
    <p:sldId id="285" r:id="rId4"/>
    <p:sldId id="284" r:id="rId5"/>
    <p:sldId id="276" r:id="rId6"/>
    <p:sldId id="260" r:id="rId7"/>
    <p:sldId id="278" r:id="rId8"/>
    <p:sldId id="277" r:id="rId9"/>
    <p:sldId id="272" r:id="rId10"/>
    <p:sldId id="280" r:id="rId11"/>
    <p:sldId id="279" r:id="rId12"/>
    <p:sldId id="281" r:id="rId13"/>
    <p:sldId id="282" r:id="rId14"/>
    <p:sldId id="283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75"/>
  </p:normalViewPr>
  <p:slideViewPr>
    <p:cSldViewPr snapToGrid="0" snapToObjects="1">
      <p:cViewPr>
        <p:scale>
          <a:sx n="130" d="100"/>
          <a:sy n="130" d="100"/>
        </p:scale>
        <p:origin x="4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6C4F1-F4E7-46E2-8DE9-AB9E2F4EFF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73153E-5819-423C-B03E-137808876560}">
      <dgm:prSet/>
      <dgm:spPr/>
      <dgm:t>
        <a:bodyPr/>
        <a:lstStyle/>
        <a:p>
          <a:pPr>
            <a:defRPr cap="all"/>
          </a:pPr>
          <a:r>
            <a:rPr lang="en-US" dirty="0"/>
            <a:t>Psychoanalyze George Costanza</a:t>
          </a:r>
        </a:p>
      </dgm:t>
    </dgm:pt>
    <dgm:pt modelId="{77972A14-D384-465D-9A85-26B9239CD867}" type="parTrans" cxnId="{96B2BC16-693D-48D1-9DA1-643A46082F26}">
      <dgm:prSet/>
      <dgm:spPr/>
      <dgm:t>
        <a:bodyPr/>
        <a:lstStyle/>
        <a:p>
          <a:endParaRPr lang="en-US"/>
        </a:p>
      </dgm:t>
    </dgm:pt>
    <dgm:pt modelId="{3F548FFC-C7C6-40AF-86A6-A442FB473493}" type="sibTrans" cxnId="{96B2BC16-693D-48D1-9DA1-643A46082F26}">
      <dgm:prSet/>
      <dgm:spPr/>
      <dgm:t>
        <a:bodyPr/>
        <a:lstStyle/>
        <a:p>
          <a:endParaRPr lang="en-US"/>
        </a:p>
      </dgm:t>
    </dgm:pt>
    <dgm:pt modelId="{796B6B61-F952-4F43-B528-9D8069D4D194}">
      <dgm:prSet/>
      <dgm:spPr/>
      <dgm:t>
        <a:bodyPr/>
        <a:lstStyle/>
        <a:p>
          <a:pPr>
            <a:defRPr cap="all"/>
          </a:pPr>
          <a:r>
            <a:rPr lang="en-US"/>
            <a:t>Walk through our journey </a:t>
          </a:r>
        </a:p>
      </dgm:t>
    </dgm:pt>
    <dgm:pt modelId="{CED4D1AA-7BCB-413A-A072-BA2B53D5FB66}" type="parTrans" cxnId="{A928EDD3-90C5-42DC-97EA-226203376A9A}">
      <dgm:prSet/>
      <dgm:spPr/>
      <dgm:t>
        <a:bodyPr/>
        <a:lstStyle/>
        <a:p>
          <a:endParaRPr lang="en-US"/>
        </a:p>
      </dgm:t>
    </dgm:pt>
    <dgm:pt modelId="{5D38EF22-2EE4-458A-9BA6-75318A5B329A}" type="sibTrans" cxnId="{A928EDD3-90C5-42DC-97EA-226203376A9A}">
      <dgm:prSet/>
      <dgm:spPr/>
      <dgm:t>
        <a:bodyPr/>
        <a:lstStyle/>
        <a:p>
          <a:endParaRPr lang="en-US"/>
        </a:p>
      </dgm:t>
    </dgm:pt>
    <dgm:pt modelId="{E8F2CD09-FA54-4594-A5A7-4E45B8E30EFA}" type="pres">
      <dgm:prSet presAssocID="{A0D6C4F1-F4E7-46E2-8DE9-AB9E2F4EFF98}" presName="root" presStyleCnt="0">
        <dgm:presLayoutVars>
          <dgm:dir/>
          <dgm:resizeHandles val="exact"/>
        </dgm:presLayoutVars>
      </dgm:prSet>
      <dgm:spPr/>
    </dgm:pt>
    <dgm:pt modelId="{715A9F64-28F1-424B-BEC2-A0D2A81556AB}" type="pres">
      <dgm:prSet presAssocID="{9873153E-5819-423C-B03E-137808876560}" presName="compNode" presStyleCnt="0"/>
      <dgm:spPr/>
    </dgm:pt>
    <dgm:pt modelId="{91571974-12F6-46BF-821F-063F3A962FD3}" type="pres">
      <dgm:prSet presAssocID="{9873153E-5819-423C-B03E-137808876560}" presName="iconBgRect" presStyleLbl="bgShp" presStyleIdx="0" presStyleCnt="2"/>
      <dgm:spPr/>
    </dgm:pt>
    <dgm:pt modelId="{8DED251F-5293-486D-A5E5-0956EB8094B4}" type="pres">
      <dgm:prSet presAssocID="{9873153E-5819-423C-B03E-1378088765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61DBC9-B846-4B66-B71F-766AC443AA6C}" type="pres">
      <dgm:prSet presAssocID="{9873153E-5819-423C-B03E-137808876560}" presName="spaceRect" presStyleCnt="0"/>
      <dgm:spPr/>
    </dgm:pt>
    <dgm:pt modelId="{1D273AC5-7868-4E1D-AC09-1485F711741D}" type="pres">
      <dgm:prSet presAssocID="{9873153E-5819-423C-B03E-137808876560}" presName="textRect" presStyleLbl="revTx" presStyleIdx="0" presStyleCnt="2">
        <dgm:presLayoutVars>
          <dgm:chMax val="1"/>
          <dgm:chPref val="1"/>
        </dgm:presLayoutVars>
      </dgm:prSet>
      <dgm:spPr/>
    </dgm:pt>
    <dgm:pt modelId="{03AB7F1F-815E-4881-B469-950104B04AAE}" type="pres">
      <dgm:prSet presAssocID="{3F548FFC-C7C6-40AF-86A6-A442FB473493}" presName="sibTrans" presStyleCnt="0"/>
      <dgm:spPr/>
    </dgm:pt>
    <dgm:pt modelId="{22980E14-7BB7-4985-B9DF-F3A50C15E4C5}" type="pres">
      <dgm:prSet presAssocID="{796B6B61-F952-4F43-B528-9D8069D4D194}" presName="compNode" presStyleCnt="0"/>
      <dgm:spPr/>
    </dgm:pt>
    <dgm:pt modelId="{110E6D07-A75D-4DF4-B2E2-39B9608BFBBB}" type="pres">
      <dgm:prSet presAssocID="{796B6B61-F952-4F43-B528-9D8069D4D194}" presName="iconBgRect" presStyleLbl="bgShp" presStyleIdx="1" presStyleCnt="2"/>
      <dgm:spPr/>
    </dgm:pt>
    <dgm:pt modelId="{3CCB1268-183F-4326-A1F3-7F7945E29840}" type="pres">
      <dgm:prSet presAssocID="{796B6B61-F952-4F43-B528-9D8069D4D1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8F9E534B-92D2-4F45-8979-F87CD9D9897E}" type="pres">
      <dgm:prSet presAssocID="{796B6B61-F952-4F43-B528-9D8069D4D194}" presName="spaceRect" presStyleCnt="0"/>
      <dgm:spPr/>
    </dgm:pt>
    <dgm:pt modelId="{D55F8842-EF07-40D1-A11A-F9159D59BE98}" type="pres">
      <dgm:prSet presAssocID="{796B6B61-F952-4F43-B528-9D8069D4D1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B2BC16-693D-48D1-9DA1-643A46082F26}" srcId="{A0D6C4F1-F4E7-46E2-8DE9-AB9E2F4EFF98}" destId="{9873153E-5819-423C-B03E-137808876560}" srcOrd="0" destOrd="0" parTransId="{77972A14-D384-465D-9A85-26B9239CD867}" sibTransId="{3F548FFC-C7C6-40AF-86A6-A442FB473493}"/>
    <dgm:cxn modelId="{05B2015A-946D-4EA7-A3D2-790523B93D41}" type="presOf" srcId="{796B6B61-F952-4F43-B528-9D8069D4D194}" destId="{D55F8842-EF07-40D1-A11A-F9159D59BE98}" srcOrd="0" destOrd="0" presId="urn:microsoft.com/office/officeart/2018/5/layout/IconCircleLabelList"/>
    <dgm:cxn modelId="{A928EDD3-90C5-42DC-97EA-226203376A9A}" srcId="{A0D6C4F1-F4E7-46E2-8DE9-AB9E2F4EFF98}" destId="{796B6B61-F952-4F43-B528-9D8069D4D194}" srcOrd="1" destOrd="0" parTransId="{CED4D1AA-7BCB-413A-A072-BA2B53D5FB66}" sibTransId="{5D38EF22-2EE4-458A-9BA6-75318A5B329A}"/>
    <dgm:cxn modelId="{616AF4D6-D52E-454E-B82B-A42CE6235CD2}" type="presOf" srcId="{9873153E-5819-423C-B03E-137808876560}" destId="{1D273AC5-7868-4E1D-AC09-1485F711741D}" srcOrd="0" destOrd="0" presId="urn:microsoft.com/office/officeart/2018/5/layout/IconCircleLabelList"/>
    <dgm:cxn modelId="{25DC6ED8-83F0-492F-80CB-BD7C2C0AA3D4}" type="presOf" srcId="{A0D6C4F1-F4E7-46E2-8DE9-AB9E2F4EFF98}" destId="{E8F2CD09-FA54-4594-A5A7-4E45B8E30EFA}" srcOrd="0" destOrd="0" presId="urn:microsoft.com/office/officeart/2018/5/layout/IconCircleLabelList"/>
    <dgm:cxn modelId="{D65664A2-D85B-4D59-8A81-A844AD22BE22}" type="presParOf" srcId="{E8F2CD09-FA54-4594-A5A7-4E45B8E30EFA}" destId="{715A9F64-28F1-424B-BEC2-A0D2A81556AB}" srcOrd="0" destOrd="0" presId="urn:microsoft.com/office/officeart/2018/5/layout/IconCircleLabelList"/>
    <dgm:cxn modelId="{07F69D58-9F30-4F2A-AD1A-1DBCC9E8A7D9}" type="presParOf" srcId="{715A9F64-28F1-424B-BEC2-A0D2A81556AB}" destId="{91571974-12F6-46BF-821F-063F3A962FD3}" srcOrd="0" destOrd="0" presId="urn:microsoft.com/office/officeart/2018/5/layout/IconCircleLabelList"/>
    <dgm:cxn modelId="{BC53EDC4-1616-4674-97D8-D4E1C15307B9}" type="presParOf" srcId="{715A9F64-28F1-424B-BEC2-A0D2A81556AB}" destId="{8DED251F-5293-486D-A5E5-0956EB8094B4}" srcOrd="1" destOrd="0" presId="urn:microsoft.com/office/officeart/2018/5/layout/IconCircleLabelList"/>
    <dgm:cxn modelId="{ABA63C0C-DA4B-41A7-8234-7EB1578CB23B}" type="presParOf" srcId="{715A9F64-28F1-424B-BEC2-A0D2A81556AB}" destId="{AC61DBC9-B846-4B66-B71F-766AC443AA6C}" srcOrd="2" destOrd="0" presId="urn:microsoft.com/office/officeart/2018/5/layout/IconCircleLabelList"/>
    <dgm:cxn modelId="{876BBD55-92CE-4D3A-A1C4-0B91C3FDBE81}" type="presParOf" srcId="{715A9F64-28F1-424B-BEC2-A0D2A81556AB}" destId="{1D273AC5-7868-4E1D-AC09-1485F711741D}" srcOrd="3" destOrd="0" presId="urn:microsoft.com/office/officeart/2018/5/layout/IconCircleLabelList"/>
    <dgm:cxn modelId="{73FFB6DB-6D02-4E62-8E55-E4C4A97CB412}" type="presParOf" srcId="{E8F2CD09-FA54-4594-A5A7-4E45B8E30EFA}" destId="{03AB7F1F-815E-4881-B469-950104B04AAE}" srcOrd="1" destOrd="0" presId="urn:microsoft.com/office/officeart/2018/5/layout/IconCircleLabelList"/>
    <dgm:cxn modelId="{A36B2C72-459B-42A5-8489-47BF134DBA2C}" type="presParOf" srcId="{E8F2CD09-FA54-4594-A5A7-4E45B8E30EFA}" destId="{22980E14-7BB7-4985-B9DF-F3A50C15E4C5}" srcOrd="2" destOrd="0" presId="urn:microsoft.com/office/officeart/2018/5/layout/IconCircleLabelList"/>
    <dgm:cxn modelId="{77603CFE-4DDA-4F90-A21F-6C9C02C0D500}" type="presParOf" srcId="{22980E14-7BB7-4985-B9DF-F3A50C15E4C5}" destId="{110E6D07-A75D-4DF4-B2E2-39B9608BFBBB}" srcOrd="0" destOrd="0" presId="urn:microsoft.com/office/officeart/2018/5/layout/IconCircleLabelList"/>
    <dgm:cxn modelId="{83262829-443B-44B7-8DB6-CABC4C9225CB}" type="presParOf" srcId="{22980E14-7BB7-4985-B9DF-F3A50C15E4C5}" destId="{3CCB1268-183F-4326-A1F3-7F7945E29840}" srcOrd="1" destOrd="0" presId="urn:microsoft.com/office/officeart/2018/5/layout/IconCircleLabelList"/>
    <dgm:cxn modelId="{A5F17014-1CFA-4EEA-A39D-C3B6A584C3DF}" type="presParOf" srcId="{22980E14-7BB7-4985-B9DF-F3A50C15E4C5}" destId="{8F9E534B-92D2-4F45-8979-F87CD9D9897E}" srcOrd="2" destOrd="0" presId="urn:microsoft.com/office/officeart/2018/5/layout/IconCircleLabelList"/>
    <dgm:cxn modelId="{7DCAD402-6FBE-4C36-B8FC-C7D497A2DAA7}" type="presParOf" srcId="{22980E14-7BB7-4985-B9DF-F3A50C15E4C5}" destId="{D55F8842-EF07-40D1-A11A-F9159D59BE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1974-12F6-46BF-821F-063F3A962FD3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251F-5293-486D-A5E5-0956EB8094B4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73AC5-7868-4E1D-AC09-1485F711741D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Psychoanalyze George Costanza</a:t>
          </a:r>
        </a:p>
      </dsp:txBody>
      <dsp:txXfrm>
        <a:off x="1114199" y="2942806"/>
        <a:ext cx="3600000" cy="720000"/>
      </dsp:txXfrm>
    </dsp:sp>
    <dsp:sp modelId="{110E6D07-A75D-4DF4-B2E2-39B9608BFBBB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B1268-183F-4326-A1F3-7F7945E29840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8842-EF07-40D1-A11A-F9159D59BE98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Walk through our journey </a:t>
          </a:r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9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1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00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AE1C8F-2C8D-AD4F-B6C5-D80CD61A78D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272511-DE77-5949-9202-89580CC1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58" r:id="rId1"/>
    <p:sldLayoutId id="2147486359" r:id="rId2"/>
    <p:sldLayoutId id="2147486360" r:id="rId3"/>
    <p:sldLayoutId id="2147486361" r:id="rId4"/>
    <p:sldLayoutId id="2147486362" r:id="rId5"/>
    <p:sldLayoutId id="2147486363" r:id="rId6"/>
    <p:sldLayoutId id="2147486364" r:id="rId7"/>
    <p:sldLayoutId id="2147486365" r:id="rId8"/>
    <p:sldLayoutId id="2147486366" r:id="rId9"/>
    <p:sldLayoutId id="2147486367" r:id="rId10"/>
    <p:sldLayoutId id="21474863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uroticism" TargetMode="External"/><Relationship Id="rId3" Type="http://schemas.openxmlformats.org/officeDocument/2006/relationships/hyperlink" Target="https://en.wikipedia.org/wiki/Elaine_Benes" TargetMode="External"/><Relationship Id="rId7" Type="http://schemas.openxmlformats.org/officeDocument/2006/relationships/hyperlink" Target="https://en.wikipedia.org/wiki/The_Apartment_(Seinfeld)" TargetMode="External"/><Relationship Id="rId12" Type="http://schemas.openxmlformats.org/officeDocument/2006/relationships/hyperlink" Target="https://en.wikipedia.org/wiki/Estelle_Costanza" TargetMode="External"/><Relationship Id="rId2" Type="http://schemas.openxmlformats.org/officeDocument/2006/relationships/hyperlink" Target="https://en.wikipedia.org/wiki/The_Little_Ki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smo_Kramer" TargetMode="External"/><Relationship Id="rId11" Type="http://schemas.openxmlformats.org/officeDocument/2006/relationships/hyperlink" Target="https://en.wikipedia.org/wiki/Frank_Costanza" TargetMode="External"/><Relationship Id="rId5" Type="http://schemas.openxmlformats.org/officeDocument/2006/relationships/hyperlink" Target="https://en.wikipedia.org/wiki/The_Secret_Code_(Seinfeld)" TargetMode="External"/><Relationship Id="rId10" Type="http://schemas.openxmlformats.org/officeDocument/2006/relationships/hyperlink" Target="https://en.wikipedia.org/wiki/Eccentricity_(behaviour)" TargetMode="External"/><Relationship Id="rId4" Type="http://schemas.openxmlformats.org/officeDocument/2006/relationships/hyperlink" Target="https://en.wikipedia.org/wiki/The_Andrea_Doria_(Seinfeld)" TargetMode="External"/><Relationship Id="rId9" Type="http://schemas.openxmlformats.org/officeDocument/2006/relationships/hyperlink" Target="https://en.wikipedia.org/wiki/Anxiet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uroticism" TargetMode="External"/><Relationship Id="rId3" Type="http://schemas.openxmlformats.org/officeDocument/2006/relationships/hyperlink" Target="https://en.wikipedia.org/wiki/Elaine_Benes" TargetMode="External"/><Relationship Id="rId7" Type="http://schemas.openxmlformats.org/officeDocument/2006/relationships/hyperlink" Target="https://en.wikipedia.org/wiki/The_Apartment_(Seinfeld)" TargetMode="External"/><Relationship Id="rId12" Type="http://schemas.openxmlformats.org/officeDocument/2006/relationships/hyperlink" Target="https://en.wikipedia.org/wiki/Estelle_Costanza" TargetMode="External"/><Relationship Id="rId2" Type="http://schemas.openxmlformats.org/officeDocument/2006/relationships/hyperlink" Target="https://en.wikipedia.org/wiki/The_Little_Ki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smo_Kramer" TargetMode="External"/><Relationship Id="rId11" Type="http://schemas.openxmlformats.org/officeDocument/2006/relationships/hyperlink" Target="https://en.wikipedia.org/wiki/Frank_Costanza" TargetMode="External"/><Relationship Id="rId5" Type="http://schemas.openxmlformats.org/officeDocument/2006/relationships/hyperlink" Target="https://en.wikipedia.org/wiki/The_Secret_Code_(Seinfeld)" TargetMode="External"/><Relationship Id="rId10" Type="http://schemas.openxmlformats.org/officeDocument/2006/relationships/hyperlink" Target="https://en.wikipedia.org/wiki/Eccentricity_(behaviour)" TargetMode="External"/><Relationship Id="rId4" Type="http://schemas.openxmlformats.org/officeDocument/2006/relationships/hyperlink" Target="https://en.wikipedia.org/wiki/The_Andrea_Doria_(Seinfeld)" TargetMode="External"/><Relationship Id="rId9" Type="http://schemas.openxmlformats.org/officeDocument/2006/relationships/hyperlink" Target="https://en.wikipedia.org/wiki/Anxie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hec03u5/seinfeld-chronic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0FA4D9F4-08C3-724E-AF7C-D9D6E11D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6" b="11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5182E-7C02-0644-9948-950797456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Seinfeld</a:t>
            </a:r>
          </a:p>
        </p:txBody>
      </p:sp>
    </p:spTree>
    <p:extLst>
      <p:ext uri="{BB962C8B-B14F-4D97-AF65-F5344CB8AC3E}">
        <p14:creationId xmlns:p14="http://schemas.microsoft.com/office/powerpoint/2010/main" val="397885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A5AE412-4ECE-A24C-A9A6-C4D837B0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9386" y="1172829"/>
            <a:ext cx="9593228" cy="5329571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F0382E0-38FC-AD41-9805-8BCF4CF132F7}"/>
              </a:ext>
            </a:extLst>
          </p:cNvPr>
          <p:cNvSpPr txBox="1">
            <a:spLocks/>
          </p:cNvSpPr>
          <p:nvPr/>
        </p:nvSpPr>
        <p:spPr>
          <a:xfrm>
            <a:off x="1156851" y="355600"/>
            <a:ext cx="9878295" cy="83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spc="800" dirty="0"/>
              <a:t>Emotional Analysis</a:t>
            </a:r>
          </a:p>
          <a:p>
            <a:pPr algn="ctr"/>
            <a:br>
              <a:rPr lang="en-US" sz="2800" spc="800" dirty="0"/>
            </a:br>
            <a:r>
              <a:rPr lang="en-US" sz="2500" spc="800" dirty="0"/>
              <a:t>All Characters</a:t>
            </a:r>
          </a:p>
        </p:txBody>
      </p:sp>
    </p:spTree>
    <p:extLst>
      <p:ext uri="{BB962C8B-B14F-4D97-AF65-F5344CB8AC3E}">
        <p14:creationId xmlns:p14="http://schemas.microsoft.com/office/powerpoint/2010/main" val="391309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DA812E9-209D-4D49-B312-40ADABA0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851" y="1193039"/>
            <a:ext cx="9385069" cy="5213927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9F76FD8-D897-F447-A63E-6919C11C6D55}"/>
              </a:ext>
            </a:extLst>
          </p:cNvPr>
          <p:cNvSpPr txBox="1">
            <a:spLocks/>
          </p:cNvSpPr>
          <p:nvPr/>
        </p:nvSpPr>
        <p:spPr>
          <a:xfrm>
            <a:off x="1156851" y="355600"/>
            <a:ext cx="9878295" cy="83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spc="800" dirty="0"/>
              <a:t>Emotional Analysis</a:t>
            </a:r>
          </a:p>
          <a:p>
            <a:pPr algn="ctr"/>
            <a:br>
              <a:rPr lang="en-US" sz="2800" spc="800" dirty="0"/>
            </a:br>
            <a:r>
              <a:rPr lang="en-US" sz="2500" spc="800" dirty="0"/>
              <a:t>George Costanza</a:t>
            </a:r>
          </a:p>
        </p:txBody>
      </p:sp>
    </p:spTree>
    <p:extLst>
      <p:ext uri="{BB962C8B-B14F-4D97-AF65-F5344CB8AC3E}">
        <p14:creationId xmlns:p14="http://schemas.microsoft.com/office/powerpoint/2010/main" val="193280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868" y="520306"/>
            <a:ext cx="8141859" cy="865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spc="800" dirty="0"/>
              <a:t>Sentiment by character – episode/season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EF2F458-B8ED-6348-9FF1-2A30FCA4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7592" y="1477816"/>
            <a:ext cx="8070275" cy="53801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DE1D2DB-123F-0443-9F98-316988432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7974" y="1385454"/>
            <a:ext cx="8325465" cy="55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868" y="520306"/>
            <a:ext cx="8141859" cy="865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spc="800" dirty="0"/>
              <a:t>Sentiment by character – episode/season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B654E76-1B5F-B54A-BDCB-3E8F4BAB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1782" y="1563330"/>
            <a:ext cx="7619999" cy="507999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A9FF09A-5257-6C48-8126-7CF7B569E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7447" y="1563330"/>
            <a:ext cx="7999186" cy="53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868" y="520306"/>
            <a:ext cx="8141859" cy="865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spc="800" dirty="0"/>
              <a:t>Sentiment by character – episode/season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B61445-D64B-8540-A5E2-C3737CE2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550" y="1385454"/>
            <a:ext cx="8813502" cy="587566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E5568EC-7719-9F48-B9B0-6A48F73E8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77978" y="1216740"/>
            <a:ext cx="8428703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Costanza</a:t>
            </a:r>
            <a:br>
              <a:rPr lang="en-US" sz="4800" spc="800" dirty="0"/>
            </a:br>
            <a:r>
              <a:rPr lang="en-US" sz="4800" spc="800" dirty="0"/>
              <a:t>word clouds </a:t>
            </a:r>
            <a:br>
              <a:rPr lang="en-US" sz="4800" spc="800" dirty="0"/>
            </a:br>
            <a:r>
              <a:rPr lang="en-US" sz="4800" spc="800" dirty="0"/>
              <a:t>good vs. bad</a:t>
            </a:r>
          </a:p>
        </p:txBody>
      </p:sp>
    </p:spTree>
    <p:extLst>
      <p:ext uri="{BB962C8B-B14F-4D97-AF65-F5344CB8AC3E}">
        <p14:creationId xmlns:p14="http://schemas.microsoft.com/office/powerpoint/2010/main" val="96666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Costanza – emotion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0092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C842F3-5383-9245-A476-783B3BB0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3565-C50C-A648-B305-B51E2E91B00B}"/>
              </a:ext>
            </a:extLst>
          </p:cNvPr>
          <p:cNvSpPr txBox="1"/>
          <p:nvPr/>
        </p:nvSpPr>
        <p:spPr>
          <a:xfrm>
            <a:off x="600364" y="2327564"/>
            <a:ext cx="11037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about nothing</a:t>
            </a:r>
          </a:p>
          <a:p>
            <a:r>
              <a:rPr lang="en-US" dirty="0"/>
              <a:t>George manifested Larry David</a:t>
            </a:r>
          </a:p>
          <a:p>
            <a:r>
              <a:rPr lang="en-US" dirty="0"/>
              <a:t>a "</a:t>
            </a:r>
            <a:r>
              <a:rPr lang="en-US" dirty="0">
                <a:hlinkClick r:id="rId2" tooltip="The Little Kicks"/>
              </a:rPr>
              <a:t>short, stocky, slow-witted, bald man</a:t>
            </a:r>
            <a:r>
              <a:rPr lang="en-US" dirty="0"/>
              <a:t>" (by </a:t>
            </a:r>
            <a:r>
              <a:rPr lang="en-US" dirty="0">
                <a:hlinkClick r:id="rId3" tooltip="Elaine Benes"/>
              </a:rPr>
              <a:t>Elaine Benes</a:t>
            </a:r>
            <a:r>
              <a:rPr lang="en-US" dirty="0"/>
              <a:t> and </a:t>
            </a:r>
            <a:r>
              <a:rPr lang="en-US" dirty="0">
                <a:hlinkClick r:id="rId4" tooltip="The Andrea Doria (Seinfeld)"/>
              </a:rPr>
              <a:t>Costanza himself</a:t>
            </a:r>
            <a:r>
              <a:rPr lang="en-US" dirty="0"/>
              <a:t>), "</a:t>
            </a:r>
            <a:r>
              <a:rPr lang="en-US" dirty="0">
                <a:hlinkClick r:id="rId5" tooltip="The Secret Code (Seinfeld)"/>
              </a:rPr>
              <a:t>weak, spineless, man of temptations</a:t>
            </a:r>
            <a:r>
              <a:rPr lang="en-US" dirty="0"/>
              <a:t>" (by </a:t>
            </a:r>
            <a:r>
              <a:rPr lang="en-US" dirty="0">
                <a:hlinkClick r:id="rId6" tooltip="Cosmo Kramer"/>
              </a:rPr>
              <a:t>Cosmo Kramer</a:t>
            </a:r>
            <a:r>
              <a:rPr lang="en-US" dirty="0"/>
              <a:t>), and "</a:t>
            </a:r>
            <a:r>
              <a:rPr lang="en-US" dirty="0">
                <a:hlinkClick r:id="rId7" tooltip="The Apartment (Seinfeld)"/>
              </a:rPr>
              <a:t>Lord of the Idiots</a:t>
            </a:r>
            <a:r>
              <a:rPr lang="en-US" dirty="0"/>
              <a:t>" (by Costanza himself). </a:t>
            </a:r>
          </a:p>
          <a:p>
            <a:r>
              <a:rPr lang="en-US" dirty="0"/>
              <a:t>George is </a:t>
            </a:r>
            <a:r>
              <a:rPr lang="en-US" dirty="0">
                <a:hlinkClick r:id="rId8" tooltip="Neuroticism"/>
              </a:rPr>
              <a:t>neurotic</a:t>
            </a:r>
            <a:r>
              <a:rPr lang="en-US" dirty="0"/>
              <a:t>, self-loathing and dominated by his parents, yet also prone to occasional periods of overconfidence that invariably arise at the worst possible time.</a:t>
            </a:r>
          </a:p>
          <a:p>
            <a:r>
              <a:rPr lang="en-US" dirty="0"/>
              <a:t>George exhibits a number of negative character traits, among them dishonesty, insecurity and </a:t>
            </a:r>
            <a:r>
              <a:rPr lang="en-US" dirty="0">
                <a:hlinkClick r:id="rId9" tooltip="Anxiety"/>
              </a:rPr>
              <a:t>anxiety</a:t>
            </a:r>
            <a:r>
              <a:rPr lang="en-US" dirty="0"/>
              <a:t>, many of which seem to stem from a dysfunctional childhood with his </a:t>
            </a:r>
            <a:r>
              <a:rPr lang="en-US" dirty="0">
                <a:hlinkClick r:id="rId10" tooltip="Eccentricity (behaviour)"/>
              </a:rPr>
              <a:t>eccentric</a:t>
            </a:r>
            <a:r>
              <a:rPr lang="en-US" dirty="0"/>
              <a:t> parents </a:t>
            </a:r>
            <a:r>
              <a:rPr lang="en-US" dirty="0">
                <a:hlinkClick r:id="rId11" tooltip="Frank Costanza"/>
              </a:rPr>
              <a:t>Frank</a:t>
            </a:r>
            <a:r>
              <a:rPr lang="en-US" dirty="0"/>
              <a:t> and </a:t>
            </a:r>
            <a:r>
              <a:rPr lang="en-US" dirty="0">
                <a:hlinkClick r:id="rId12" tooltip="Estelle Costanza"/>
              </a:rPr>
              <a:t>Estelle</a:t>
            </a:r>
            <a:r>
              <a:rPr lang="en-US" dirty="0"/>
              <a:t>, and often form the basis of his involvement in various plots, schemes and embarrassing social encounters</a:t>
            </a:r>
          </a:p>
        </p:txBody>
      </p:sp>
    </p:spTree>
    <p:extLst>
      <p:ext uri="{BB962C8B-B14F-4D97-AF65-F5344CB8AC3E}">
        <p14:creationId xmlns:p14="http://schemas.microsoft.com/office/powerpoint/2010/main" val="320676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C842F3-5383-9245-A476-783B3BB0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3565-C50C-A648-B305-B51E2E91B00B}"/>
              </a:ext>
            </a:extLst>
          </p:cNvPr>
          <p:cNvSpPr txBox="1"/>
          <p:nvPr/>
        </p:nvSpPr>
        <p:spPr>
          <a:xfrm>
            <a:off x="600364" y="2327564"/>
            <a:ext cx="11037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about nothing</a:t>
            </a:r>
          </a:p>
          <a:p>
            <a:r>
              <a:rPr lang="en-US" dirty="0"/>
              <a:t>George manifested Larry David</a:t>
            </a:r>
          </a:p>
          <a:p>
            <a:r>
              <a:rPr lang="en-US" dirty="0"/>
              <a:t>a "</a:t>
            </a:r>
            <a:r>
              <a:rPr lang="en-US" dirty="0">
                <a:hlinkClick r:id="rId2" tooltip="The Little Kicks"/>
              </a:rPr>
              <a:t>short, stocky, slow-witted, bald man</a:t>
            </a:r>
            <a:r>
              <a:rPr lang="en-US" dirty="0"/>
              <a:t>" (by </a:t>
            </a:r>
            <a:r>
              <a:rPr lang="en-US" dirty="0">
                <a:hlinkClick r:id="rId3" tooltip="Elaine Benes"/>
              </a:rPr>
              <a:t>Elaine Benes</a:t>
            </a:r>
            <a:r>
              <a:rPr lang="en-US" dirty="0"/>
              <a:t> and </a:t>
            </a:r>
            <a:r>
              <a:rPr lang="en-US" dirty="0">
                <a:hlinkClick r:id="rId4" tooltip="The Andrea Doria (Seinfeld)"/>
              </a:rPr>
              <a:t>Costanza himself</a:t>
            </a:r>
            <a:r>
              <a:rPr lang="en-US" dirty="0"/>
              <a:t>), "</a:t>
            </a:r>
            <a:r>
              <a:rPr lang="en-US" dirty="0">
                <a:hlinkClick r:id="rId5" tooltip="The Secret Code (Seinfeld)"/>
              </a:rPr>
              <a:t>weak, spineless, man of temptations</a:t>
            </a:r>
            <a:r>
              <a:rPr lang="en-US" dirty="0"/>
              <a:t>" (by </a:t>
            </a:r>
            <a:r>
              <a:rPr lang="en-US" dirty="0">
                <a:hlinkClick r:id="rId6" tooltip="Cosmo Kramer"/>
              </a:rPr>
              <a:t>Cosmo Kramer</a:t>
            </a:r>
            <a:r>
              <a:rPr lang="en-US" dirty="0"/>
              <a:t>), and "</a:t>
            </a:r>
            <a:r>
              <a:rPr lang="en-US" dirty="0">
                <a:hlinkClick r:id="rId7" tooltip="The Apartment (Seinfeld)"/>
              </a:rPr>
              <a:t>Lord of the Idiots</a:t>
            </a:r>
            <a:r>
              <a:rPr lang="en-US" dirty="0"/>
              <a:t>" (by Costanza himself). </a:t>
            </a:r>
          </a:p>
          <a:p>
            <a:r>
              <a:rPr lang="en-US" dirty="0"/>
              <a:t>George is </a:t>
            </a:r>
            <a:r>
              <a:rPr lang="en-US" dirty="0">
                <a:hlinkClick r:id="rId8" tooltip="Neuroticism"/>
              </a:rPr>
              <a:t>neurotic</a:t>
            </a:r>
            <a:r>
              <a:rPr lang="en-US" dirty="0"/>
              <a:t>, self-loathing and dominated by his parents, yet also prone to occasional periods of overconfidence that invariably arise at the worst possible time.</a:t>
            </a:r>
          </a:p>
          <a:p>
            <a:r>
              <a:rPr lang="en-US" dirty="0"/>
              <a:t>George exhibits a number of negative character traits, among them dishonesty, insecurity and </a:t>
            </a:r>
            <a:r>
              <a:rPr lang="en-US" dirty="0">
                <a:hlinkClick r:id="rId9" tooltip="Anxiety"/>
              </a:rPr>
              <a:t>anxiety</a:t>
            </a:r>
            <a:r>
              <a:rPr lang="en-US" dirty="0"/>
              <a:t>, many of which seem to stem from a dysfunctional childhood with his </a:t>
            </a:r>
            <a:r>
              <a:rPr lang="en-US" dirty="0">
                <a:hlinkClick r:id="rId10" tooltip="Eccentricity (behaviour)"/>
              </a:rPr>
              <a:t>eccentric</a:t>
            </a:r>
            <a:r>
              <a:rPr lang="en-US" dirty="0"/>
              <a:t> parents </a:t>
            </a:r>
            <a:r>
              <a:rPr lang="en-US" dirty="0">
                <a:hlinkClick r:id="rId11" tooltip="Frank Costanza"/>
              </a:rPr>
              <a:t>Frank</a:t>
            </a:r>
            <a:r>
              <a:rPr lang="en-US" dirty="0"/>
              <a:t> and </a:t>
            </a:r>
            <a:r>
              <a:rPr lang="en-US" dirty="0">
                <a:hlinkClick r:id="rId12" tooltip="Estelle Costanza"/>
              </a:rPr>
              <a:t>Estelle</a:t>
            </a:r>
            <a:r>
              <a:rPr lang="en-US" dirty="0"/>
              <a:t>, and often form the basis of his involvement in various plots, schemes and embarrassing social encounters</a:t>
            </a:r>
          </a:p>
        </p:txBody>
      </p:sp>
    </p:spTree>
    <p:extLst>
      <p:ext uri="{BB962C8B-B14F-4D97-AF65-F5344CB8AC3E}">
        <p14:creationId xmlns:p14="http://schemas.microsoft.com/office/powerpoint/2010/main" val="26000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A3D3B21-616C-4524-82BA-A4D07BBDB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8315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3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8E653B29-CEC4-4D92-91C0-AED521DEB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8FF03-D022-424F-B217-84910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554" y="891241"/>
            <a:ext cx="3939084" cy="507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&amp;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A6BBB-0D22-6849-9A7E-8B0B3B815752}"/>
              </a:ext>
            </a:extLst>
          </p:cNvPr>
          <p:cNvSpPr txBox="1"/>
          <p:nvPr/>
        </p:nvSpPr>
        <p:spPr>
          <a:xfrm>
            <a:off x="471062" y="544945"/>
            <a:ext cx="6255980" cy="607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Seinfeld Transcripts </a:t>
            </a:r>
            <a:r>
              <a:rPr lang="en-US" dirty="0">
                <a:hlinkClick r:id="rId2"/>
              </a:rPr>
              <a:t>https://www.kaggle.com/thec03u5/seinfeld-chronicles</a:t>
            </a:r>
            <a:endParaRPr lang="en-US" dirty="0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9 seasons (1989-1998)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173 episodes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Document level – character lines per episode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Processes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Topic Modeling (SVD, NMF, LDA)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Sentiment / Emotions</a:t>
            </a:r>
          </a:p>
          <a:p>
            <a:pPr marL="1257300" lvl="2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Textblob</a:t>
            </a:r>
            <a:endParaRPr lang="en-US" dirty="0"/>
          </a:p>
          <a:p>
            <a:pPr marL="1257300" lvl="2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Vader</a:t>
            </a:r>
          </a:p>
          <a:p>
            <a:pPr marL="1257300" lvl="2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Lexicon of emotions (National Research Council of Canada)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FC66F2-AD1B-5248-9B85-A8BCEE93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"/>
          </a:blip>
          <a:stretch>
            <a:fillRect/>
          </a:stretch>
        </p:blipFill>
        <p:spPr>
          <a:xfrm>
            <a:off x="3706088" y="1667163"/>
            <a:ext cx="4779819" cy="4779819"/>
          </a:xfrm>
          <a:prstGeom prst="rect">
            <a:avLst/>
          </a:prstGeom>
          <a:effectLst>
            <a:glow rad="203200">
              <a:schemeClr val="tx1">
                <a:alpha val="4000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FC4C404-31AF-494B-8BE2-7D69D8F13F18}"/>
              </a:ext>
            </a:extLst>
          </p:cNvPr>
          <p:cNvSpPr txBox="1">
            <a:spLocks/>
          </p:cNvSpPr>
          <p:nvPr/>
        </p:nvSpPr>
        <p:spPr>
          <a:xfrm>
            <a:off x="1156851" y="355600"/>
            <a:ext cx="9878295" cy="83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spc="800" dirty="0"/>
              <a:t>EDA</a:t>
            </a:r>
          </a:p>
          <a:p>
            <a:pPr algn="ctr"/>
            <a:br>
              <a:rPr lang="en-US" sz="2800" spc="800" dirty="0"/>
            </a:br>
            <a:r>
              <a:rPr lang="en-US" sz="2500" spc="800" dirty="0"/>
              <a:t>Character Line Counts Total</a:t>
            </a:r>
          </a:p>
        </p:txBody>
      </p:sp>
    </p:spTree>
    <p:extLst>
      <p:ext uri="{BB962C8B-B14F-4D97-AF65-F5344CB8AC3E}">
        <p14:creationId xmlns:p14="http://schemas.microsoft.com/office/powerpoint/2010/main" val="323902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24CD14-5B10-704C-9277-99D9E339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"/>
          </a:blip>
          <a:stretch>
            <a:fillRect/>
          </a:stretch>
        </p:blipFill>
        <p:spPr>
          <a:xfrm>
            <a:off x="1336964" y="1394692"/>
            <a:ext cx="9518071" cy="4759036"/>
          </a:xfrm>
          <a:prstGeom prst="rect">
            <a:avLst/>
          </a:prstGeom>
          <a:effectLst>
            <a:glow rad="127000">
              <a:schemeClr val="tx1">
                <a:alpha val="41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324621-13D4-2241-A6C4-4846E03E38DD}"/>
              </a:ext>
            </a:extLst>
          </p:cNvPr>
          <p:cNvSpPr txBox="1">
            <a:spLocks/>
          </p:cNvSpPr>
          <p:nvPr/>
        </p:nvSpPr>
        <p:spPr>
          <a:xfrm>
            <a:off x="1156851" y="355600"/>
            <a:ext cx="9878295" cy="83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spc="800" dirty="0"/>
              <a:t>EDA</a:t>
            </a:r>
          </a:p>
          <a:p>
            <a:pPr algn="ctr"/>
            <a:br>
              <a:rPr lang="en-US" sz="2800" spc="800" dirty="0"/>
            </a:br>
            <a:r>
              <a:rPr lang="en-US" sz="2500" spc="800" dirty="0"/>
              <a:t>Character Line Counts by Season</a:t>
            </a:r>
          </a:p>
        </p:txBody>
      </p:sp>
    </p:spTree>
    <p:extLst>
      <p:ext uri="{BB962C8B-B14F-4D97-AF65-F5344CB8AC3E}">
        <p14:creationId xmlns:p14="http://schemas.microsoft.com/office/powerpoint/2010/main" val="153708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2AEEBAC-508D-B746-B9C6-EA62C591F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164" y="1542474"/>
            <a:ext cx="9111672" cy="4555836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525679B-DC0A-794F-BE2D-0F20228C5600}"/>
              </a:ext>
            </a:extLst>
          </p:cNvPr>
          <p:cNvSpPr txBox="1">
            <a:spLocks/>
          </p:cNvSpPr>
          <p:nvPr/>
        </p:nvSpPr>
        <p:spPr>
          <a:xfrm>
            <a:off x="1156851" y="355600"/>
            <a:ext cx="9878295" cy="83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spc="800" dirty="0"/>
              <a:t>EDA</a:t>
            </a:r>
          </a:p>
          <a:p>
            <a:pPr algn="ctr"/>
            <a:br>
              <a:rPr lang="en-US" sz="2800" spc="800" dirty="0"/>
            </a:br>
            <a:r>
              <a:rPr lang="en-US" sz="2500" spc="800" dirty="0"/>
              <a:t>Character Mentions by Season</a:t>
            </a:r>
          </a:p>
        </p:txBody>
      </p:sp>
    </p:spTree>
    <p:extLst>
      <p:ext uri="{BB962C8B-B14F-4D97-AF65-F5344CB8AC3E}">
        <p14:creationId xmlns:p14="http://schemas.microsoft.com/office/powerpoint/2010/main" val="125505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CB718E8-863E-7947-B3F4-26B059BD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84" y="1778660"/>
            <a:ext cx="10591031" cy="453901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7D3F1B1-77CD-C44C-B273-814580C28D8A}"/>
              </a:ext>
            </a:extLst>
          </p:cNvPr>
          <p:cNvSpPr txBox="1">
            <a:spLocks/>
          </p:cNvSpPr>
          <p:nvPr/>
        </p:nvSpPr>
        <p:spPr>
          <a:xfrm>
            <a:off x="1156851" y="355600"/>
            <a:ext cx="9878295" cy="83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spc="800" dirty="0"/>
              <a:t>Topic Modeling</a:t>
            </a:r>
          </a:p>
          <a:p>
            <a:pPr algn="ctr"/>
            <a:br>
              <a:rPr lang="en-US" sz="2800" spc="800" dirty="0"/>
            </a:br>
            <a:r>
              <a:rPr lang="en-US" sz="2500" spc="800" dirty="0"/>
              <a:t>George “Can’t Stand </a:t>
            </a:r>
            <a:r>
              <a:rPr lang="en-US" sz="2500" spc="800" dirty="0" err="1"/>
              <a:t>Ya</a:t>
            </a:r>
            <a:r>
              <a:rPr lang="en-US" sz="2500" spc="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{67766166-1DF5-8B4E-B336-4978651B6A77}tf10001067</Template>
  <TotalTime>3288</TotalTime>
  <Words>402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</vt:lpstr>
      <vt:lpstr>Seinfeld</vt:lpstr>
      <vt:lpstr>Motivations</vt:lpstr>
      <vt:lpstr>Motivations</vt:lpstr>
      <vt:lpstr>Agenda</vt:lpstr>
      <vt:lpstr>Data &amp;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Sentiment by character – episode/season</vt:lpstr>
      <vt:lpstr>Sentiment by character – episode/season</vt:lpstr>
      <vt:lpstr>Sentiment by character – episode/season</vt:lpstr>
      <vt:lpstr>Costanza word clouds  good vs. bad</vt:lpstr>
      <vt:lpstr>Costanza – emotion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Chan</dc:creator>
  <cp:lastModifiedBy>Chris Chan</cp:lastModifiedBy>
  <cp:revision>51</cp:revision>
  <dcterms:created xsi:type="dcterms:W3CDTF">2021-02-23T07:24:51Z</dcterms:created>
  <dcterms:modified xsi:type="dcterms:W3CDTF">2021-02-26T03:20:40Z</dcterms:modified>
</cp:coreProperties>
</file>