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7" r:id="rId1"/>
  </p:sldMasterIdLst>
  <p:sldIdLst>
    <p:sldId id="256" r:id="rId2"/>
    <p:sldId id="278" r:id="rId3"/>
    <p:sldId id="257" r:id="rId4"/>
    <p:sldId id="279" r:id="rId5"/>
    <p:sldId id="259" r:id="rId6"/>
    <p:sldId id="268" r:id="rId7"/>
    <p:sldId id="260" r:id="rId8"/>
    <p:sldId id="280" r:id="rId9"/>
    <p:sldId id="281" r:id="rId10"/>
    <p:sldId id="282" r:id="rId11"/>
    <p:sldId id="270" r:id="rId12"/>
    <p:sldId id="283" r:id="rId13"/>
    <p:sldId id="269" r:id="rId14"/>
    <p:sldId id="262" r:id="rId15"/>
    <p:sldId id="265" r:id="rId16"/>
    <p:sldId id="267" r:id="rId17"/>
    <p:sldId id="26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26211-2260-D745-8E04-CEE092E9CC14}">
          <p14:sldIdLst>
            <p14:sldId id="256"/>
            <p14:sldId id="278"/>
            <p14:sldId id="257"/>
            <p14:sldId id="279"/>
            <p14:sldId id="259"/>
            <p14:sldId id="268"/>
            <p14:sldId id="260"/>
          </p14:sldIdLst>
        </p14:section>
        <p14:section name="Untitled Section" id="{B1D72BD1-CF57-8F4C-932A-688ABA5BA8FF}">
          <p14:sldIdLst>
            <p14:sldId id="280"/>
            <p14:sldId id="281"/>
            <p14:sldId id="282"/>
            <p14:sldId id="270"/>
            <p14:sldId id="283"/>
            <p14:sldId id="269"/>
            <p14:sldId id="262"/>
            <p14:sldId id="265"/>
            <p14:sldId id="267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1B53-C3A1-834F-A482-FE9A5E2F6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6DB59-7159-D042-98C0-870A35BFE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4D8F-665F-0042-ABC6-C94988AE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6AA7-6A41-4841-847F-44F873D9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4A43-CA62-F944-A8E9-B926C556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2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AB73-C661-8C44-9039-6C1FCB72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69FA8-0BF1-D14A-AF2A-C030F02F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4768-E3DB-FE47-9A17-750860DE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836D-A5F7-F649-A0F6-8C7334F7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80CF-298F-A845-8EFD-68C0AB43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D4B4B-B427-484A-A51F-4F0DF340E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C953-6CF7-2C47-88D5-EF8685AE6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2C63-391B-BC4C-A894-0BB6B431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F337-9C89-C647-B570-8DAD5FB9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AD022-7E22-9E40-BE39-F9C8BE13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9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2035-8BBD-5C4B-A91C-B0925DDA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D074-7837-934A-A101-B0E6AAB9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94E6-B007-0E4D-A06A-0FBC136C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8A38-AC30-6D43-B868-2F9B0204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AAB4-A4B3-2341-B6D9-E4CC287E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12EB-7880-F542-B017-DE48EC00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4B1B-21B9-4943-9E7A-24D39E233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CAAB-894C-1642-98F9-4B0D4A9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607E0-59E7-D04C-BF5D-09012758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1472-AEAB-294D-B4B2-106D9C0A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9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4B50-E94D-094D-959B-97782431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0C73-9F79-FB40-B2AC-B58C79A5A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DE73-5446-1744-B011-803C00ED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5FD3-4492-5A46-B190-4134A3D4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FDB7-1A45-6B40-B6E9-BF00C5B9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C3226-AECC-AF41-A8F4-255E1CDD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8D2C-B83B-2E4D-9E55-8BC078EA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4468-5F3B-5145-B615-2D2C27A8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39D95-5036-954D-A868-C2999A9F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911B7-57E0-324C-95BB-493607A1E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5590F-9A43-E849-A64E-723B7A62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070B1-DBF7-D846-BE77-16F82A38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D6ED8-5882-6846-8AF8-FEB8FEC6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0FA65-EA6D-FD47-97A5-1BE74C54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0276-8E58-2846-B850-7B11F5E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46BD8-94A4-C141-901F-D2AEAE8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38CB8-2BD7-E043-BE10-18478D51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8AF0-2163-334D-889F-C06CB828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EDD8B-4488-6949-962A-123E34CB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46FB0-9897-8340-8F7E-84B973CA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69996-DA09-E44A-89AA-3067864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031E-4D50-9449-8B02-CF12343E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380D-4ECC-F841-8E68-995FA050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11677-6827-1A48-A9BB-0CC1F9F8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09D2A-903B-CD4E-8222-EBC17F75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448D3-A5CF-4F41-8AF2-0518D51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231C3-4359-5147-9C00-F748E216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8C0C-71F6-634A-8A5B-5E9EC062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7DAF3-BF35-164F-BF71-8A166528C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B586E-D36A-1141-9522-519780E2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32AEA-BA44-C743-9BF0-7512351F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9370-BA08-C546-AF18-154E2907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2CE84-6D5D-2947-B8C3-C4B9A2CC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5AED9-5EDF-D04C-BEF8-5234925D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6FAB6-E5FE-3548-A40A-AE281879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DB26-036E-0E42-B9A8-B57FA9A5B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8D75-A0F3-E440-A757-1065823D1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6E68-4295-CA4C-AC28-25C797D6E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ED9D-A673-4E49-B785-55094AE3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Modern Jazz Discovery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97E16-1165-4EF3-B128-509A251FA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4" r="5443"/>
          <a:stretch/>
        </p:blipFill>
        <p:spPr>
          <a:xfrm>
            <a:off x="396683" y="625683"/>
            <a:ext cx="6894243" cy="5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1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Pitchfork Review Timeline by Sub-genre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CC6BA0-64D9-344A-B462-447CA4D4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021" t="3500" r="60606" b="88700"/>
          <a:stretch/>
        </p:blipFill>
        <p:spPr>
          <a:xfrm>
            <a:off x="2336801" y="2128852"/>
            <a:ext cx="2503055" cy="28531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DEDA827-4E62-A240-A0DD-AEDECCC2A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718" t="79546" r="60909" b="5050"/>
          <a:stretch/>
        </p:blipFill>
        <p:spPr>
          <a:xfrm>
            <a:off x="2299860" y="2494966"/>
            <a:ext cx="2503054" cy="563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D19803-B322-BC41-AF59-55E4ACFC4DD7}"/>
              </a:ext>
            </a:extLst>
          </p:cNvPr>
          <p:cNvSpPr txBox="1"/>
          <p:nvPr/>
        </p:nvSpPr>
        <p:spPr>
          <a:xfrm>
            <a:off x="757382" y="4837072"/>
            <a:ext cx="1059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“…Jazz musicians…collaborate with </a:t>
            </a:r>
            <a:r>
              <a:rPr lang="en-US" b="1" dirty="0"/>
              <a:t>Kendrick Lamar</a:t>
            </a:r>
            <a:r>
              <a:rPr lang="en-US" dirty="0"/>
              <a:t>; </a:t>
            </a:r>
            <a:r>
              <a:rPr lang="en-US" b="1" dirty="0"/>
              <a:t>The Internet</a:t>
            </a:r>
            <a:r>
              <a:rPr lang="en-US" dirty="0"/>
              <a:t>, which spun off from </a:t>
            </a:r>
            <a:r>
              <a:rPr lang="en-US" b="1" dirty="0"/>
              <a:t>Odd Future</a:t>
            </a:r>
            <a:r>
              <a:rPr lang="en-US" dirty="0"/>
              <a:t>…incorporates jazz elements into their music; the label </a:t>
            </a:r>
            <a:r>
              <a:rPr lang="en-US" dirty="0" err="1"/>
              <a:t>Brainfeeder</a:t>
            </a:r>
            <a:r>
              <a:rPr lang="en-US" dirty="0"/>
              <a:t>, purveyor of underground cool, releases jazz-tinged records from </a:t>
            </a:r>
            <a:r>
              <a:rPr lang="en-US" b="1" dirty="0"/>
              <a:t>Thundercat</a:t>
            </a:r>
            <a:r>
              <a:rPr lang="en-US" dirty="0"/>
              <a:t> and label boss </a:t>
            </a:r>
            <a:r>
              <a:rPr lang="en-US" b="1" dirty="0"/>
              <a:t>Flying Lotus</a:t>
            </a:r>
            <a:r>
              <a:rPr lang="en-US" dirty="0"/>
              <a:t>…”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43D857-439C-A24E-9C34-5E35873B73F8}"/>
              </a:ext>
            </a:extLst>
          </p:cNvPr>
          <p:cNvSpPr/>
          <p:nvPr/>
        </p:nvSpPr>
        <p:spPr>
          <a:xfrm rot="16200000">
            <a:off x="5740608" y="2397247"/>
            <a:ext cx="627668" cy="194887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40BCC4C-DB9B-144F-AA66-8C0A377AF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394" t="11144" r="39394" b="81055"/>
          <a:stretch/>
        </p:blipFill>
        <p:spPr>
          <a:xfrm>
            <a:off x="5089236" y="2128851"/>
            <a:ext cx="1939638" cy="28531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7254305-4C78-EA40-ABDC-72D20D66C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788" t="79482" r="40000" b="7386"/>
          <a:stretch/>
        </p:blipFill>
        <p:spPr>
          <a:xfrm>
            <a:off x="5077691" y="2494966"/>
            <a:ext cx="1939639" cy="480291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7E720D9F-CB3A-8448-9477-B3F928B7557F}"/>
              </a:ext>
            </a:extLst>
          </p:cNvPr>
          <p:cNvSpPr/>
          <p:nvPr/>
        </p:nvSpPr>
        <p:spPr>
          <a:xfrm rot="16200000">
            <a:off x="3260436" y="2121535"/>
            <a:ext cx="563418" cy="250305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DD4E4-99A0-7445-B67F-2F2BED4C7350}"/>
              </a:ext>
            </a:extLst>
          </p:cNvPr>
          <p:cNvSpPr txBox="1"/>
          <p:nvPr/>
        </p:nvSpPr>
        <p:spPr>
          <a:xfrm>
            <a:off x="2857423" y="3654770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Electronic 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2CA8E-EEB7-3B4D-AFD1-8A88A7C6E344}"/>
              </a:ext>
            </a:extLst>
          </p:cNvPr>
          <p:cNvSpPr txBox="1"/>
          <p:nvPr/>
        </p:nvSpPr>
        <p:spPr>
          <a:xfrm>
            <a:off x="5606058" y="3685516"/>
            <a:ext cx="9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Rock Era</a:t>
            </a:r>
          </a:p>
        </p:txBody>
      </p:sp>
      <p:pic>
        <p:nvPicPr>
          <p:cNvPr id="16" name="Content Placeholder 21">
            <a:extLst>
              <a:ext uri="{FF2B5EF4-FFF2-40B4-BE49-F238E27FC236}">
                <a16:creationId xmlns:a16="http://schemas.microsoft.com/office/drawing/2014/main" id="{7145F841-CB31-354C-8149-D01AAABF7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5590" t="26698" r="28046" b="65221"/>
          <a:stretch/>
        </p:blipFill>
        <p:spPr>
          <a:xfrm>
            <a:off x="7352146" y="2118600"/>
            <a:ext cx="1496291" cy="295562"/>
          </a:xfr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AC1475-579A-F74B-A74E-60EC5ED03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0405" t="79230" r="22121" b="7639"/>
          <a:stretch/>
        </p:blipFill>
        <p:spPr>
          <a:xfrm>
            <a:off x="7315201" y="2494966"/>
            <a:ext cx="1533236" cy="480291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A84718F8-3411-634D-9E85-59040E3D404A}"/>
              </a:ext>
            </a:extLst>
          </p:cNvPr>
          <p:cNvSpPr/>
          <p:nvPr/>
        </p:nvSpPr>
        <p:spPr>
          <a:xfrm rot="16200000">
            <a:off x="7778088" y="2613380"/>
            <a:ext cx="627668" cy="151303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17488-A4C8-CA48-A207-82DCA05AFCFE}"/>
              </a:ext>
            </a:extLst>
          </p:cNvPr>
          <p:cNvSpPr txBox="1"/>
          <p:nvPr/>
        </p:nvSpPr>
        <p:spPr>
          <a:xfrm>
            <a:off x="7610349" y="3683729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Hip Hop Era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2FB5B-1572-D045-9069-15DD1DAEE0D2}"/>
              </a:ext>
            </a:extLst>
          </p:cNvPr>
          <p:cNvSpPr txBox="1"/>
          <p:nvPr/>
        </p:nvSpPr>
        <p:spPr>
          <a:xfrm>
            <a:off x="7024359" y="1478536"/>
            <a:ext cx="114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Kendrick Lamar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EEC64-DEF5-7444-B313-0EA713E65F3D}"/>
              </a:ext>
            </a:extLst>
          </p:cNvPr>
          <p:cNvSpPr txBox="1"/>
          <p:nvPr/>
        </p:nvSpPr>
        <p:spPr>
          <a:xfrm>
            <a:off x="8171276" y="1482131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Flying Lotus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9B836-C25E-6C40-9B85-A47FFBDCE905}"/>
              </a:ext>
            </a:extLst>
          </p:cNvPr>
          <p:cNvCxnSpPr>
            <a:cxnSpLocks/>
          </p:cNvCxnSpPr>
          <p:nvPr/>
        </p:nvCxnSpPr>
        <p:spPr>
          <a:xfrm flipH="1">
            <a:off x="7488382" y="1704027"/>
            <a:ext cx="1" cy="33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0AAFAE-35A4-4142-BDDB-8E2A8851A64F}"/>
              </a:ext>
            </a:extLst>
          </p:cNvPr>
          <p:cNvCxnSpPr>
            <a:cxnSpLocks/>
          </p:cNvCxnSpPr>
          <p:nvPr/>
        </p:nvCxnSpPr>
        <p:spPr>
          <a:xfrm flipH="1">
            <a:off x="8456889" y="1716536"/>
            <a:ext cx="1" cy="33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0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7982" cy="5777057"/>
          </a:xfrm>
        </p:spPr>
        <p:txBody>
          <a:bodyPr>
            <a:normAutofit/>
          </a:bodyPr>
          <a:lstStyle/>
          <a:p>
            <a:r>
              <a:rPr lang="en-US" sz="3600" dirty="0"/>
              <a:t>EDA: </a:t>
            </a:r>
            <a:br>
              <a:rPr lang="en-US" sz="3600" dirty="0"/>
            </a:br>
            <a:br>
              <a:rPr lang="en-US" sz="2400" dirty="0"/>
            </a:br>
            <a:r>
              <a:rPr lang="en-US" sz="2400" dirty="0"/>
              <a:t>Top 40 Artists most frequently mentioned in reviews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958D84-5EB1-7349-9F1C-EE97C5A80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33" r="9729" b="7125"/>
          <a:stretch/>
        </p:blipFill>
        <p:spPr>
          <a:xfrm>
            <a:off x="5433290" y="466292"/>
            <a:ext cx="5920510" cy="59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4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7982" cy="5777057"/>
          </a:xfrm>
        </p:spPr>
        <p:txBody>
          <a:bodyPr>
            <a:normAutofit/>
          </a:bodyPr>
          <a:lstStyle/>
          <a:p>
            <a:r>
              <a:rPr lang="en-US" sz="3600" dirty="0"/>
              <a:t>EDA: </a:t>
            </a:r>
            <a:br>
              <a:rPr lang="en-US" sz="3600" dirty="0"/>
            </a:br>
            <a:br>
              <a:rPr lang="en-US" sz="2400" dirty="0"/>
            </a:br>
            <a:r>
              <a:rPr lang="en-US" sz="2400" dirty="0"/>
              <a:t>Top 40 Artists most frequently mentioned in reviews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958D84-5EB1-7349-9F1C-EE97C5A80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33" r="9729" b="7125"/>
          <a:stretch/>
        </p:blipFill>
        <p:spPr>
          <a:xfrm>
            <a:off x="5433290" y="466292"/>
            <a:ext cx="5920510" cy="5925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3E5936-2E7E-3B42-A3F5-2B3DEB246128}"/>
              </a:ext>
            </a:extLst>
          </p:cNvPr>
          <p:cNvSpPr txBox="1"/>
          <p:nvPr/>
        </p:nvSpPr>
        <p:spPr>
          <a:xfrm>
            <a:off x="10418618" y="3410528"/>
            <a:ext cx="1145313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13683-FCAE-C649-806A-02FFF23B9AE3}"/>
              </a:ext>
            </a:extLst>
          </p:cNvPr>
          <p:cNvSpPr txBox="1"/>
          <p:nvPr/>
        </p:nvSpPr>
        <p:spPr>
          <a:xfrm>
            <a:off x="10313552" y="3798332"/>
            <a:ext cx="1145313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41A863B-6BBD-7144-8C5D-B43BD3CD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20" t="13922" r="14455" b="16852"/>
          <a:stretch/>
        </p:blipFill>
        <p:spPr>
          <a:xfrm>
            <a:off x="2179781" y="1117599"/>
            <a:ext cx="8220364" cy="4747492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E020E9A-D692-894B-9516-7AFF3AB3C7BB}"/>
              </a:ext>
            </a:extLst>
          </p:cNvPr>
          <p:cNvSpPr/>
          <p:nvPr/>
        </p:nvSpPr>
        <p:spPr>
          <a:xfrm>
            <a:off x="6006521" y="3491345"/>
            <a:ext cx="215902" cy="228600"/>
          </a:xfrm>
          <a:prstGeom prst="ellipse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1: Reviewer words (emotion)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107E-A90E-4E43-9EC3-6CB3397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 the reviewer can often be a reflection of the reviewer themselves but also the nature of the music</a:t>
            </a:r>
          </a:p>
          <a:p>
            <a:r>
              <a:rPr lang="en-US" dirty="0"/>
              <a:t>Graph emotion/sentiment of reviews over time</a:t>
            </a:r>
          </a:p>
          <a:p>
            <a:r>
              <a:rPr lang="en-US" dirty="0"/>
              <a:t>Either chord or ridgeline – else lines</a:t>
            </a:r>
          </a:p>
        </p:txBody>
      </p:sp>
    </p:spTree>
    <p:extLst>
      <p:ext uri="{BB962C8B-B14F-4D97-AF65-F5344CB8AC3E}">
        <p14:creationId xmlns:p14="http://schemas.microsoft.com/office/powerpoint/2010/main" val="421728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2: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107E-A90E-4E43-9EC3-6CB3397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words and instruments as topics</a:t>
            </a:r>
          </a:p>
          <a:p>
            <a:r>
              <a:rPr lang="en-US" dirty="0"/>
              <a:t>These are used as </a:t>
            </a:r>
            <a:r>
              <a:rPr lang="en-US" dirty="0" err="1"/>
              <a:t>descriptives</a:t>
            </a:r>
            <a:r>
              <a:rPr lang="en-US" dirty="0"/>
              <a:t> for the audience to understand the nature of the album</a:t>
            </a:r>
          </a:p>
        </p:txBody>
      </p:sp>
    </p:spTree>
    <p:extLst>
      <p:ext uri="{BB962C8B-B14F-4D97-AF65-F5344CB8AC3E}">
        <p14:creationId xmlns:p14="http://schemas.microsoft.com/office/powerpoint/2010/main" val="21101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A584EA-B018-6747-9CD2-F7203964A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2" t="8081" r="43309" b="48960"/>
          <a:stretch/>
        </p:blipFill>
        <p:spPr>
          <a:xfrm>
            <a:off x="598031" y="1690688"/>
            <a:ext cx="3790373" cy="319775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3AE73FB-B028-344A-B2A6-B02F714A6D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882" t="6788" r="43804" b="48148"/>
          <a:stretch/>
        </p:blipFill>
        <p:spPr>
          <a:xfrm>
            <a:off x="4177032" y="1517909"/>
            <a:ext cx="3837935" cy="337053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6E4E80-748D-B445-AFDF-58B6412665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383" t="8001" r="43266" b="49999"/>
          <a:stretch/>
        </p:blipFill>
        <p:spPr>
          <a:xfrm>
            <a:off x="8260703" y="1643106"/>
            <a:ext cx="3591883" cy="31201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94F8D4-D3AE-5A4F-AE5C-BF5B039AA85F}"/>
              </a:ext>
            </a:extLst>
          </p:cNvPr>
          <p:cNvSpPr/>
          <p:nvPr/>
        </p:nvSpPr>
        <p:spPr>
          <a:xfrm>
            <a:off x="1142979" y="5061221"/>
            <a:ext cx="2498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Rock/Metal:</a:t>
            </a:r>
            <a:r>
              <a:rPr lang="en-US" sz="1200" dirty="0"/>
              <a:t> Yakuza (Transmutations)</a:t>
            </a:r>
          </a:p>
        </p:txBody>
      </p:sp>
      <p:pic>
        <p:nvPicPr>
          <p:cNvPr id="8194" name="Picture 2" descr="Yakuza - Amount to Nothing - Amazon.com Music">
            <a:extLst>
              <a:ext uri="{FF2B5EF4-FFF2-40B4-BE49-F238E27FC236}">
                <a16:creationId xmlns:a16="http://schemas.microsoft.com/office/drawing/2014/main" id="{FB4A8222-3C2C-0B4C-9FC1-83BFD7AD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69" y="5338219"/>
            <a:ext cx="1040132" cy="104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C099EF3-6B6D-A143-91A8-9F3B72EF60ED}"/>
              </a:ext>
            </a:extLst>
          </p:cNvPr>
          <p:cNvSpPr/>
          <p:nvPr/>
        </p:nvSpPr>
        <p:spPr>
          <a:xfrm>
            <a:off x="4508191" y="5061220"/>
            <a:ext cx="2975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Hip Hop/Rap:</a:t>
            </a:r>
            <a:r>
              <a:rPr lang="en-US" sz="1200" dirty="0"/>
              <a:t> People Under the Stairs (O.S.T)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9ACC4-2C79-AD44-86CF-A41223936779}"/>
              </a:ext>
            </a:extLst>
          </p:cNvPr>
          <p:cNvSpPr/>
          <p:nvPr/>
        </p:nvSpPr>
        <p:spPr>
          <a:xfrm>
            <a:off x="8842592" y="5061221"/>
            <a:ext cx="2347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Electronic:</a:t>
            </a:r>
            <a:r>
              <a:rPr lang="en-US" sz="1200" dirty="0"/>
              <a:t> Bonobo (Animal Magic)</a:t>
            </a:r>
          </a:p>
        </p:txBody>
      </p:sp>
      <p:pic>
        <p:nvPicPr>
          <p:cNvPr id="8196" name="Picture 4" descr="People Under the Stairs: albums, songs, playlists | Listen on Deezer">
            <a:extLst>
              <a:ext uri="{FF2B5EF4-FFF2-40B4-BE49-F238E27FC236}">
                <a16:creationId xmlns:a16="http://schemas.microsoft.com/office/drawing/2014/main" id="{22888C45-35FC-374D-B553-3F27B4CE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167" y="5340971"/>
            <a:ext cx="1039091" cy="10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nimal Magic (Bonobo album) - Wikipedia">
            <a:extLst>
              <a:ext uri="{FF2B5EF4-FFF2-40B4-BE49-F238E27FC236}">
                <a16:creationId xmlns:a16="http://schemas.microsoft.com/office/drawing/2014/main" id="{AC395CD4-FFDD-0243-9C04-3D122F27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012" y="5377570"/>
            <a:ext cx="1039091" cy="10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7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C402-CA98-BB4A-89D2-96BE85A9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Cosine sim – using TF-IDF and Cosine sim</a:t>
            </a:r>
          </a:p>
          <a:p>
            <a:pPr lvl="1"/>
            <a:r>
              <a:rPr lang="en-US" dirty="0"/>
              <a:t>Examples of similar albums</a:t>
            </a:r>
          </a:p>
          <a:p>
            <a:r>
              <a:rPr lang="en-US" dirty="0"/>
              <a:t>2. Cosine sim - using PCA and Cosine sim</a:t>
            </a:r>
          </a:p>
          <a:p>
            <a:pPr lvl="1"/>
            <a:r>
              <a:rPr lang="en-US" dirty="0"/>
              <a:t>Examples of similar albums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images to show how similarity works</a:t>
            </a:r>
          </a:p>
        </p:txBody>
      </p:sp>
    </p:spTree>
    <p:extLst>
      <p:ext uri="{BB962C8B-B14F-4D97-AF65-F5344CB8AC3E}">
        <p14:creationId xmlns:p14="http://schemas.microsoft.com/office/powerpoint/2010/main" val="48098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86D-CA23-A746-B106-C2AC7E7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F14D-4576-3648-B9BA-1EFE260E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48" y="2478024"/>
            <a:ext cx="4770408" cy="370711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Provide </a:t>
            </a:r>
            <a:r>
              <a:rPr lang="en-US" b="1" dirty="0">
                <a:solidFill>
                  <a:srgbClr val="0070C0"/>
                </a:solidFill>
              </a:rPr>
              <a:t>Context</a:t>
            </a:r>
            <a:r>
              <a:rPr lang="en-US" dirty="0">
                <a:solidFill>
                  <a:srgbClr val="0070C0"/>
                </a:solidFill>
              </a:rPr>
              <a:t> in the slides (somehow in the app)</a:t>
            </a:r>
          </a:p>
          <a:p>
            <a:pPr marL="0" indent="0">
              <a:buNone/>
            </a:pPr>
            <a:r>
              <a:rPr lang="en-US" b="1" dirty="0"/>
              <a:t>EDA</a:t>
            </a:r>
            <a:r>
              <a:rPr lang="en-US" dirty="0"/>
              <a:t> – overview graph – jazz as a whole</a:t>
            </a:r>
          </a:p>
          <a:p>
            <a:pPr marL="0" indent="0">
              <a:buNone/>
            </a:pPr>
            <a:r>
              <a:rPr lang="en-US" dirty="0"/>
              <a:t>. Infusion of other music into jazz as it transforms over time (how has it transformed) - heatmap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History of transformation? Artists and quotes by 3 decades – lollipop / </a:t>
            </a:r>
            <a:r>
              <a:rPr lang="en-US" dirty="0" err="1">
                <a:solidFill>
                  <a:srgbClr val="FF0000"/>
                </a:solidFill>
              </a:rPr>
              <a:t>wordcloud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named entity features (mentions) – has maintained it’s roots as well as influence – network map??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Check a few primary artists – what subgenre are they mentioned along with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Maybe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</a:rPr>
              <a:t>spotify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 (with what we have)</a:t>
            </a:r>
          </a:p>
          <a:p>
            <a:pPr marL="0" indent="0">
              <a:buNone/>
            </a:pPr>
            <a:r>
              <a:rPr lang="en-US" b="1" dirty="0"/>
              <a:t>Reviewers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Subgenre by EMO / Sentiment</a:t>
            </a:r>
          </a:p>
          <a:p>
            <a:pPr marL="0" indent="0">
              <a:buNone/>
            </a:pPr>
            <a:r>
              <a:rPr lang="en-US" b="1" dirty="0"/>
              <a:t>Modeling (2 runs)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. PCA</a:t>
            </a:r>
          </a:p>
          <a:p>
            <a:pPr marL="0" indent="0">
              <a:buNone/>
            </a:pPr>
            <a:r>
              <a:rPr lang="en-US" dirty="0"/>
              <a:t>. TF IDF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BE0E26-63FF-4C4E-AE45-AC34133D1B7A}"/>
              </a:ext>
            </a:extLst>
          </p:cNvPr>
          <p:cNvSpPr txBox="1">
            <a:spLocks/>
          </p:cNvSpPr>
          <p:nvPr/>
        </p:nvSpPr>
        <p:spPr>
          <a:xfrm>
            <a:off x="6288542" y="2503271"/>
            <a:ext cx="4551987" cy="3456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streamlit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Spotify – audio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images (last)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audio snippets (last)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Cleanup app as-is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Topic modeling into the viz (instrument selection)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Emotion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Audio feature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3765D-D310-7B49-95B5-B032BBD95EB0}"/>
              </a:ext>
            </a:extLst>
          </p:cNvPr>
          <p:cNvSpPr txBox="1"/>
          <p:nvPr/>
        </p:nvSpPr>
        <p:spPr>
          <a:xfrm>
            <a:off x="3234906" y="289680"/>
            <a:ext cx="816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Radiohead is a vector – aggregate / average – then get </a:t>
            </a:r>
            <a:r>
              <a:rPr lang="en-US" dirty="0" err="1">
                <a:highlight>
                  <a:srgbClr val="C0C0C0"/>
                </a:highlight>
              </a:rPr>
              <a:t>similiarities</a:t>
            </a:r>
            <a:r>
              <a:rPr lang="en-US" dirty="0">
                <a:highlight>
                  <a:srgbClr val="C0C0C0"/>
                </a:highlight>
              </a:rPr>
              <a:t> on that</a:t>
            </a:r>
          </a:p>
          <a:p>
            <a:r>
              <a:rPr lang="en-US" dirty="0">
                <a:highlight>
                  <a:srgbClr val="C0C0C0"/>
                </a:highlight>
              </a:rPr>
              <a:t>Put 8 into a list – similarities have duplicate votes – strengthen those votes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25600"/>
            <a:ext cx="10527406" cy="456992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Enjoyment of </a:t>
            </a:r>
            <a:r>
              <a:rPr lang="en-US" sz="2000" b="1" dirty="0"/>
              <a:t>DISCOVERY</a:t>
            </a:r>
            <a:r>
              <a:rPr lang="en-US" sz="2000" dirty="0"/>
              <a:t>!</a:t>
            </a:r>
          </a:p>
          <a:p>
            <a:r>
              <a:rPr lang="en-US" sz="2000" dirty="0"/>
              <a:t>How were you introduced to music you love?</a:t>
            </a:r>
          </a:p>
          <a:p>
            <a:r>
              <a:rPr lang="en-US" sz="2000" dirty="0"/>
              <a:t>Music Industry Machine</a:t>
            </a:r>
          </a:p>
          <a:p>
            <a:r>
              <a:rPr lang="en-US" sz="2000" dirty="0"/>
              <a:t>Cross breeding of Traditional Jazz and Mainstream music lends itself to beautiful and artistic expressions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D4BAF5C-C32C-FC48-9EA6-F6B957EB1B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3551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2272-F97D-444D-A0B0-3EC546AD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25600"/>
            <a:ext cx="10527406" cy="456992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PURPOSE: Give mainstream (non-jazz) audiences a tool to discover Modern Jazz Music</a:t>
            </a:r>
          </a:p>
          <a:p>
            <a:r>
              <a:rPr lang="en-US" sz="2000" dirty="0"/>
              <a:t>Allowing users to explore connection to music they already know and love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D4BAF5C-C32C-FC48-9EA6-F6B957EB1B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95911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25600"/>
            <a:ext cx="10527406" cy="456992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&amp; Processes</a:t>
            </a:r>
          </a:p>
          <a:p>
            <a:r>
              <a:rPr lang="en-US" sz="2000" dirty="0"/>
              <a:t>EDA</a:t>
            </a:r>
          </a:p>
          <a:p>
            <a:r>
              <a:rPr lang="en-US" sz="2000" dirty="0"/>
              <a:t>Modeling</a:t>
            </a:r>
          </a:p>
          <a:p>
            <a:r>
              <a:rPr lang="en-US" sz="2000" dirty="0"/>
              <a:t>Modern Jazz Discovery Tool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D4BAF5C-C32C-FC48-9EA6-F6B957EB1B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9644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E1A2-B752-3847-B164-6292D06D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Pitchfork Reviews 1999-2021</a:t>
            </a:r>
          </a:p>
          <a:p>
            <a:pPr lvl="1"/>
            <a:r>
              <a:rPr lang="en-US" dirty="0"/>
              <a:t>Scraped using Beautiful Soup</a:t>
            </a:r>
          </a:p>
          <a:p>
            <a:pPr lvl="1"/>
            <a:r>
              <a:rPr lang="en-US" dirty="0"/>
              <a:t>Spotify Audio Features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Topic Modeling (NMF)</a:t>
            </a:r>
          </a:p>
          <a:p>
            <a:pPr lvl="1"/>
            <a:r>
              <a:rPr lang="en-US" dirty="0"/>
              <a:t>Sentiment / Emotions</a:t>
            </a:r>
          </a:p>
          <a:p>
            <a:pPr lvl="2"/>
            <a:r>
              <a:rPr lang="en-US" dirty="0"/>
              <a:t>NRC Lexicon</a:t>
            </a:r>
          </a:p>
          <a:p>
            <a:pPr lvl="1"/>
            <a:r>
              <a:rPr lang="en-US" dirty="0"/>
              <a:t>TF-IDF –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417799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256DA-C0A3-2C47-8C42-81A2581DEAA8}"/>
              </a:ext>
            </a:extLst>
          </p:cNvPr>
          <p:cNvSpPr txBox="1"/>
          <p:nvPr/>
        </p:nvSpPr>
        <p:spPr>
          <a:xfrm>
            <a:off x="729673" y="2216730"/>
            <a:ext cx="35652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glow rad="635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….an artist best known for soulful, worldly </a:t>
            </a:r>
            <a:r>
              <a:rPr lang="en-US" b="1" dirty="0"/>
              <a:t>downtempo</a:t>
            </a:r>
            <a:r>
              <a:rPr lang="en-US" dirty="0"/>
              <a:t> tries his hand at upbeat </a:t>
            </a:r>
            <a:r>
              <a:rPr lang="en-US" b="1" dirty="0"/>
              <a:t>house…</a:t>
            </a:r>
            <a:r>
              <a:rPr lang="en-US" dirty="0"/>
              <a:t>his melodies and live instrumentation hint at a fondness for </a:t>
            </a:r>
            <a:r>
              <a:rPr lang="en-US" b="1" dirty="0"/>
              <a:t>jazz</a:t>
            </a:r>
            <a:r>
              <a:rPr lang="en-US" dirty="0"/>
              <a:t>, </a:t>
            </a:r>
            <a:r>
              <a:rPr lang="en-US" b="1" dirty="0"/>
              <a:t>soul</a:t>
            </a:r>
            <a:r>
              <a:rPr lang="en-US" dirty="0"/>
              <a:t>, </a:t>
            </a:r>
            <a:r>
              <a:rPr lang="en-US" b="1" dirty="0"/>
              <a:t>folk</a:t>
            </a:r>
            <a:r>
              <a:rPr lang="en-US" dirty="0"/>
              <a:t>, and </a:t>
            </a:r>
            <a:r>
              <a:rPr lang="en-US" b="1" dirty="0"/>
              <a:t>minimalism…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6776C-F402-0E4C-AB88-52504614CE0C}"/>
              </a:ext>
            </a:extLst>
          </p:cNvPr>
          <p:cNvSpPr txBox="1"/>
          <p:nvPr/>
        </p:nvSpPr>
        <p:spPr>
          <a:xfrm>
            <a:off x="5841999" y="2225288"/>
            <a:ext cx="1644074" cy="203132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7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Downtempo</a:t>
            </a:r>
          </a:p>
          <a:p>
            <a:r>
              <a:rPr lang="en-US" dirty="0"/>
              <a:t>House</a:t>
            </a:r>
          </a:p>
          <a:p>
            <a:r>
              <a:rPr lang="en-US" dirty="0"/>
              <a:t>Jazz</a:t>
            </a:r>
          </a:p>
          <a:p>
            <a:r>
              <a:rPr lang="en-US" dirty="0"/>
              <a:t>Soul</a:t>
            </a:r>
          </a:p>
          <a:p>
            <a:r>
              <a:rPr lang="en-US" dirty="0"/>
              <a:t>Folk</a:t>
            </a:r>
          </a:p>
          <a:p>
            <a:r>
              <a:rPr lang="en-US" dirty="0"/>
              <a:t>Minimalism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3A62E-F674-8042-8F85-B517CA789485}"/>
              </a:ext>
            </a:extLst>
          </p:cNvPr>
          <p:cNvSpPr txBox="1"/>
          <p:nvPr/>
        </p:nvSpPr>
        <p:spPr>
          <a:xfrm>
            <a:off x="9033163" y="2216727"/>
            <a:ext cx="1865745" cy="203132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74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Electronic</a:t>
            </a:r>
          </a:p>
          <a:p>
            <a:r>
              <a:rPr lang="en-US" dirty="0"/>
              <a:t>Jazz</a:t>
            </a:r>
          </a:p>
          <a:p>
            <a:r>
              <a:rPr lang="en-US" dirty="0"/>
              <a:t>Blues/Soul</a:t>
            </a:r>
          </a:p>
          <a:p>
            <a:r>
              <a:rPr lang="en-US" dirty="0"/>
              <a:t>Folk/Country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BA99C4-880D-644F-AC4F-E03CA318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4" y="4421475"/>
            <a:ext cx="3565236" cy="203132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D36C7E-DD0C-5D45-83ED-967B0B74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99" y="4624337"/>
            <a:ext cx="1625600" cy="1625600"/>
          </a:xfrm>
          <a:prstGeom prst="rect">
            <a:avLst/>
          </a:prstGeom>
          <a:effectLst>
            <a:glow rad="127000">
              <a:schemeClr val="accent6"/>
            </a:glow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57DA465-23A7-5E4D-9AC4-53636F7F22DF}"/>
              </a:ext>
            </a:extLst>
          </p:cNvPr>
          <p:cNvSpPr/>
          <p:nvPr/>
        </p:nvSpPr>
        <p:spPr>
          <a:xfrm>
            <a:off x="4414982" y="3158836"/>
            <a:ext cx="1330036" cy="270164"/>
          </a:xfrm>
          <a:prstGeom prst="rightArrow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C218453-87E9-D147-B6CA-EE868E780DF7}"/>
              </a:ext>
            </a:extLst>
          </p:cNvPr>
          <p:cNvSpPr/>
          <p:nvPr/>
        </p:nvSpPr>
        <p:spPr>
          <a:xfrm>
            <a:off x="7594600" y="3158836"/>
            <a:ext cx="1330036" cy="270164"/>
          </a:xfrm>
          <a:prstGeom prst="rightArrow">
            <a:avLst/>
          </a:prstGeom>
          <a:solidFill>
            <a:schemeClr val="accent1">
              <a:alpha val="62000"/>
            </a:schemeClr>
          </a:solidFill>
          <a:ln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EC0BFCC-E624-EC45-A2E7-0EEE35F6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235" y="4624337"/>
            <a:ext cx="1625600" cy="162560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39003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Pitchfork Review Timeline by Sub-genre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B8BDAB6-138C-8C48-B857-920AE5DBA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067" y="1690688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284489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Pitchfork Review Timeline by Sub-genre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CC6BA0-64D9-344A-B462-447CA4D4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021" t="3500" r="60606" b="88700"/>
          <a:stretch/>
        </p:blipFill>
        <p:spPr>
          <a:xfrm>
            <a:off x="3592945" y="2128852"/>
            <a:ext cx="2503055" cy="28531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DEDA827-4E62-A240-A0DD-AEDECCC2A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718" t="79546" r="60909" b="5050"/>
          <a:stretch/>
        </p:blipFill>
        <p:spPr>
          <a:xfrm>
            <a:off x="3592945" y="2494966"/>
            <a:ext cx="2503054" cy="563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D19803-B322-BC41-AF59-55E4ACFC4DD7}"/>
              </a:ext>
            </a:extLst>
          </p:cNvPr>
          <p:cNvSpPr txBox="1"/>
          <p:nvPr/>
        </p:nvSpPr>
        <p:spPr>
          <a:xfrm>
            <a:off x="2064326" y="5157881"/>
            <a:ext cx="806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</a:t>
            </a:r>
            <a:r>
              <a:rPr lang="en-US" b="1" dirty="0" err="1"/>
              <a:t>jazztronica</a:t>
            </a:r>
            <a:r>
              <a:rPr lang="en-US" dirty="0"/>
              <a:t>, is a genre of </a:t>
            </a:r>
            <a:r>
              <a:rPr lang="en-US" b="1" dirty="0"/>
              <a:t>jazz</a:t>
            </a:r>
            <a:r>
              <a:rPr lang="en-US" dirty="0"/>
              <a:t> and </a:t>
            </a:r>
            <a:r>
              <a:rPr lang="en-US" b="1" dirty="0"/>
              <a:t>electronic</a:t>
            </a:r>
            <a:r>
              <a:rPr lang="en-US" dirty="0"/>
              <a:t> music. The term was coined in the </a:t>
            </a:r>
            <a:r>
              <a:rPr lang="en-US" b="1" dirty="0"/>
              <a:t>late 1990s </a:t>
            </a:r>
            <a:r>
              <a:rPr lang="en-US" dirty="0"/>
              <a:t>to refer to music that blends jazz elements with other musical styles…”</a:t>
            </a:r>
          </a:p>
          <a:p>
            <a:r>
              <a:rPr lang="en-US" dirty="0"/>
              <a:t>(source: Wikipedia)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43D857-439C-A24E-9C34-5E35873B73F8}"/>
              </a:ext>
            </a:extLst>
          </p:cNvPr>
          <p:cNvSpPr/>
          <p:nvPr/>
        </p:nvSpPr>
        <p:spPr>
          <a:xfrm rot="16200000">
            <a:off x="4562764" y="1992226"/>
            <a:ext cx="563418" cy="250305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0D444-F7D9-8A40-8897-2C025F3B9EE9}"/>
              </a:ext>
            </a:extLst>
          </p:cNvPr>
          <p:cNvSpPr txBox="1"/>
          <p:nvPr/>
        </p:nvSpPr>
        <p:spPr>
          <a:xfrm>
            <a:off x="4331276" y="1404648"/>
            <a:ext cx="1502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Thievery Corporation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9C6EA-7D0B-034B-AC66-F79D23F65699}"/>
              </a:ext>
            </a:extLst>
          </p:cNvPr>
          <p:cNvSpPr txBox="1"/>
          <p:nvPr/>
        </p:nvSpPr>
        <p:spPr>
          <a:xfrm>
            <a:off x="4113567" y="3623205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Electronic 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B419D-0EA0-394C-A216-5B978CF4C4F0}"/>
              </a:ext>
            </a:extLst>
          </p:cNvPr>
          <p:cNvSpPr txBox="1"/>
          <p:nvPr/>
        </p:nvSpPr>
        <p:spPr>
          <a:xfrm>
            <a:off x="3560717" y="1423120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 Germain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8F25F-774F-614C-983A-1812FE735D71}"/>
              </a:ext>
            </a:extLst>
          </p:cNvPr>
          <p:cNvCxnSpPr>
            <a:cxnSpLocks/>
          </p:cNvCxnSpPr>
          <p:nvPr/>
        </p:nvCxnSpPr>
        <p:spPr>
          <a:xfrm flipH="1">
            <a:off x="4844472" y="1723751"/>
            <a:ext cx="1" cy="33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8BA724-4D53-4544-94FD-78337D4E90B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001704" y="1700119"/>
            <a:ext cx="6878" cy="36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Pitchfork Review Timeline by Sub-genre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CC6BA0-64D9-344A-B462-447CA4D4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021" t="3500" r="60606" b="88700"/>
          <a:stretch/>
        </p:blipFill>
        <p:spPr>
          <a:xfrm>
            <a:off x="2336801" y="2128852"/>
            <a:ext cx="2503055" cy="28531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DEDA827-4E62-A240-A0DD-AEDECCC2A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718" t="79546" r="60909" b="5050"/>
          <a:stretch/>
        </p:blipFill>
        <p:spPr>
          <a:xfrm>
            <a:off x="2299860" y="2494966"/>
            <a:ext cx="2503054" cy="563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D19803-B322-BC41-AF59-55E4ACFC4DD7}"/>
              </a:ext>
            </a:extLst>
          </p:cNvPr>
          <p:cNvSpPr txBox="1"/>
          <p:nvPr/>
        </p:nvSpPr>
        <p:spPr>
          <a:xfrm>
            <a:off x="2105892" y="5052675"/>
            <a:ext cx="866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“…When someone says </a:t>
            </a:r>
            <a:r>
              <a:rPr lang="en-US" b="1" dirty="0"/>
              <a:t>Radiohead</a:t>
            </a:r>
            <a:r>
              <a:rPr lang="en-US" dirty="0"/>
              <a:t>, most think of an ‘alternative’ </a:t>
            </a:r>
            <a:r>
              <a:rPr lang="en-US" b="1" dirty="0"/>
              <a:t>rock </a:t>
            </a:r>
            <a:r>
              <a:rPr lang="en-US" dirty="0"/>
              <a:t>band…the reality is, Radiohead in many ways </a:t>
            </a:r>
            <a:r>
              <a:rPr lang="en-US" b="1" dirty="0"/>
              <a:t>functions like jazz fusion </a:t>
            </a:r>
            <a:r>
              <a:rPr lang="en-US" dirty="0"/>
              <a:t>bands...”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43D857-439C-A24E-9C34-5E35873B73F8}"/>
              </a:ext>
            </a:extLst>
          </p:cNvPr>
          <p:cNvSpPr/>
          <p:nvPr/>
        </p:nvSpPr>
        <p:spPr>
          <a:xfrm rot="16200000">
            <a:off x="5740608" y="2397247"/>
            <a:ext cx="627668" cy="194887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40BCC4C-DB9B-144F-AA66-8C0A377AF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394" t="11144" r="39394" b="81055"/>
          <a:stretch/>
        </p:blipFill>
        <p:spPr>
          <a:xfrm>
            <a:off x="5089236" y="2128851"/>
            <a:ext cx="1939638" cy="28531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7254305-4C78-EA40-ABDC-72D20D66C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788" t="79482" r="40000" b="7386"/>
          <a:stretch/>
        </p:blipFill>
        <p:spPr>
          <a:xfrm>
            <a:off x="5077691" y="2494966"/>
            <a:ext cx="1939639" cy="480291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7E720D9F-CB3A-8448-9477-B3F928B7557F}"/>
              </a:ext>
            </a:extLst>
          </p:cNvPr>
          <p:cNvSpPr/>
          <p:nvPr/>
        </p:nvSpPr>
        <p:spPr>
          <a:xfrm rot="16200000">
            <a:off x="3260436" y="2121535"/>
            <a:ext cx="563418" cy="250305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DD4E4-99A0-7445-B67F-2F2BED4C7350}"/>
              </a:ext>
            </a:extLst>
          </p:cNvPr>
          <p:cNvSpPr txBox="1"/>
          <p:nvPr/>
        </p:nvSpPr>
        <p:spPr>
          <a:xfrm>
            <a:off x="2857423" y="3654770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Electronic 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2CA8E-EEB7-3B4D-AFD1-8A88A7C6E344}"/>
              </a:ext>
            </a:extLst>
          </p:cNvPr>
          <p:cNvSpPr txBox="1"/>
          <p:nvPr/>
        </p:nvSpPr>
        <p:spPr>
          <a:xfrm>
            <a:off x="5572917" y="3685516"/>
            <a:ext cx="9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Rock Era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4EF8D6-4042-DB4C-98F2-EA4783E7167E}"/>
              </a:ext>
            </a:extLst>
          </p:cNvPr>
          <p:cNvSpPr txBox="1"/>
          <p:nvPr/>
        </p:nvSpPr>
        <p:spPr>
          <a:xfrm>
            <a:off x="5491124" y="147853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Radiohead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CCF5DC-0443-5243-9559-A96D0E685AC0}"/>
              </a:ext>
            </a:extLst>
          </p:cNvPr>
          <p:cNvCxnSpPr>
            <a:cxnSpLocks/>
          </p:cNvCxnSpPr>
          <p:nvPr/>
        </p:nvCxnSpPr>
        <p:spPr>
          <a:xfrm flipH="1">
            <a:off x="6047509" y="1751169"/>
            <a:ext cx="1" cy="33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8A7747-0292-794F-AD7D-672132714605}"/>
              </a:ext>
            </a:extLst>
          </p:cNvPr>
          <p:cNvSpPr txBox="1"/>
          <p:nvPr/>
        </p:nvSpPr>
        <p:spPr>
          <a:xfrm>
            <a:off x="6341037" y="1483676"/>
            <a:ext cx="537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Wilco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B4ED2F-EB96-2C45-90C5-33CCF5C6DD4A}"/>
              </a:ext>
            </a:extLst>
          </p:cNvPr>
          <p:cNvCxnSpPr>
            <a:cxnSpLocks/>
          </p:cNvCxnSpPr>
          <p:nvPr/>
        </p:nvCxnSpPr>
        <p:spPr>
          <a:xfrm flipH="1">
            <a:off x="6618263" y="1727069"/>
            <a:ext cx="1" cy="33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6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9164</TotalTime>
  <Words>671</Words>
  <Application>Microsoft Macintosh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Modern Jazz Discovery Tool</vt:lpstr>
      <vt:lpstr>PowerPoint Presentation</vt:lpstr>
      <vt:lpstr>Motivations</vt:lpstr>
      <vt:lpstr>PowerPoint Presentation</vt:lpstr>
      <vt:lpstr>Data &amp; Processes</vt:lpstr>
      <vt:lpstr>Data &amp; Processes</vt:lpstr>
      <vt:lpstr>EDA: Pitchfork Review Timeline by Sub-genre</vt:lpstr>
      <vt:lpstr>EDA: Pitchfork Review Timeline by Sub-genre</vt:lpstr>
      <vt:lpstr>EDA: Pitchfork Review Timeline by Sub-genre</vt:lpstr>
      <vt:lpstr>EDA: Pitchfork Review Timeline by Sub-genre</vt:lpstr>
      <vt:lpstr>EDA:   Top 40 Artists most frequently mentioned in reviews </vt:lpstr>
      <vt:lpstr>EDA:   Top 40 Artists most frequently mentioned in reviews </vt:lpstr>
      <vt:lpstr>EDA - </vt:lpstr>
      <vt:lpstr>Layer 1: Reviewer words (emotion)</vt:lpstr>
      <vt:lpstr>Layer 2: Instruments</vt:lpstr>
      <vt:lpstr>Audio Features</vt:lpstr>
      <vt:lpstr>Content-based Model</vt:lpstr>
      <vt:lpstr>TO 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Discovery</dc:title>
  <dc:creator>Chris Chan</dc:creator>
  <cp:lastModifiedBy>Chris Chan</cp:lastModifiedBy>
  <cp:revision>113</cp:revision>
  <dcterms:created xsi:type="dcterms:W3CDTF">2021-03-12T15:18:53Z</dcterms:created>
  <dcterms:modified xsi:type="dcterms:W3CDTF">2021-03-19T00:03:41Z</dcterms:modified>
</cp:coreProperties>
</file>