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1" r:id="rId6"/>
    <p:sldId id="281" r:id="rId7"/>
    <p:sldId id="25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3" r:id="rId21"/>
    <p:sldId id="284" r:id="rId22"/>
    <p:sldId id="285" r:id="rId23"/>
    <p:sldId id="260" r:id="rId24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26" autoAdjust="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altLang="ko-KR" sz="2000" noProof="0">
              <a:latin typeface="Malgun Gothic" panose="020B0503020000020004" pitchFamily="50" charset="-127"/>
              <a:ea typeface="Malgun Gothic" panose="020B0503020000020004" pitchFamily="50" charset="-127"/>
            </a:rPr>
            <a:t>Activation Function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91A66877-AC1C-46D9-BF2C-6024B638DEA9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altLang="ko-KR" sz="2000" noProof="0">
              <a:latin typeface="Malgun Gothic" panose="020B0503020000020004" pitchFamily="50" charset="-127"/>
              <a:ea typeface="Malgun Gothic" panose="020B0503020000020004" pitchFamily="50" charset="-127"/>
            </a:rPr>
            <a:t>Initialize Weights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76CC3289-2662-43F0-A3C6-BA04A135F08C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altLang="ko-KR" sz="2000" noProof="0">
              <a:latin typeface="Malgun Gothic" panose="020B0503020000020004" pitchFamily="50" charset="-127"/>
              <a:ea typeface="Malgun Gothic" panose="020B0503020000020004" pitchFamily="50" charset="-127"/>
            </a:rPr>
            <a:t>Dropout, </a:t>
          </a:r>
          <a:r>
            <a:rPr lang="ko-KR" altLang="en-US" sz="2000" noProof="0">
              <a:latin typeface="Malgun Gothic" panose="020B0503020000020004" pitchFamily="50" charset="-127"/>
              <a:ea typeface="Malgun Gothic" panose="020B0503020000020004" pitchFamily="50" charset="-127"/>
            </a:rPr>
            <a:t>앙상블 </a:t>
          </a:r>
          <a:r>
            <a:rPr lang="en-US" altLang="ko-KR" sz="2000" noProof="0">
              <a:latin typeface="Malgun Gothic" panose="020B0503020000020004" pitchFamily="50" charset="-127"/>
              <a:ea typeface="Malgun Gothic" panose="020B0503020000020004" pitchFamily="50" charset="-127"/>
            </a:rPr>
            <a:t>..</a:t>
          </a:r>
          <a:r>
            <a:rPr lang="ko-KR" altLang="en-US" sz="2000" noProof="0">
              <a:latin typeface="Malgun Gothic" panose="020B0503020000020004" pitchFamily="50" charset="-127"/>
              <a:ea typeface="Malgun Gothic" panose="020B0503020000020004" pitchFamily="50" charset="-127"/>
            </a:rPr>
            <a:t>등</a:t>
          </a:r>
          <a:endParaRPr lang="en-US" altLang="ko-KR" sz="2000" noProof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rtl="0">
            <a:lnSpc>
              <a:spcPct val="100000"/>
            </a:lnSpc>
          </a:pPr>
          <a:endParaRPr lang="ko-KR" altLang="en-US" sz="1300" noProof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ko-KR" altLang="en-US" noProof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NeighborX="5483" custLinFactNeighborY="399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네트워크 다이어그램 단색으로 채워진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LinFactNeighborX="247" custLinFactNeighborY="-1104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해시 태그 단색으로 채워진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602755" y="446924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62779" y="2662326"/>
          <a:ext cx="322283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noProof="0">
              <a:latin typeface="Malgun Gothic" panose="020B0503020000020004" pitchFamily="50" charset="-127"/>
              <a:ea typeface="Malgun Gothic" panose="020B0503020000020004" pitchFamily="50" charset="-127"/>
            </a:rPr>
            <a:t>Activation Function</a:t>
          </a:r>
        </a:p>
      </dsp:txBody>
      <dsp:txXfrm>
        <a:off x="62779" y="2662326"/>
        <a:ext cx="3222832" cy="900000"/>
      </dsp:txXfrm>
    </dsp:sp>
    <dsp:sp modelId="{CE9DF0E8-B0DE-4E1E-9FF4-6006AD8428DB}">
      <dsp:nvSpPr>
        <dsp:cNvPr id="0" name=""/>
        <dsp:cNvSpPr/>
      </dsp:nvSpPr>
      <dsp:spPr>
        <a:xfrm>
          <a:off x="4310064" y="388942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672262"/>
          <a:ext cx="322283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noProof="0">
              <a:latin typeface="Malgun Gothic" panose="020B0503020000020004" pitchFamily="50" charset="-127"/>
              <a:ea typeface="Malgun Gothic" panose="020B0503020000020004" pitchFamily="50" charset="-127"/>
            </a:rPr>
            <a:t>Initialize Weights</a:t>
          </a:r>
        </a:p>
      </dsp:txBody>
      <dsp:txXfrm>
        <a:off x="3841646" y="2672262"/>
        <a:ext cx="3222832" cy="900000"/>
      </dsp:txXfrm>
    </dsp:sp>
    <dsp:sp modelId="{6DB1FE51-13D0-4A38-AD6E-48D4371A1AF3}">
      <dsp:nvSpPr>
        <dsp:cNvPr id="0" name=""/>
        <dsp:cNvSpPr/>
      </dsp:nvSpPr>
      <dsp:spPr>
        <a:xfrm>
          <a:off x="8096892" y="388942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672262"/>
          <a:ext cx="322283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noProof="0">
              <a:latin typeface="Malgun Gothic" panose="020B0503020000020004" pitchFamily="50" charset="-127"/>
              <a:ea typeface="Malgun Gothic" panose="020B0503020000020004" pitchFamily="50" charset="-127"/>
            </a:rPr>
            <a:t>Dropout, </a:t>
          </a:r>
          <a:r>
            <a:rPr lang="ko-KR" altLang="en-US" sz="2000" kern="1200" noProof="0">
              <a:latin typeface="Malgun Gothic" panose="020B0503020000020004" pitchFamily="50" charset="-127"/>
              <a:ea typeface="Malgun Gothic" panose="020B0503020000020004" pitchFamily="50" charset="-127"/>
            </a:rPr>
            <a:t>앙상블 </a:t>
          </a:r>
          <a:r>
            <a:rPr lang="en-US" altLang="ko-KR" sz="2000" kern="1200" noProof="0">
              <a:latin typeface="Malgun Gothic" panose="020B0503020000020004" pitchFamily="50" charset="-127"/>
              <a:ea typeface="Malgun Gothic" panose="020B0503020000020004" pitchFamily="50" charset="-127"/>
            </a:rPr>
            <a:t>..</a:t>
          </a:r>
          <a:r>
            <a:rPr lang="ko-KR" altLang="en-US" sz="2000" kern="1200" noProof="0">
              <a:latin typeface="Malgun Gothic" panose="020B0503020000020004" pitchFamily="50" charset="-127"/>
              <a:ea typeface="Malgun Gothic" panose="020B0503020000020004" pitchFamily="50" charset="-127"/>
            </a:rPr>
            <a:t>등</a:t>
          </a:r>
          <a:endParaRPr lang="en-US" altLang="ko-KR" sz="2000" kern="1200" noProof="0"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 noProof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7628474" y="2672262"/>
        <a:ext cx="3222832" cy="90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69E36E-728F-4B79-BBD6-A00C72EA8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115FF-53DF-4791-A127-8A6D32CD8E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554BE-3FCB-4F69-A327-C586C2A74082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00E04-11B8-4819-BABD-0EB82B38F6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DD8B12-C8C8-4ECD-AD5A-280D228275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96A43-096E-47B8-B368-9AB51FCC2E7C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21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08:15:02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681 1 24575,'-122'140'0,"80"-100"0,24-24 0,1 1 0,1 1 0,0 0 0,-15 24 0,4-1 0,-42 47 0,41-54 0,1 0 0,-23 42 0,35-49 0,-1-1 0,-2 0 0,-26 30 0,35-46 0,0 1 0,0 1 0,1 0 0,1 0 0,0 0 0,1 1 0,0 0 0,-5 17 0,6-10 0,0 1 0,2 0 0,0 1 0,0 36 0,3-46 0,-1 31 0,1-41 0,0 0 0,0 1 0,-1-1 0,1 0 0,-1 0 0,1 0 0,-1 0 0,0 0 0,0 0 0,0-1 0,0 1 0,0 0 0,0 0 0,0 0 0,-2 1 0,2-3 0,1 0 0,0 1 0,0-1 0,-1 0 0,1 0 0,0 0 0,0 0 0,-1 0 0,1 0 0,0 0 0,0-1 0,-1 1 0,1 0 0,0 0 0,0 0 0,-1 0 0,1 0 0,0 0 0,0 0 0,-1 0 0,1-1 0,0 1 0,0 0 0,0 0 0,-1 0 0,1-1 0,0 1 0,0 0 0,0 0 0,0 0 0,0-1 0,-1 1 0,1 0 0,0 0 0,0-1 0,0 1 0,0 0 0,0 0 0,0-1 0,0 1 0,0 0 0,0 0 0,0-1 0,-7-27-1365,3-10-5461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08:15:04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24575,'1'3'0,"-1"0"0,1-1 0,-1 1 0,1 0 0,0 0 0,0 0 0,1-1 0,-1 1 0,1 0 0,-1-1 0,4 5 0,27 29 0,-16-18 0,101 105 0,-41-47 0,31 23 0,-2-1 0,-82-74 0,1-1 0,1-1 0,1-1 0,41 25 0,-33-24 0,0 1 0,-2 2 0,56 54 0,-49-42-439,3-2 0,47 31 0,-88-65 391,16 12-6778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08:14:35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558 285 24575,'0'14'0,"-2"0"0,0 0 0,0-1 0,-1 1 0,-1 0 0,0-1 0,-9 20 0,-52 85 0,57-105 0,-1 0 0,-1-1 0,0 0 0,0 0 0,-2-2 0,1 1 0,-1-1 0,-1-1 0,1 0 0,-2-1 0,-18 9 0,7-8 0,-41 10 0,19-7 0,15-4 0,26-8 0,0 1 0,0 0 0,0 1 0,0-1 0,1 1 0,-1 0 0,1 0 0,0 1 0,-1 0 0,1 0 0,0 0 0,0 1 0,-6 5 0,10-8 0,1-1 0,-1 1 0,0-1 0,1 1 0,-1 0 0,1 0 0,-1-1 0,1 1 0,-1 0 0,1 0 0,0-1 0,-1 1 0,1 0 0,0 0 0,0 0 0,0 0 0,-1-1 0,1 1 0,0 0 0,0 0 0,0 0 0,0 0 0,0 0 0,1-1 0,-1 1 0,0 0 0,0 0 0,0 0 0,1 0 0,-1-1 0,1 1 0,-1 0 0,0 0 0,1-1 0,-1 1 0,1 0 0,0-1 0,0 2 0,1-1 0,-1 0 0,1 0 0,0-1 0,-1 1 0,1 0 0,0-1 0,0 1 0,0-1 0,0 0 0,-1 1 0,1-1 0,0 0 0,0 0 0,0 0 0,0-1 0,0 1 0,3-1 0,6-2 0,0-1 0,1-1 0,-2 1 0,1-2 0,0 0 0,-1 0 0,18-14 0,1-6 0,29-32 0,17-15 0,-67 66 0,30-24 0,61-68 0,-71 70 0,1 0 0,1 2 0,1 1 0,53-33 0,-75 53 0,-1 0 0,1-1 0,-1-1 0,-1 1 0,1-1 0,-2-1 0,1 1 0,-1-1 0,10-17 0,-13 20 0,-1 0 0,1 0 0,-1 0 0,0-1 0,0 1 0,-1-1 0,0 1 0,0-1 0,-1 1 0,1-1 0,-1 0 0,-1 1 0,1-1 0,-1 1 0,0-1 0,-1 1 0,-2-9 0,3 12 0,-1 0 0,1 0 0,-1 0 0,0 0 0,0 0 0,0 0 0,0 1 0,0-1 0,-1 1 0,1-1 0,-1 1 0,0 0 0,1 0 0,-1 0 0,0 0 0,0 1 0,0-1 0,0 1 0,-1-1 0,1 1 0,0 0 0,-1 1 0,1-1 0,0 1 0,-1-1 0,1 1 0,-1 0 0,1 0 0,-1 0 0,1 1 0,-5 0 0,-5 2 0,-1 0 0,1 1 0,0 0 0,1 1 0,-1 0 0,-18 12 0,-19 16 0,2 3 0,-56 52 0,29-23 0,-73 68 0,106-96 0,27-25 0,1 0 0,-17 21 0,26-27 0,1 0 0,0 0 0,0 0 0,1 0 0,0 1 0,0-1 0,0 1 0,1 0 0,0 0 0,-1 7 0,1-4 0,1 1 0,0-1 0,1 0 0,0 0 0,1 1 0,0-1 0,4 20 0,-4-28 0,0 1 0,-1 0 0,1-1 0,0 1 0,1-1 0,-1 1 0,0-1 0,1 0 0,-1 0 0,1 1 0,0-1 0,0 0 0,-1 0 0,1 0 0,1-1 0,-1 1 0,0-1 0,0 1 0,1-1 0,-1 1 0,0-1 0,1 0 0,0 0 0,-1 0 0,1-1 0,-1 1 0,1-1 0,0 1 0,0-1 0,-1 0 0,1 0 0,0 0 0,-1 0 0,5-1 0,3-1 0,-1-1 0,0 0 0,1 0 0,-1-1 0,0 0 0,0 0 0,-1-1 0,0 0 0,9-7 0,-3 1 0,0-1 0,-1 0 0,23-29 0,-16 19 0,41-38 0,-41 42 0,0 0 0,27-36 0,-32 36 0,1 0 0,0 2 0,1 0 0,1 0 0,38-23 0,-48 33 0,2-1 0,27-18 0,-2-2 0,33-33 0,-66 59 0,0-1 0,-1 1 0,1-1 0,-1 0 0,0 0 0,0 1 0,1-1 0,-1 0 0,0 0 0,0 0 0,-1 0 0,1 0 0,0 0 0,-1 0 0,1 0 0,-1-5 0,0 7 0,0-1 0,0 1 0,0-1 0,0 1 0,0-1 0,-1 1 0,1-1 0,0 1 0,0 0 0,-1-1 0,1 1 0,0-1 0,-1 1 0,1 0 0,0-1 0,-1 1 0,1 0 0,0-1 0,-1 1 0,1 0 0,-1 0 0,1-1 0,-1 1 0,1 0 0,-1 0 0,-22 1 0,-5 10 0,1 0 0,0 2 0,1 0 0,-41 30 0,-38 19 0,-29 17 0,45-25 0,-42 32 0,111-73 0,-31 25 0,19-13 0,138-80 0,1-17 0,-80 51 0,0 2 0,2 1 0,0 2 0,48-21 0,-44 25 0,0-2 0,0-1 0,-2-1 0,0-2 0,-1-1 0,49-41 0,-70 50 0,-10 7 0,-18 11 0,-331 226 0,331-221 0,2 0 0,-21 21 0,26-23 0,-1 1 0,0-2 0,0 1 0,-1-2 0,-21 12 0,-7 6 132,14-8-1629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08:14:3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24575,'7'1'0,"-1"0"0,0 0 0,0 1 0,0 0 0,0 0 0,0 0 0,-1 1 0,9 5 0,4 1 0,45 23 0,-1 3 0,-2 2 0,80 65 0,87 82 0,-191-160 0,-27-18 0,0-1 0,-1 1 0,0 1 0,1-1 0,-2 2 0,1-1 0,-1 1 0,0 0 0,-1 0 0,7 12 0,-10-14-93,13 34-1179,-14-25-5554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08:15:08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08:15:42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08:15:49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B9961-C215-41F5-A0B5-7820D242AC6A}" type="datetime1">
              <a:rPr lang="ko-KR" altLang="en-US" noProof="0" smtClean="0"/>
              <a:t>2023-06-28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B2D40-96F8-42D1-BD55-6FBF3437335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298339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442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10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0238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11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3248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12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5845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13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0729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14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6907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15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5467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16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3360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17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4695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18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7682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19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434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fld>
            <a:endParaRPr lang="ko-KR" alt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464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20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692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283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04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5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943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6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337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7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3595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8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398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9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472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C44543-2BFD-4AE1-AE32-3659A5F0E5D9}" type="datetime1">
              <a:rPr lang="ko-KR" altLang="en-US" noProof="0" smtClean="0"/>
              <a:t>2023-06-28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00EF47-87EC-4523-B319-80FBE591EA04}" type="datetime1">
              <a:rPr lang="ko-KR" altLang="en-US" noProof="0" smtClean="0"/>
              <a:t>2023-06-28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57B83-0419-4AD5-B7E9-9BD8A99B09CE}" type="datetime1">
              <a:rPr lang="ko-KR" altLang="en-US" noProof="0" smtClean="0"/>
              <a:t>2023-06-28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A1194E-4288-47CB-8B4C-A21B2CB6B33B}" type="datetime1">
              <a:rPr lang="ko-KR" altLang="en-US" noProof="0" smtClean="0"/>
              <a:t>2023-06-28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7FF8FFD-7D68-4CDA-8308-797CB8372304}" type="datetime1">
              <a:rPr lang="ko-KR" altLang="en-US" noProof="0" smtClean="0"/>
              <a:t>2023-06-28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52FD10-54B3-4327-A3A7-68D22C5CF7F1}" type="datetime1">
              <a:rPr lang="ko-KR" altLang="en-US" noProof="0" smtClean="0"/>
              <a:t>2023-06-28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918A7-6F27-4F25-B815-4436B3BA0638}" type="datetime1">
              <a:rPr lang="ko-KR" altLang="en-US" noProof="0" smtClean="0"/>
              <a:t>2023-06-28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4844B8-0E7B-4DB4-9FA1-58B91043B0AF}" type="datetime1">
              <a:rPr lang="ko-KR" altLang="en-US" noProof="0" smtClean="0"/>
              <a:t>2023-06-28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1DE3E-2E2D-4228-9B94-5ADBB8A70A38}" type="datetime1">
              <a:rPr lang="ko-KR" altLang="en-US" noProof="0" smtClean="0"/>
              <a:t>2023-06-28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BF0545D-E114-48BE-9158-00DCA097ACF9}" type="datetime1">
              <a:rPr lang="ko-KR" altLang="en-US" noProof="0" smtClean="0"/>
              <a:t>2023-06-28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DE3CF6-AD98-47B5-8C0D-CCA5CAD218C8}" type="datetime1">
              <a:rPr lang="ko-KR" altLang="en-US" noProof="0" smtClean="0"/>
              <a:t>2023-06-28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C34546-2ADC-4A0F-87D3-01F3E1CDBD76}" type="datetime1">
              <a:rPr lang="ko-KR" altLang="en-US" noProof="0" smtClean="0"/>
              <a:t>2023-06-28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6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11" Type="http://schemas.openxmlformats.org/officeDocument/2006/relationships/customXml" Target="../ink/ink7.xml"/><Relationship Id="rId5" Type="http://schemas.openxmlformats.org/officeDocument/2006/relationships/image" Target="../media/image34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18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직사각형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디지털 연결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6000">
                <a:solidFill>
                  <a:schemeClr val="bg1"/>
                </a:solidFill>
              </a:rPr>
              <a:t>10. </a:t>
            </a:r>
            <a:r>
              <a:rPr lang="ko-KR" altLang="en-US" sz="6000">
                <a:solidFill>
                  <a:schemeClr val="bg1"/>
                </a:solidFill>
              </a:rPr>
              <a:t>더 나은 딥러닝 모델을 위해</a:t>
            </a:r>
            <a:r>
              <a:rPr lang="en-US" altLang="ko-KR" sz="6000">
                <a:solidFill>
                  <a:schemeClr val="bg1"/>
                </a:solidFill>
              </a:rPr>
              <a:t> 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>
                <a:solidFill>
                  <a:srgbClr val="7CEBFF"/>
                </a:solidFill>
              </a:rPr>
              <a:t>김준성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Activation Function – relu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A0A2A2-FD55-C17D-C910-6ACAF58E269C}"/>
              </a:ext>
            </a:extLst>
          </p:cNvPr>
          <p:cNvSpPr txBox="1"/>
          <p:nvPr/>
        </p:nvSpPr>
        <p:spPr>
          <a:xfrm>
            <a:off x="581193" y="2537990"/>
            <a:ext cx="219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Relu</a:t>
            </a:r>
            <a:r>
              <a:rPr lang="ko-KR" altLang="en-US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로 했을 때 결과</a:t>
            </a:r>
            <a:r>
              <a:rPr lang="en-US" altLang="ko-KR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 </a:t>
            </a:r>
            <a:endParaRPr lang="ko-KR" altLang="en-US">
              <a:latin typeface="문체부 돋익체"/>
              <a:ea typeface="문체부 제목 돋음체" panose="020B0609000101010101" pitchFamily="49" charset="-127"/>
              <a:cs typeface="Aharoni" panose="020F0502020204030204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E7FEFE-D2E8-6A01-D239-6DB6B68CD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3181500"/>
            <a:ext cx="4937306" cy="27112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1C7471-BE2F-F9F7-F79A-15AD01A6D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49257"/>
            <a:ext cx="5037257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7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Activation Function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A0A2A2-FD55-C17D-C910-6ACAF58E269C}"/>
              </a:ext>
            </a:extLst>
          </p:cNvPr>
          <p:cNvSpPr txBox="1"/>
          <p:nvPr/>
        </p:nvSpPr>
        <p:spPr>
          <a:xfrm>
            <a:off x="581193" y="2276732"/>
            <a:ext cx="219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Vanishng Gradient </a:t>
            </a:r>
            <a:endParaRPr lang="ko-KR" altLang="en-US">
              <a:latin typeface="문체부 돋익체"/>
              <a:ea typeface="문체부 제목 돋음체" panose="020B0609000101010101" pitchFamily="49" charset="-127"/>
              <a:cs typeface="Aharoni" panose="020F0502020204030204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BC0B0A-52B5-7B55-BC11-AF0547687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816152"/>
            <a:ext cx="3093988" cy="7773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C22F3F-0D46-CAF1-2B58-0839766D9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3" y="4036244"/>
            <a:ext cx="3101609" cy="6553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E04E50-229F-607E-F9B7-B51C1BD9A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637" y="3996208"/>
            <a:ext cx="1691787" cy="14555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B5A7E1-F950-FA2B-40C9-633A16964E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603" y="4014229"/>
            <a:ext cx="2400508" cy="10440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9F7131-FCB0-96B5-D873-D49931C8B2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8968" y="4442017"/>
            <a:ext cx="2552921" cy="2819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7106BD-29E6-FDF3-6BF1-9D9844A5C1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6637" y="2646064"/>
            <a:ext cx="3063505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3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Initialize weights 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A0A2A2-FD55-C17D-C910-6ACAF58E269C}"/>
              </a:ext>
            </a:extLst>
          </p:cNvPr>
          <p:cNvSpPr txBox="1"/>
          <p:nvPr/>
        </p:nvSpPr>
        <p:spPr>
          <a:xfrm>
            <a:off x="581192" y="2537990"/>
            <a:ext cx="327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Weight</a:t>
            </a:r>
            <a:r>
              <a:rPr lang="ko-KR" altLang="en-US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값에 따른 결과차이</a:t>
            </a:r>
            <a:r>
              <a:rPr lang="en-US" altLang="ko-KR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 </a:t>
            </a:r>
            <a:endParaRPr lang="ko-KR" altLang="en-US">
              <a:latin typeface="문체부 돋익체"/>
              <a:ea typeface="문체부 제목 돋음체" panose="020B0609000101010101" pitchFamily="49" charset="-127"/>
              <a:cs typeface="Aharoni" panose="020F050202020403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369F25-B146-63FF-2247-71782D77C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966280"/>
            <a:ext cx="5514807" cy="281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2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Initialize weights – Not</a:t>
            </a:r>
            <a:r>
              <a:rPr lang="ko-KR" altLang="en-US"/>
              <a:t> </a:t>
            </a:r>
            <a:r>
              <a:rPr lang="en-US" altLang="ko-KR"/>
              <a:t>all</a:t>
            </a:r>
            <a:r>
              <a:rPr lang="ko-KR" altLang="en-US"/>
              <a:t> </a:t>
            </a:r>
            <a:r>
              <a:rPr lang="en-US" altLang="ko-KR"/>
              <a:t>0 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A0A2A2-FD55-C17D-C910-6ACAF58E269C}"/>
              </a:ext>
            </a:extLst>
          </p:cNvPr>
          <p:cNvSpPr txBox="1"/>
          <p:nvPr/>
        </p:nvSpPr>
        <p:spPr>
          <a:xfrm>
            <a:off x="581192" y="2537990"/>
            <a:ext cx="327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Weight</a:t>
            </a:r>
            <a:r>
              <a:rPr lang="ko-KR" altLang="en-US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값이 전체가 </a:t>
            </a:r>
            <a:r>
              <a:rPr lang="en-US" altLang="ko-KR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0</a:t>
            </a:r>
            <a:r>
              <a:rPr lang="ko-KR" altLang="en-US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이면 안됨</a:t>
            </a:r>
            <a:r>
              <a:rPr lang="en-US" altLang="ko-KR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 </a:t>
            </a:r>
            <a:endParaRPr lang="ko-KR" altLang="en-US">
              <a:latin typeface="문체부 돋익체"/>
              <a:ea typeface="문체부 제목 돋음체" panose="020B0609000101010101" pitchFamily="49" charset="-127"/>
              <a:cs typeface="Aharoni" panose="020F0502020204030204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68EBDA-9A66-94D7-1484-2756FAFB3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17" y="3277142"/>
            <a:ext cx="7119597" cy="28512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E307809-7287-3285-80CF-23D1E9E3C06A}"/>
              </a:ext>
            </a:extLst>
          </p:cNvPr>
          <p:cNvGrpSpPr/>
          <p:nvPr/>
        </p:nvGrpSpPr>
        <p:grpSpPr>
          <a:xfrm>
            <a:off x="5573703" y="5442143"/>
            <a:ext cx="307440" cy="284400"/>
            <a:chOff x="5573703" y="5442143"/>
            <a:chExt cx="30744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7199E7A-4CDF-C966-C6A4-1314DA3C9259}"/>
                    </a:ext>
                  </a:extLst>
                </p14:cNvPr>
                <p14:cNvContentPartPr/>
                <p14:nvPr/>
              </p14:nvContentPartPr>
              <p14:xfrm>
                <a:off x="5590263" y="5442143"/>
                <a:ext cx="290880" cy="2844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7199E7A-4CDF-C966-C6A4-1314DA3C92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81263" y="5433503"/>
                  <a:ext cx="3085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A925EFB-F31B-DBF8-7B86-AA37924F54FA}"/>
                    </a:ext>
                  </a:extLst>
                </p14:cNvPr>
                <p14:cNvContentPartPr/>
                <p14:nvPr/>
              </p14:nvContentPartPr>
              <p14:xfrm>
                <a:off x="5573703" y="5486063"/>
                <a:ext cx="281160" cy="2149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A925EFB-F31B-DBF8-7B86-AA37924F54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64703" y="5477423"/>
                  <a:ext cx="298800" cy="23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872359A-A8CA-4E87-7368-AA7BA1D40F7B}"/>
                  </a:ext>
                </a:extLst>
              </p14:cNvPr>
              <p14:cNvContentPartPr/>
              <p14:nvPr/>
            </p14:nvContentPartPr>
            <p14:xfrm>
              <a:off x="9172983" y="4906103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872359A-A8CA-4E87-7368-AA7BA1D40F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63983" y="48971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4F5269B-ED52-70F5-FFCD-23FAD6CEEE92}"/>
                  </a:ext>
                </a:extLst>
              </p14:cNvPr>
              <p14:cNvContentPartPr/>
              <p14:nvPr/>
            </p14:nvContentPartPr>
            <p14:xfrm>
              <a:off x="4063863" y="1538303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4F5269B-ED52-70F5-FFCD-23FAD6CEEE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4863" y="15296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8446921-DF89-38FA-0905-5F85069F8E06}"/>
                  </a:ext>
                </a:extLst>
              </p14:cNvPr>
              <p14:cNvContentPartPr/>
              <p14:nvPr/>
            </p14:nvContentPartPr>
            <p14:xfrm>
              <a:off x="3483543" y="1538303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8446921-DF89-38FA-0905-5F85069F8E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4903" y="152966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7929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Initialize weights – Rbm 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A0A2A2-FD55-C17D-C910-6ACAF58E269C}"/>
              </a:ext>
            </a:extLst>
          </p:cNvPr>
          <p:cNvSpPr txBox="1"/>
          <p:nvPr/>
        </p:nvSpPr>
        <p:spPr>
          <a:xfrm>
            <a:off x="581192" y="2537990"/>
            <a:ext cx="412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Restricted Boatman Machine (RBM) </a:t>
            </a:r>
            <a:endParaRPr lang="ko-KR" altLang="en-US">
              <a:latin typeface="문체부 돋익체"/>
              <a:ea typeface="문체부 제목 돋음체" panose="020B0609000101010101" pitchFamily="49" charset="-127"/>
              <a:cs typeface="Aharoni" panose="020F0502020204030204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37F394-4BA3-2559-347F-A158553D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29" y="2907322"/>
            <a:ext cx="2111343" cy="36501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11D04C-EA33-002B-C7AE-21C6EAD92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26" y="2965056"/>
            <a:ext cx="3588042" cy="35346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AF1409-8EDD-9B23-178F-AEFD1E3DA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867" y="2907322"/>
            <a:ext cx="4267258" cy="352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4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Initialize weights – Xavier/he initialization 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E130BE-A202-F331-38ED-82E343FC7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4" y="2790844"/>
            <a:ext cx="8010532" cy="272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9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Dropout - overfitting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06C54-A505-6E50-A0BC-4B9F82FE2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721356"/>
            <a:ext cx="4769144" cy="31133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1B5A79-1C31-9CFD-498D-1A830FE34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458" y="3260473"/>
            <a:ext cx="2808198" cy="645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429D87-6FD9-C4FE-58AA-E3B1BACB18B8}"/>
              </a:ext>
            </a:extLst>
          </p:cNvPr>
          <p:cNvSpPr txBox="1"/>
          <p:nvPr/>
        </p:nvSpPr>
        <p:spPr>
          <a:xfrm>
            <a:off x="6207104" y="2552286"/>
            <a:ext cx="327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해결 방안 </a:t>
            </a:r>
            <a:r>
              <a:rPr lang="en-US" altLang="ko-KR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 </a:t>
            </a:r>
            <a:endParaRPr lang="ko-KR" altLang="en-US">
              <a:latin typeface="문체부 돋익체"/>
              <a:ea typeface="문체부 제목 돋음체" panose="020B0609000101010101" pitchFamily="49" charset="-127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09643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Dropout  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4271F5-8CB6-CF38-2F8A-7527DD95D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767" y="2858978"/>
            <a:ext cx="7320465" cy="25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9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ensemble 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6FFACC-5B41-A65B-2995-D8A926A77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112" y="2627942"/>
            <a:ext cx="7379776" cy="350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78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Various layer modules  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5C0AE2-8882-4DF7-0026-7D8E05EC9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314" y="1950678"/>
            <a:ext cx="8113486" cy="454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7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>
                <a:solidFill>
                  <a:srgbClr val="FFFEFF"/>
                </a:solidFill>
              </a:rPr>
              <a:t>목차</a:t>
            </a:r>
            <a:endParaRPr lang="ko-KR" alt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내용 개체 틀 3" descr="아이콘 SmartArt 그래픽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242644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디지털 숫자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>
                <a:solidFill>
                  <a:srgbClr val="FFFFFF"/>
                </a:solidFill>
              </a:rPr>
              <a:t>감사합니다</a:t>
            </a:r>
            <a:r>
              <a:rPr lang="en-US" altLang="ko-KR">
                <a:solidFill>
                  <a:srgbClr val="FFFFFF"/>
                </a:solidFill>
              </a:rPr>
              <a:t>!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부제목 5">
            <a:extLst>
              <a:ext uri="{FF2B5EF4-FFF2-40B4-BE49-F238E27FC236}">
                <a16:creationId xmlns:a16="http://schemas.microsoft.com/office/drawing/2014/main" id="{627A02D5-71E3-1CD6-FA7C-61D4C040E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문제점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A75A25-211A-B879-7506-DEDCAB6A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00" y="2764373"/>
            <a:ext cx="10126599" cy="296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8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Activation Function – intro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A0A2A2-FD55-C17D-C910-6ACAF58E269C}"/>
              </a:ext>
            </a:extLst>
          </p:cNvPr>
          <p:cNvSpPr txBox="1"/>
          <p:nvPr/>
        </p:nvSpPr>
        <p:spPr>
          <a:xfrm>
            <a:off x="581193" y="2204163"/>
            <a:ext cx="316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이런건 어떻게 나눌 수가 있나</a:t>
            </a:r>
            <a:r>
              <a:rPr lang="en-US" altLang="ko-KR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?</a:t>
            </a:r>
            <a:endParaRPr lang="ko-KR" altLang="en-US">
              <a:latin typeface="문체부 돋익체"/>
              <a:ea typeface="문체부 제목 돋음체" panose="020B0609000101010101" pitchFamily="49" charset="-127"/>
              <a:cs typeface="Aharoni" panose="020F0502020204030204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A19B2F-2F1F-1390-A8F7-7018C134A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758999"/>
            <a:ext cx="4790848" cy="26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Activation Function – intro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A0A2A2-FD55-C17D-C910-6ACAF58E269C}"/>
              </a:ext>
            </a:extLst>
          </p:cNvPr>
          <p:cNvSpPr txBox="1"/>
          <p:nvPr/>
        </p:nvSpPr>
        <p:spPr>
          <a:xfrm>
            <a:off x="581193" y="2204163"/>
            <a:ext cx="316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이런건 어떻게 나눌 수가 있나</a:t>
            </a:r>
            <a:r>
              <a:rPr lang="en-US" altLang="ko-KR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?</a:t>
            </a:r>
            <a:endParaRPr lang="ko-KR" altLang="en-US">
              <a:latin typeface="문체부 돋익체"/>
              <a:ea typeface="문체부 제목 돋음체" panose="020B0609000101010101" pitchFamily="49" charset="-127"/>
              <a:cs typeface="Aharoni" panose="020F0502020204030204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D2202F-4509-CC37-50EE-A84AD9BAB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93" y="3398611"/>
            <a:ext cx="5371357" cy="20758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C1828E-EB6F-99A9-D5DE-10D486C4B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569" y="2866812"/>
            <a:ext cx="5706838" cy="6211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802E3B-3B5D-64E9-9F6E-43BBBCF14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569" y="3891626"/>
            <a:ext cx="5439675" cy="7451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78620C-F42A-1483-3477-8920B56AA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569" y="5014259"/>
            <a:ext cx="5706838" cy="71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7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Activation Function – 9 hidden layers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A0A2A2-FD55-C17D-C910-6ACAF58E269C}"/>
              </a:ext>
            </a:extLst>
          </p:cNvPr>
          <p:cNvSpPr txBox="1"/>
          <p:nvPr/>
        </p:nvSpPr>
        <p:spPr>
          <a:xfrm>
            <a:off x="581193" y="2349306"/>
            <a:ext cx="516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그럼 </a:t>
            </a:r>
            <a:r>
              <a:rPr lang="en-US" altLang="ko-KR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Hidden Layers</a:t>
            </a:r>
            <a:r>
              <a:rPr lang="ko-KR" altLang="en-US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가 많을 수록 잘 학습이 되나</a:t>
            </a:r>
            <a:r>
              <a:rPr lang="en-US" altLang="ko-KR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?</a:t>
            </a:r>
            <a:endParaRPr lang="ko-KR" altLang="en-US">
              <a:latin typeface="문체부 돋익체"/>
              <a:ea typeface="문체부 제목 돋음체" panose="020B0609000101010101" pitchFamily="49" charset="-127"/>
              <a:cs typeface="Aharoni" panose="020F0502020204030204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F4E737-CEAC-8FB3-EFFD-EEDF152C6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0" y="3251145"/>
            <a:ext cx="7590350" cy="26653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A33DCA-AC9B-5A74-509D-6FB6391A8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548" y="3646714"/>
            <a:ext cx="3493942" cy="20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6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Activation Function – 9 hidden layers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A0A2A2-FD55-C17D-C910-6ACAF58E269C}"/>
              </a:ext>
            </a:extLst>
          </p:cNvPr>
          <p:cNvSpPr txBox="1"/>
          <p:nvPr/>
        </p:nvSpPr>
        <p:spPr>
          <a:xfrm>
            <a:off x="581193" y="2349306"/>
            <a:ext cx="516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Backpropagation</a:t>
            </a:r>
            <a:r>
              <a:rPr lang="ko-KR" altLang="en-US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 </a:t>
            </a:r>
            <a:r>
              <a:rPr lang="en-US" altLang="ko-KR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(</a:t>
            </a:r>
            <a:r>
              <a:rPr lang="ko-KR" altLang="en-US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역전파</a:t>
            </a:r>
            <a:r>
              <a:rPr lang="en-US" altLang="ko-KR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)</a:t>
            </a:r>
            <a:endParaRPr lang="ko-KR" altLang="en-US">
              <a:latin typeface="문체부 돋익체"/>
              <a:ea typeface="문체부 제목 돋음체" panose="020B0609000101010101" pitchFamily="49" charset="-127"/>
              <a:cs typeface="Aharoni" panose="020F0502020204030204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56239F-5ECC-DC8D-BC2B-260192CD6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60" y="2721430"/>
            <a:ext cx="8839880" cy="354012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A50FBBD-075C-84DA-FCF9-1B7B42D3133B}"/>
              </a:ext>
            </a:extLst>
          </p:cNvPr>
          <p:cNvGrpSpPr/>
          <p:nvPr/>
        </p:nvGrpSpPr>
        <p:grpSpPr>
          <a:xfrm>
            <a:off x="7577823" y="5442863"/>
            <a:ext cx="391680" cy="394560"/>
            <a:chOff x="7577823" y="5442863"/>
            <a:chExt cx="391680" cy="39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CA96174A-AE9F-FEDD-E3AF-F04CE54025B0}"/>
                    </a:ext>
                  </a:extLst>
                </p14:cNvPr>
                <p14:cNvContentPartPr/>
                <p14:nvPr/>
              </p14:nvContentPartPr>
              <p14:xfrm>
                <a:off x="7577823" y="5457263"/>
                <a:ext cx="245160" cy="380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CA96174A-AE9F-FEDD-E3AF-F04CE54025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69183" y="5448623"/>
                  <a:ext cx="262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96ECC8E-AC41-8DFD-4283-333E24F96F0F}"/>
                    </a:ext>
                  </a:extLst>
                </p14:cNvPr>
                <p14:cNvContentPartPr/>
                <p14:nvPr/>
              </p14:nvContentPartPr>
              <p14:xfrm>
                <a:off x="7605543" y="5442863"/>
                <a:ext cx="363960" cy="3330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96ECC8E-AC41-8DFD-4283-333E24F96F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96543" y="5434223"/>
                  <a:ext cx="381600" cy="35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264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Activation Function – vanishing</a:t>
            </a:r>
            <a:r>
              <a:rPr lang="ko-KR" altLang="en-US"/>
              <a:t> </a:t>
            </a:r>
            <a:r>
              <a:rPr lang="en-US" altLang="ko-KR"/>
              <a:t>gradient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A0A2A2-FD55-C17D-C910-6ACAF58E269C}"/>
              </a:ext>
            </a:extLst>
          </p:cNvPr>
          <p:cNvSpPr txBox="1"/>
          <p:nvPr/>
        </p:nvSpPr>
        <p:spPr>
          <a:xfrm>
            <a:off x="581193" y="2537990"/>
            <a:ext cx="219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Vanishing Gradient </a:t>
            </a:r>
            <a:endParaRPr lang="ko-KR" altLang="en-US">
              <a:latin typeface="문체부 돋익체"/>
              <a:ea typeface="문체부 제목 돋음체" panose="020B0609000101010101" pitchFamily="49" charset="-127"/>
              <a:cs typeface="Aharoni" panose="020F0502020204030204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A007C6-4517-E92E-8078-E8791A05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3349953"/>
            <a:ext cx="9419150" cy="199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0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Activation Function – Relu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A0A2A2-FD55-C17D-C910-6ACAF58E269C}"/>
              </a:ext>
            </a:extLst>
          </p:cNvPr>
          <p:cNvSpPr txBox="1"/>
          <p:nvPr/>
        </p:nvSpPr>
        <p:spPr>
          <a:xfrm>
            <a:off x="581192" y="2537990"/>
            <a:ext cx="33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Vanishing Gradient </a:t>
            </a:r>
            <a:r>
              <a:rPr lang="ko-KR" altLang="en-US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원인과 해결</a:t>
            </a:r>
            <a:r>
              <a:rPr lang="en-US" altLang="ko-KR">
                <a:latin typeface="문체부 돋익체"/>
                <a:ea typeface="문체부 돋음체" panose="020B0609000101010101" pitchFamily="49" charset="-127"/>
                <a:cs typeface="Aharoni" panose="020F0502020204030204" pitchFamily="2" charset="-79"/>
              </a:rPr>
              <a:t> </a:t>
            </a:r>
            <a:endParaRPr lang="ko-KR" altLang="en-US">
              <a:latin typeface="문체부 돋익체"/>
              <a:ea typeface="문체부 제목 돋음체" panose="020B0609000101010101" pitchFamily="49" charset="-127"/>
              <a:cs typeface="Aharoni" panose="020F0502020204030204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3F439F-C562-808F-2E4B-7485F30C3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574858"/>
            <a:ext cx="5284636" cy="22815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C70369-35A3-8928-B02C-1A41BC669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826" y="3080692"/>
            <a:ext cx="2265932" cy="9883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F2CA3E-F8D4-D18A-0590-30BBC4ACB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826" y="2547413"/>
            <a:ext cx="1927338" cy="4151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B05414-F9B1-23BF-C01F-983D61CCF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478" y="4187185"/>
            <a:ext cx="2265931" cy="9063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8D8D066-622B-0D6F-CA44-9760515AE4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8826" y="5538551"/>
            <a:ext cx="3558055" cy="10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91403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기술 분할 디자인</Template>
  <TotalTime>452</TotalTime>
  <Words>160</Words>
  <Application>Microsoft Office PowerPoint</Application>
  <PresentationFormat>와이드스크린</PresentationFormat>
  <Paragraphs>56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맑은 고딕</vt:lpstr>
      <vt:lpstr>문체부 돋익체</vt:lpstr>
      <vt:lpstr>Wingdings 2</vt:lpstr>
      <vt:lpstr>분할</vt:lpstr>
      <vt:lpstr>10. 더 나은 딥러닝 모델을 위해 </vt:lpstr>
      <vt:lpstr>목차</vt:lpstr>
      <vt:lpstr>문제점 </vt:lpstr>
      <vt:lpstr>Activation Function – intro</vt:lpstr>
      <vt:lpstr>Activation Function – intro</vt:lpstr>
      <vt:lpstr>Activation Function – 9 hidden layers</vt:lpstr>
      <vt:lpstr>Activation Function – 9 hidden layers</vt:lpstr>
      <vt:lpstr>Activation Function – vanishing gradient</vt:lpstr>
      <vt:lpstr>Activation Function – Relu</vt:lpstr>
      <vt:lpstr>Activation Function – relu</vt:lpstr>
      <vt:lpstr>Activation Function</vt:lpstr>
      <vt:lpstr>Initialize weights </vt:lpstr>
      <vt:lpstr>Initialize weights – Not all 0 </vt:lpstr>
      <vt:lpstr>Initialize weights – Rbm </vt:lpstr>
      <vt:lpstr>Initialize weights – Xavier/he initialization </vt:lpstr>
      <vt:lpstr>Dropout - overfitting </vt:lpstr>
      <vt:lpstr>Dropout  </vt:lpstr>
      <vt:lpstr>ensemble  </vt:lpstr>
      <vt:lpstr>Various layer modules  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SoftMax</dc:title>
  <dc:creator>김준성</dc:creator>
  <cp:lastModifiedBy>김준성</cp:lastModifiedBy>
  <cp:revision>15</cp:revision>
  <dcterms:created xsi:type="dcterms:W3CDTF">2023-06-25T04:46:37Z</dcterms:created>
  <dcterms:modified xsi:type="dcterms:W3CDTF">2023-06-28T05:21:06Z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