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1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60" r:id="rId16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96" d="100"/>
          <a:sy n="96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3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colorful1" csCatId="colorful" phldr="1"/>
      <dgm:spPr/>
    </dgm:pt>
    <dgm:pt modelId="{701D68F5-42F8-47BC-8FED-84C50F595DF0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n-US" altLang="ko-KR" noProof="0">
              <a:latin typeface="Malgun Gothic" panose="020B0503020000020004" pitchFamily="50" charset="-127"/>
              <a:ea typeface="Malgun Gothic" panose="020B0503020000020004" pitchFamily="50" charset="-127"/>
            </a:rPr>
            <a:t>Logistic regression</a:t>
          </a:r>
        </a:p>
        <a:p>
          <a:pPr rtl="0">
            <a:lnSpc>
              <a:spcPct val="100000"/>
            </a:lnSpc>
          </a:pPr>
          <a:r>
            <a:rPr lang="ko-KR" altLang="en-US" noProof="0">
              <a:latin typeface="Malgun Gothic" panose="020B0503020000020004" pitchFamily="50" charset="-127"/>
              <a:ea typeface="Malgun Gothic" panose="020B0503020000020004" pitchFamily="50" charset="-127"/>
            </a:rPr>
            <a:t>복습</a:t>
          </a:r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ko-KR" altLang="en-US" noProof="0"/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ko-KR" altLang="en-US" noProof="0"/>
        </a:p>
      </dgm:t>
    </dgm:pt>
    <dgm:pt modelId="{91A66877-AC1C-46D9-BF2C-6024B638DEA9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n-US" altLang="ko-KR" noProof="0">
              <a:latin typeface="Malgun Gothic" panose="020B0503020000020004" pitchFamily="50" charset="-127"/>
              <a:ea typeface="Malgun Gothic" panose="020B0503020000020004" pitchFamily="50" charset="-127"/>
            </a:rPr>
            <a:t>Multinomial</a:t>
          </a:r>
        </a:p>
        <a:p>
          <a:pPr rtl="0">
            <a:lnSpc>
              <a:spcPct val="100000"/>
            </a:lnSpc>
          </a:pPr>
          <a:r>
            <a:rPr lang="en-US" altLang="ko-KR" noProof="0">
              <a:latin typeface="Malgun Gothic" panose="020B0503020000020004" pitchFamily="50" charset="-127"/>
              <a:ea typeface="Malgun Gothic" panose="020B0503020000020004" pitchFamily="50" charset="-127"/>
            </a:rPr>
            <a:t>classication</a:t>
          </a:r>
          <a:endParaRPr lang="ko-KR" altLang="en-US" noProof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ko-KR" altLang="en-US" noProof="0"/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ko-KR" altLang="en-US" noProof="0"/>
        </a:p>
      </dgm:t>
    </dgm:pt>
    <dgm:pt modelId="{76CC3289-2662-43F0-A3C6-BA04A135F08C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n-US" altLang="ko-KR" noProof="0">
              <a:latin typeface="Malgun Gothic" panose="020B0503020000020004" pitchFamily="50" charset="-127"/>
              <a:ea typeface="Malgun Gothic" panose="020B0503020000020004" pitchFamily="50" charset="-127"/>
            </a:rPr>
            <a:t>Multinomial</a:t>
          </a:r>
        </a:p>
        <a:p>
          <a:pPr rtl="0">
            <a:lnSpc>
              <a:spcPct val="100000"/>
            </a:lnSpc>
          </a:pPr>
          <a:endParaRPr lang="ko-KR" altLang="en-US" noProof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ko-KR" altLang="en-US" noProof="0"/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ko-KR" altLang="en-US" noProof="0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 custLinFactNeighborX="3838" custLinFactNeighborY="3998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네트워크 다이어그램 단색으로 채워진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 custLinFactNeighborX="247" custLinFactNeighborY="-1104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orld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해시 태그 단색으로 채워진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1C9C716-0C8A-4862-A43F-A9047F6A6ECE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639634AD-5727-49C2-9E58-EB6075215446}" type="presOf" srcId="{91A66877-AC1C-46D9-BF2C-6024B638DEA9}" destId="{55120873-6F5C-4053-8EAD-6287A7F1097E}" srcOrd="0" destOrd="0" presId="urn:microsoft.com/office/officeart/2018/2/layout/IconLabelList"/>
    <dgm:cxn modelId="{05A920DF-F275-442A-AE4E-321A812BD608}" type="presOf" srcId="{7D9C16A6-8C48-4165-8DAF-8C957C12A8FA}" destId="{8994D886-A75F-411A-A9D7-D31991FF12BD}" srcOrd="0" destOrd="0" presId="urn:microsoft.com/office/officeart/2018/2/layout/IconLabelList"/>
    <dgm:cxn modelId="{634ABEFF-3AC1-45CD-BF32-24D2F6D73D7C}" type="presOf" srcId="{76CC3289-2662-43F0-A3C6-BA04A135F08C}" destId="{133097FC-B1F8-4953-B0AB-E8E73D968D1C}" srcOrd="0" destOrd="0" presId="urn:microsoft.com/office/officeart/2018/2/layout/IconLabelList"/>
    <dgm:cxn modelId="{CF59BB9E-C8FC-4C34-8006-3277F29FB6DE}" type="presParOf" srcId="{8994D886-A75F-411A-A9D7-D31991FF12BD}" destId="{E1DBA6D5-BD14-4CD2-A0CC-80F867FEFA81}" srcOrd="0" destOrd="0" presId="urn:microsoft.com/office/officeart/2018/2/layout/IconLabelList"/>
    <dgm:cxn modelId="{866C03AD-DD5B-4277-8831-0C127DF86F35}" type="presParOf" srcId="{E1DBA6D5-BD14-4CD2-A0CC-80F867FEFA81}" destId="{19A8DC21-3E65-409D-AD53-DA51BB9198A0}" srcOrd="0" destOrd="0" presId="urn:microsoft.com/office/officeart/2018/2/layout/IconLabelList"/>
    <dgm:cxn modelId="{128FBF1B-109A-47F9-B440-D03F4626A9BA}" type="presParOf" srcId="{E1DBA6D5-BD14-4CD2-A0CC-80F867FEFA81}" destId="{B9F90A48-FF94-4C94-A587-0190406F6FD3}" srcOrd="1" destOrd="0" presId="urn:microsoft.com/office/officeart/2018/2/layout/IconLabelList"/>
    <dgm:cxn modelId="{8670118E-E162-4F28-99EA-949C482C4F26}" type="presParOf" srcId="{E1DBA6D5-BD14-4CD2-A0CC-80F867FEFA81}" destId="{A99B5DD6-89E9-4537-B415-4205CEB9323A}" srcOrd="2" destOrd="0" presId="urn:microsoft.com/office/officeart/2018/2/layout/IconLabelList"/>
    <dgm:cxn modelId="{6A09E131-C1FE-47FA-BD91-6D46F7DB3AD7}" type="presParOf" srcId="{8994D886-A75F-411A-A9D7-D31991FF12BD}" destId="{8B391436-B9B0-45BD-A57F-792D6376D868}" srcOrd="1" destOrd="0" presId="urn:microsoft.com/office/officeart/2018/2/layout/IconLabelList"/>
    <dgm:cxn modelId="{D7D85FB5-4AD1-46B7-8E53-62D3F1F869BE}" type="presParOf" srcId="{8994D886-A75F-411A-A9D7-D31991FF12BD}" destId="{95872155-C45D-46D3-874C-D838089A06F8}" srcOrd="2" destOrd="0" presId="urn:microsoft.com/office/officeart/2018/2/layout/IconLabelList"/>
    <dgm:cxn modelId="{E4340D53-7996-4180-832E-9DD471AE3441}" type="presParOf" srcId="{95872155-C45D-46D3-874C-D838089A06F8}" destId="{CE9DF0E8-B0DE-4E1E-9FF4-6006AD8428DB}" srcOrd="0" destOrd="0" presId="urn:microsoft.com/office/officeart/2018/2/layout/IconLabelList"/>
    <dgm:cxn modelId="{EEB70DE9-0FCA-47C6-AB9E-ED5E83AF66B7}" type="presParOf" srcId="{95872155-C45D-46D3-874C-D838089A06F8}" destId="{AA0423A1-55B2-45E9-BFE7-3FBE5BDA65ED}" srcOrd="1" destOrd="0" presId="urn:microsoft.com/office/officeart/2018/2/layout/IconLabelList"/>
    <dgm:cxn modelId="{1384D7CB-9E90-4E13-BA30-2421855CB9F9}" type="presParOf" srcId="{95872155-C45D-46D3-874C-D838089A06F8}" destId="{55120873-6F5C-4053-8EAD-6287A7F1097E}" srcOrd="2" destOrd="0" presId="urn:microsoft.com/office/officeart/2018/2/layout/IconLabelList"/>
    <dgm:cxn modelId="{0C47C2BA-718A-4D21-8A25-157E23BE208B}" type="presParOf" srcId="{8994D886-A75F-411A-A9D7-D31991FF12BD}" destId="{F679C986-30E4-4F0A-A3A6-CAE528BFED76}" srcOrd="3" destOrd="0" presId="urn:microsoft.com/office/officeart/2018/2/layout/IconLabelList"/>
    <dgm:cxn modelId="{85792AED-F1AA-4AFB-8C0D-180EEBEC52F2}" type="presParOf" srcId="{8994D886-A75F-411A-A9D7-D31991FF12BD}" destId="{2EC2FDE3-8908-45C7-A3FD-EB370213FE69}" srcOrd="4" destOrd="0" presId="urn:microsoft.com/office/officeart/2018/2/layout/IconLabelList"/>
    <dgm:cxn modelId="{D71858A8-07B6-4E2A-AE55-4CBB5A176FAF}" type="presParOf" srcId="{2EC2FDE3-8908-45C7-A3FD-EB370213FE69}" destId="{6DB1FE51-13D0-4A38-AD6E-48D4371A1AF3}" srcOrd="0" destOrd="0" presId="urn:microsoft.com/office/officeart/2018/2/layout/IconLabelList"/>
    <dgm:cxn modelId="{49C82510-3B59-4CF0-B2E9-AC9595C8150B}" type="presParOf" srcId="{2EC2FDE3-8908-45C7-A3FD-EB370213FE69}" destId="{0928538A-05CC-4A79-BD5D-92F985D1EEE5}" srcOrd="1" destOrd="0" presId="urn:microsoft.com/office/officeart/2018/2/layout/IconLabelList"/>
    <dgm:cxn modelId="{5B4A17CB-8447-41F2-94A1-DD7F7A76F118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78898" y="552917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62779" y="2738321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5778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noProof="0">
              <a:latin typeface="Malgun Gothic" panose="020B0503020000020004" pitchFamily="50" charset="-127"/>
              <a:ea typeface="Malgun Gothic" panose="020B0503020000020004" pitchFamily="50" charset="-127"/>
            </a:rPr>
            <a:t>Logistic regression</a:t>
          </a:r>
        </a:p>
        <a:p>
          <a:pPr marL="0" lvl="0" indent="0" algn="ctr" defTabSz="5778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noProof="0">
              <a:latin typeface="Malgun Gothic" panose="020B0503020000020004" pitchFamily="50" charset="-127"/>
              <a:ea typeface="Malgun Gothic" panose="020B0503020000020004" pitchFamily="50" charset="-127"/>
            </a:rPr>
            <a:t>복습</a:t>
          </a:r>
        </a:p>
      </dsp:txBody>
      <dsp:txXfrm>
        <a:off x="62779" y="2738321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5778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noProof="0">
              <a:latin typeface="Malgun Gothic" panose="020B0503020000020004" pitchFamily="50" charset="-127"/>
              <a:ea typeface="Malgun Gothic" panose="020B0503020000020004" pitchFamily="50" charset="-127"/>
            </a:rPr>
            <a:t>Multinomial</a:t>
          </a:r>
        </a:p>
        <a:p>
          <a:pPr marL="0" lvl="0" indent="0" algn="ctr" defTabSz="5778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noProof="0">
              <a:latin typeface="Malgun Gothic" panose="020B0503020000020004" pitchFamily="50" charset="-127"/>
              <a:ea typeface="Malgun Gothic" panose="020B0503020000020004" pitchFamily="50" charset="-127"/>
            </a:rPr>
            <a:t>classication</a:t>
          </a:r>
          <a:endParaRPr lang="ko-KR" altLang="en-US" sz="1300" kern="1200" noProof="0"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5778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noProof="0">
              <a:latin typeface="Malgun Gothic" panose="020B0503020000020004" pitchFamily="50" charset="-127"/>
              <a:ea typeface="Malgun Gothic" panose="020B0503020000020004" pitchFamily="50" charset="-127"/>
            </a:rPr>
            <a:t>Multinomial</a:t>
          </a:r>
        </a:p>
        <a:p>
          <a:pPr marL="0" lvl="0" indent="0" algn="ctr" defTabSz="5778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 noProof="0"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7628474" y="2746269"/>
        <a:ext cx="322283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669E36E-728F-4B79-BBD6-A00C72EA8A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9115FF-53DF-4791-A127-8A6D32CD8E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554BE-3FCB-4F69-A327-C586C2A74082}" type="datetime1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C00E04-11B8-4819-BABD-0EB82B38F6E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DD8B12-C8C8-4ECD-AD5A-280D228275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96A43-096E-47B8-B368-9AB51FCC2E7C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221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B9961-C215-41F5-A0B5-7820D242AC6A}" type="datetime1">
              <a:rPr lang="ko-KR" altLang="en-US" noProof="0" smtClean="0"/>
              <a:t>2023-06-26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B2D40-96F8-42D1-BD55-6FBF34373352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4298339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B2D40-96F8-42D1-BD55-6FBF34373352}" type="slidenum">
              <a:rPr lang="en-US" altLang="ko-KR" smtClean="0">
                <a:latin typeface="+mj-lt"/>
              </a:rPr>
              <a:t>1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94424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B2D40-96F8-42D1-BD55-6FBF34373352}" type="slidenum">
              <a:rPr lang="en-US" altLang="ko-KR" smtClean="0">
                <a:latin typeface="+mj-lt"/>
              </a:rPr>
              <a:t>10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4511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B2D40-96F8-42D1-BD55-6FBF34373352}" type="slidenum">
              <a:rPr lang="en-US" altLang="ko-KR" smtClean="0">
                <a:latin typeface="+mj-lt"/>
              </a:rPr>
              <a:t>11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092581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B2D40-96F8-42D1-BD55-6FBF34373352}" type="slidenum">
              <a:rPr lang="en-US" altLang="ko-KR" smtClean="0">
                <a:latin typeface="+mj-lt"/>
              </a:rPr>
              <a:t>12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6929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B2D40-96F8-42D1-BD55-6FBF34373352}" type="slidenum">
              <a:rPr lang="en-US" altLang="ko-KR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2</a:t>
            </a:fld>
            <a:endParaRPr lang="ko-KR" altLang="en-US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3464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B2D40-96F8-42D1-BD55-6FBF34373352}" type="slidenum">
              <a:rPr lang="en-US" altLang="ko-KR" smtClean="0">
                <a:latin typeface="+mj-lt"/>
              </a:rPr>
              <a:t>3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4604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B2D40-96F8-42D1-BD55-6FBF34373352}" type="slidenum">
              <a:rPr lang="en-US" altLang="ko-KR" smtClean="0">
                <a:latin typeface="+mj-lt"/>
              </a:rPr>
              <a:t>4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48865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B2D40-96F8-42D1-BD55-6FBF34373352}" type="slidenum">
              <a:rPr lang="en-US" altLang="ko-KR" smtClean="0">
                <a:latin typeface="+mj-lt"/>
              </a:rPr>
              <a:t>5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7141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B2D40-96F8-42D1-BD55-6FBF34373352}" type="slidenum">
              <a:rPr lang="en-US" altLang="ko-KR" smtClean="0">
                <a:latin typeface="+mj-lt"/>
              </a:rPr>
              <a:t>6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3322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B2D40-96F8-42D1-BD55-6FBF34373352}" type="slidenum">
              <a:rPr lang="en-US" altLang="ko-KR" smtClean="0">
                <a:latin typeface="+mj-lt"/>
              </a:rPr>
              <a:t>7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7729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B2D40-96F8-42D1-BD55-6FBF34373352}" type="slidenum">
              <a:rPr lang="en-US" altLang="ko-KR" smtClean="0">
                <a:latin typeface="+mj-lt"/>
              </a:rPr>
              <a:t>8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51617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B2D40-96F8-42D1-BD55-6FBF34373352}" type="slidenum">
              <a:rPr lang="en-US" altLang="ko-KR" smtClean="0">
                <a:latin typeface="+mj-lt"/>
              </a:rPr>
              <a:t>9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16419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C44543-2BFD-4AE1-AE32-3659A5F0E5D9}" type="datetime1">
              <a:rPr lang="ko-KR" altLang="en-US" noProof="0" smtClean="0"/>
              <a:t>2023-06-26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00EF47-87EC-4523-B319-80FBE591EA04}" type="datetime1">
              <a:rPr lang="ko-KR" altLang="en-US" noProof="0" smtClean="0"/>
              <a:t>2023-06-26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FA57B83-0419-4AD5-B7E9-9BD8A99B09CE}" type="datetime1">
              <a:rPr lang="ko-KR" altLang="en-US" noProof="0" smtClean="0"/>
              <a:t>2023-06-26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A1194E-4288-47CB-8B4C-A21B2CB6B33B}" type="datetime1">
              <a:rPr lang="ko-KR" altLang="en-US" noProof="0" smtClean="0"/>
              <a:t>2023-06-26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7FF8FFD-7D68-4CDA-8308-797CB8372304}" type="datetime1">
              <a:rPr lang="ko-KR" altLang="en-US" noProof="0" smtClean="0"/>
              <a:t>2023-06-26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52FD10-54B3-4327-A3A7-68D22C5CF7F1}" type="datetime1">
              <a:rPr lang="ko-KR" altLang="en-US" noProof="0" smtClean="0"/>
              <a:t>2023-06-26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E918A7-6F27-4F25-B815-4436B3BA0638}" type="datetime1">
              <a:rPr lang="ko-KR" altLang="en-US" noProof="0" smtClean="0"/>
              <a:t>2023-06-26</a:t>
            </a:fld>
            <a:endParaRPr lang="ko-KR" altLang="en-US" noProof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4844B8-0E7B-4DB4-9FA1-58B91043B0AF}" type="datetime1">
              <a:rPr lang="ko-KR" altLang="en-US" noProof="0" smtClean="0"/>
              <a:t>2023-06-26</a:t>
            </a:fld>
            <a:endParaRPr lang="ko-KR" altLang="en-US" noProof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7" name="직사각형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51DE3E-2E2D-4228-9B94-5ADBB8A70A38}" type="datetime1">
              <a:rPr lang="ko-KR" altLang="en-US" noProof="0" smtClean="0"/>
              <a:t>2023-06-26</a:t>
            </a:fld>
            <a:endParaRPr lang="ko-KR" altLang="en-US" noProof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BF0545D-E114-48BE-9158-00DCA097ACF9}" type="datetime1">
              <a:rPr lang="ko-KR" altLang="en-US" noProof="0" smtClean="0"/>
              <a:t>2023-06-26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DE3CF6-AD98-47B5-8C0D-CCA5CAD218C8}" type="datetime1">
              <a:rPr lang="ko-KR" altLang="en-US" noProof="0" smtClean="0"/>
              <a:t>2023-06-26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2C34546-2ADC-4A0F-87D3-01F3E1CDBD76}" type="datetime1">
              <a:rPr lang="ko-KR" altLang="en-US" noProof="0" smtClean="0"/>
              <a:t>2023-06-26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9" name="직사각형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직사각형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직사각형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직사각형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 descr="디지털 연결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n-US" altLang="ko-KR" sz="6000">
                <a:solidFill>
                  <a:schemeClr val="bg1"/>
                </a:solidFill>
              </a:rPr>
              <a:t>6.</a:t>
            </a:r>
            <a:r>
              <a:rPr lang="ko-KR" altLang="en-US" sz="6000">
                <a:solidFill>
                  <a:schemeClr val="bg1"/>
                </a:solidFill>
              </a:rPr>
              <a:t> </a:t>
            </a:r>
            <a:r>
              <a:rPr lang="en-US" altLang="ko-KR" sz="6000">
                <a:solidFill>
                  <a:schemeClr val="bg1"/>
                </a:solidFill>
              </a:rPr>
              <a:t>SoftMax 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>
                <a:solidFill>
                  <a:srgbClr val="7CEBFF"/>
                </a:solidFill>
              </a:rPr>
              <a:t>김준성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/>
              <a:t>Cost function 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992CCA-E830-9CDB-B82C-FD36BF8FE08B}"/>
              </a:ext>
            </a:extLst>
          </p:cNvPr>
          <p:cNvSpPr txBox="1"/>
          <p:nvPr/>
        </p:nvSpPr>
        <p:spPr>
          <a:xfrm>
            <a:off x="231335" y="4153205"/>
            <a:ext cx="7067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  <a:cs typeface="Arabic Typesetting" panose="020F0502020204030204" pitchFamily="66" charset="-78"/>
              </a:rPr>
              <a:t>위 식에서 </a:t>
            </a:r>
            <a:endParaRPr lang="en-US" altLang="ko-KR">
              <a:latin typeface="굴림체" panose="020B0609000101010101" pitchFamily="49" charset="-127"/>
              <a:ea typeface="굴림체" panose="020B0609000101010101" pitchFamily="49" charset="-127"/>
              <a:cs typeface="Arabic Typesetting" panose="020F0502020204030204" pitchFamily="66" charset="-78"/>
            </a:endParaRPr>
          </a:p>
          <a:p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  <a:cs typeface="Arabic Typesetting" panose="020F0502020204030204" pitchFamily="66" charset="-78"/>
              </a:rPr>
              <a:t>Logistic Cost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  <a:cs typeface="Arabic Typesetting" panose="020F0502020204030204" pitchFamily="66" charset="-78"/>
              </a:rPr>
              <a:t>는 하나의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  <a:cs typeface="Arabic Typesetting" panose="020F0502020204030204" pitchFamily="66" charset="-78"/>
              </a:rPr>
              <a:t>Training Set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  <a:cs typeface="Arabic Typesetting" panose="020F0502020204030204" pitchFamily="66" charset="-78"/>
              </a:rPr>
              <a:t>의 결과이고</a:t>
            </a:r>
            <a:endParaRPr lang="en-US" altLang="ko-KR">
              <a:latin typeface="굴림체" panose="020B0609000101010101" pitchFamily="49" charset="-127"/>
              <a:ea typeface="굴림체" panose="020B0609000101010101" pitchFamily="49" charset="-127"/>
              <a:cs typeface="Arabic Typesetting" panose="020F0502020204030204" pitchFamily="66" charset="-78"/>
            </a:endParaRPr>
          </a:p>
          <a:p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  <a:cs typeface="Arabic Typesetting" panose="020F0502020204030204" pitchFamily="66" charset="-78"/>
              </a:rPr>
              <a:t>Cross Entropy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  <a:cs typeface="Arabic Typesetting" panose="020F0502020204030204" pitchFamily="66" charset="-78"/>
              </a:rPr>
              <a:t> 전체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  <a:cs typeface="Arabic Typesetting" panose="020F0502020204030204" pitchFamily="66" charset="-78"/>
              </a:rPr>
              <a:t>Training Set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  <a:cs typeface="Arabic Typesetting" panose="020F0502020204030204" pitchFamily="66" charset="-78"/>
              </a:rPr>
              <a:t>을 나타낸 것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C81090-8C0E-E939-7DB5-C7B25028E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826" y="2536248"/>
            <a:ext cx="5558624" cy="14723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C44359-73B8-793C-9B03-66AAA3BA2B69}"/>
              </a:ext>
            </a:extLst>
          </p:cNvPr>
          <p:cNvSpPr txBox="1"/>
          <p:nvPr/>
        </p:nvSpPr>
        <p:spPr>
          <a:xfrm>
            <a:off x="581193" y="1984762"/>
            <a:ext cx="380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  <a:cs typeface="Arabic Typesetting" panose="020F0502020204030204" pitchFamily="66" charset="-78"/>
              </a:rPr>
              <a:t>Logistic Cost VS Cross Entropy</a:t>
            </a:r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  <a:cs typeface="Arabic Typesetting" panose="020F0502020204030204" pitchFamily="66" charset="-78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AC957C9-FC1B-0F03-6FDE-967C26AE2E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405" y="2536248"/>
            <a:ext cx="3863586" cy="13810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90BCE92-E4E4-72A1-2F90-47FBC2CECFC6}"/>
              </a:ext>
            </a:extLst>
          </p:cNvPr>
          <p:cNvSpPr txBox="1"/>
          <p:nvPr/>
        </p:nvSpPr>
        <p:spPr>
          <a:xfrm>
            <a:off x="5917757" y="4216681"/>
            <a:ext cx="56930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  <a:cs typeface="Arabic Typesetting" panose="020F0502020204030204" pitchFamily="66" charset="-78"/>
              </a:rPr>
              <a:t>이 하나의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  <a:cs typeface="Arabic Typesetting" panose="020F0502020204030204" pitchFamily="66" charset="-78"/>
              </a:rPr>
              <a:t>Training Set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  <a:cs typeface="Arabic Typesetting" panose="020F0502020204030204" pitchFamily="66" charset="-78"/>
              </a:rPr>
              <a:t>의 예측값을 구하는 공식으로 만듦  </a:t>
            </a:r>
            <a:endParaRPr lang="en-US" altLang="ko-KR">
              <a:latin typeface="굴림체" panose="020B0609000101010101" pitchFamily="49" charset="-127"/>
              <a:ea typeface="굴림체" panose="020B0609000101010101" pitchFamily="49" charset="-127"/>
              <a:cs typeface="Arabic Typesetting" panose="020F0502020204030204" pitchFamily="66" charset="-78"/>
            </a:endParaRPr>
          </a:p>
          <a:p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  <a:cs typeface="Arabic Typesetting" panose="020F0502020204030204" pitchFamily="66" charset="-78"/>
              </a:rPr>
              <a:t>두 개가 정말 같을까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  <a:cs typeface="Arabic Typesetting" panose="020F0502020204030204" pitchFamily="66" charset="-78"/>
              </a:rPr>
              <a:t>? </a:t>
            </a:r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  <a:cs typeface="Arabic Typesetting" panose="020F0502020204030204" pitchFamily="66" charset="-78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D52C215-437B-0C68-038E-9893838EA0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923" y="5140011"/>
            <a:ext cx="4264550" cy="146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413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/>
              <a:t>Cost function 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EC8CBA-DD1C-1AAE-D19F-B0430EB14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3" y="2403643"/>
            <a:ext cx="4725239" cy="365051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2255917-7E0C-BBB3-9BC2-F4AC52005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6182" y="2643801"/>
            <a:ext cx="5166808" cy="317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698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직사각형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디지털 숫자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>
                <a:solidFill>
                  <a:srgbClr val="FFFFFF"/>
                </a:solidFill>
              </a:rPr>
              <a:t>감사합니다</a:t>
            </a:r>
            <a:r>
              <a:rPr lang="en-US" altLang="ko-KR">
                <a:solidFill>
                  <a:srgbClr val="FFFFFF"/>
                </a:solidFill>
              </a:rPr>
              <a:t>!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" name="부제목 5">
            <a:extLst>
              <a:ext uri="{FF2B5EF4-FFF2-40B4-BE49-F238E27FC236}">
                <a16:creationId xmlns:a16="http://schemas.microsoft.com/office/drawing/2014/main" id="{627A02D5-71E3-1CD6-FA7C-61D4C040E2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직사각형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>
                <a:solidFill>
                  <a:srgbClr val="FFFEFF"/>
                </a:solidFill>
              </a:rPr>
              <a:t>목차</a:t>
            </a:r>
            <a:endParaRPr lang="ko-KR" altLang="en-US" dirty="0">
              <a:solidFill>
                <a:srgbClr val="FFFEFF"/>
              </a:solidFill>
            </a:endParaRPr>
          </a:p>
        </p:txBody>
      </p:sp>
      <p:graphicFrame>
        <p:nvGraphicFramePr>
          <p:cNvPr id="4" name="내용 개체 틀 3" descr="아이콘 SmartArt 그래픽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311859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/>
              <a:t>Binary classification – Logistic regression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766CB0D-8C17-75C4-73CC-BB8BF4DE9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3" y="2571845"/>
            <a:ext cx="3223539" cy="121930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849268F-B9A1-063B-F931-42DA5D8169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8466" y="2452291"/>
            <a:ext cx="3712536" cy="195341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AFB8D90-B43E-9B54-17FB-FC518CC9ED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193" y="4405709"/>
            <a:ext cx="3223539" cy="168317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F4FB68E-3D2D-0E0C-BF13-AB628523E4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6255" y="4602753"/>
            <a:ext cx="2382029" cy="148613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79DA96C-2EFC-18C4-EB18-669ED20FEEFF}"/>
              </a:ext>
            </a:extLst>
          </p:cNvPr>
          <p:cNvSpPr txBox="1"/>
          <p:nvPr/>
        </p:nvSpPr>
        <p:spPr>
          <a:xfrm>
            <a:off x="2763111" y="2692517"/>
            <a:ext cx="208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Berlin Sans FB Demi" panose="020E0802020502020306" pitchFamily="34" charset="0"/>
                <a:ea typeface="문체부 제목 돋음체" panose="020B0609000101010101" pitchFamily="49" charset="-127"/>
                <a:cs typeface="Aharoni" panose="020F0502020204030204" pitchFamily="2" charset="-79"/>
              </a:rPr>
              <a:t>기본적인 회귀함수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A0A2A2-FD55-C17D-C910-6ACAF58E269C}"/>
              </a:ext>
            </a:extLst>
          </p:cNvPr>
          <p:cNvSpPr txBox="1"/>
          <p:nvPr/>
        </p:nvSpPr>
        <p:spPr>
          <a:xfrm>
            <a:off x="3804732" y="4581012"/>
            <a:ext cx="1466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문체부 돋익체"/>
                <a:ea typeface="문체부 돋음체" panose="020B0609000101010101" pitchFamily="49" charset="-127"/>
                <a:cs typeface="Aharoni" panose="020F0502020204030204" pitchFamily="2" charset="-79"/>
              </a:rPr>
              <a:t>Sigmoid</a:t>
            </a:r>
            <a:r>
              <a:rPr lang="ko-KR" altLang="en-US">
                <a:latin typeface="문체부 돋익체"/>
                <a:ea typeface="문체부 제목 돋음체" panose="020B0609000101010101" pitchFamily="49" charset="-127"/>
                <a:cs typeface="Aharoni" panose="020F0502020204030204" pitchFamily="2" charset="-79"/>
              </a:rPr>
              <a:t> 함수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EA13E2-E4A4-6627-74A0-0ED5EBF0A508}"/>
              </a:ext>
            </a:extLst>
          </p:cNvPr>
          <p:cNvSpPr txBox="1"/>
          <p:nvPr/>
        </p:nvSpPr>
        <p:spPr>
          <a:xfrm>
            <a:off x="3804732" y="5663714"/>
            <a:ext cx="206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문체부 돋익체"/>
                <a:ea typeface="문체부 돋음체" panose="020B0609000101010101" pitchFamily="49" charset="-127"/>
                <a:cs typeface="Aharoni" panose="020F0502020204030204" pitchFamily="2" charset="-79"/>
              </a:rPr>
              <a:t>예측값 </a:t>
            </a:r>
            <a:r>
              <a:rPr lang="en-US" altLang="ko-KR">
                <a:latin typeface="문체부 돋익체"/>
                <a:ea typeface="문체부 돋음체" panose="020B0609000101010101" pitchFamily="49" charset="-127"/>
                <a:cs typeface="Aharoni" panose="020F0502020204030204" pitchFamily="2" charset="-79"/>
              </a:rPr>
              <a:t>0~1</a:t>
            </a:r>
            <a:r>
              <a:rPr lang="ko-KR" altLang="en-US">
                <a:latin typeface="문체부 돋익체"/>
                <a:ea typeface="문체부 돋음체" panose="020B0609000101010101" pitchFamily="49" charset="-127"/>
                <a:cs typeface="Aharoni" panose="020F0502020204030204" pitchFamily="2" charset="-79"/>
              </a:rPr>
              <a:t>로 변환</a:t>
            </a:r>
            <a:endParaRPr lang="ko-KR" altLang="en-US">
              <a:latin typeface="문체부 돋익체"/>
              <a:ea typeface="문체부 제목 돋음체" panose="020B0609000101010101" pitchFamily="49" charset="-127"/>
              <a:cs typeface="Aharoni" panose="020F050202020403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/>
              <a:t>Binary classification – Logistic regression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6C31DF-A592-94D1-4E0F-B3A387AAD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037" y="3285137"/>
            <a:ext cx="4132276" cy="18757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D4F6C1F-5A27-1F89-7CB6-03DC90F29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7194" y="3099141"/>
            <a:ext cx="5703615" cy="211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072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/>
              <a:t>multinomial classification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99F0E6-2E8E-59D2-D4AA-D978A67C8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3" y="2631163"/>
            <a:ext cx="4205710" cy="307250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AB865EA-EC3F-B33C-30CD-BBDCB36FC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5179" y="2508829"/>
            <a:ext cx="4205710" cy="327864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E35D6C9-7759-8019-F69B-E97D046520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193" y="2631163"/>
            <a:ext cx="4472444" cy="316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79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/>
              <a:t>Multinomial classification 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3CCFA3-343C-76BB-1A5B-D782A09A7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3" y="2900619"/>
            <a:ext cx="3062448" cy="247285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8A9E1A2-161B-CD80-3EB0-3A01C813F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2672" y="2847330"/>
            <a:ext cx="7358135" cy="278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84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/>
              <a:t>Softmax </a:t>
            </a:r>
            <a:r>
              <a:rPr lang="ko-KR" altLang="en-US"/>
              <a:t>함수 </a:t>
            </a:r>
            <a:r>
              <a:rPr lang="en-US" altLang="ko-KR"/>
              <a:t> 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0002CB-D8F0-8DE4-E1CE-D5DD27703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04" y="2193871"/>
            <a:ext cx="7487760" cy="218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780735-2692-B4AA-EC86-429B3750B287}"/>
              </a:ext>
            </a:extLst>
          </p:cNvPr>
          <p:cNvSpPr txBox="1"/>
          <p:nvPr/>
        </p:nvSpPr>
        <p:spPr>
          <a:xfrm>
            <a:off x="641405" y="4709287"/>
            <a:ext cx="54545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  <a:cs typeface="Arabic Typesetting" panose="020F0502020204030204" pitchFamily="66" charset="-78"/>
              </a:rPr>
              <a:t>활성화 함수 </a:t>
            </a:r>
            <a:endParaRPr lang="en-US" altLang="ko-KR">
              <a:latin typeface="굴림체" panose="020B0609000101010101" pitchFamily="49" charset="-127"/>
              <a:ea typeface="굴림체" panose="020B0609000101010101" pitchFamily="49" charset="-127"/>
              <a:cs typeface="Arabic Typesetting" panose="020F0502020204030204" pitchFamily="66" charset="-78"/>
            </a:endParaRPr>
          </a:p>
          <a:p>
            <a:endParaRPr lang="en-US" altLang="ko-KR">
              <a:latin typeface="굴림체" panose="020B0609000101010101" pitchFamily="49" charset="-127"/>
              <a:ea typeface="굴림체" panose="020B0609000101010101" pitchFamily="49" charset="-127"/>
              <a:cs typeface="Arabic Typesetting" panose="020F0502020204030204" pitchFamily="66" charset="-78"/>
            </a:endParaRPr>
          </a:p>
          <a:p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  <a:cs typeface="Arabic Typesetting" panose="020F0502020204030204" pitchFamily="66" charset="-78"/>
              </a:rPr>
              <a:t>분류하는게 이진분류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  <a:cs typeface="Arabic Typesetting" panose="020F0502020204030204" pitchFamily="66" charset="-78"/>
              </a:rPr>
              <a:t>: Sigmoid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  <a:cs typeface="Arabic Typesetting" panose="020F0502020204030204" pitchFamily="66" charset="-78"/>
              </a:rPr>
              <a:t>함수</a:t>
            </a:r>
            <a:endParaRPr lang="en-US" altLang="ko-KR">
              <a:latin typeface="굴림체" panose="020B0609000101010101" pitchFamily="49" charset="-127"/>
              <a:ea typeface="굴림체" panose="020B0609000101010101" pitchFamily="49" charset="-127"/>
              <a:cs typeface="Arabic Typesetting" panose="020F0502020204030204" pitchFamily="66" charset="-78"/>
            </a:endParaRPr>
          </a:p>
          <a:p>
            <a:endParaRPr lang="en-US" altLang="ko-KR">
              <a:latin typeface="굴림체" panose="020B0609000101010101" pitchFamily="49" charset="-127"/>
              <a:ea typeface="굴림체" panose="020B0609000101010101" pitchFamily="49" charset="-127"/>
              <a:cs typeface="Arabic Typesetting" panose="020F0502020204030204" pitchFamily="66" charset="-78"/>
            </a:endParaRPr>
          </a:p>
          <a:p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  <a:cs typeface="Arabic Typesetting" panose="020F0502020204030204" pitchFamily="66" charset="-78"/>
              </a:rPr>
              <a:t>분류하는게 다중분류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  <a:cs typeface="Arabic Typesetting" panose="020F0502020204030204" pitchFamily="66" charset="-78"/>
              </a:rPr>
              <a:t>: SoftMax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  <a:cs typeface="Arabic Typesetting" panose="020F0502020204030204" pitchFamily="66" charset="-78"/>
              </a:rPr>
              <a:t>함수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  <a:cs typeface="Arabic Typesetting" panose="020F0502020204030204" pitchFamily="66" charset="-78"/>
              </a:rPr>
              <a:t> </a:t>
            </a:r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  <a:cs typeface="Arabic Typesetting" panose="020F0502020204030204" pitchFamily="66" charset="-78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BECDC53-1E41-DFD8-554B-012ECA1FE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3924" y="3689171"/>
            <a:ext cx="4699220" cy="249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625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/>
              <a:t>Cost function 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E44E64-DCD2-19BB-0E16-2C5C05FE5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3" y="2803426"/>
            <a:ext cx="5800644" cy="24479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992CCA-E830-9CDB-B82C-FD36BF8FE08B}"/>
              </a:ext>
            </a:extLst>
          </p:cNvPr>
          <p:cNvSpPr txBox="1"/>
          <p:nvPr/>
        </p:nvSpPr>
        <p:spPr>
          <a:xfrm>
            <a:off x="581193" y="2179652"/>
            <a:ext cx="545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  <a:cs typeface="Arabic Typesetting" panose="020F0502020204030204" pitchFamily="66" charset="-78"/>
              </a:rPr>
              <a:t>Cross-Entropy :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  <a:cs typeface="Arabic Typesetting" panose="020F0502020204030204" pitchFamily="66" charset="-78"/>
              </a:rPr>
              <a:t>확률 및 통계 시간에 배운 것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026D251-11DD-46EB-B7EC-F1BB9BA3F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3" y="5166317"/>
            <a:ext cx="91821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87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/>
              <a:t>Cost function 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992CCA-E830-9CDB-B82C-FD36BF8FE08B}"/>
              </a:ext>
            </a:extLst>
          </p:cNvPr>
          <p:cNvSpPr txBox="1"/>
          <p:nvPr/>
        </p:nvSpPr>
        <p:spPr>
          <a:xfrm>
            <a:off x="1356652" y="4770677"/>
            <a:ext cx="380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  <a:cs typeface="Arabic Typesetting" panose="020F0502020204030204" pitchFamily="66" charset="-78"/>
              </a:rPr>
              <a:t>정답에 가까울수록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  <a:cs typeface="Arabic Typesetting" panose="020F0502020204030204" pitchFamily="66" charset="-78"/>
              </a:rPr>
              <a:t>0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  <a:cs typeface="Arabic Typesetting" panose="020F0502020204030204" pitchFamily="66" charset="-78"/>
              </a:rPr>
              <a:t>에 수렴함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056190-C1AB-D739-840D-B0C8FBABD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2447" y="2364319"/>
            <a:ext cx="4290568" cy="320954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8411B75-7910-A1F7-A5CD-038F6DF18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3" y="2660032"/>
            <a:ext cx="5354293" cy="153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852117"/>
      </p:ext>
    </p:extLst>
  </p:cSld>
  <p:clrMapOvr>
    <a:masterClrMapping/>
  </p:clrMapOvr>
</p:sld>
</file>

<file path=ppt/theme/theme1.xml><?xml version="1.0" encoding="utf-8"?>
<a:theme xmlns:a="http://schemas.openxmlformats.org/drawingml/2006/main" name="분할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기술 분할 디자인</Template>
  <TotalTime>281</TotalTime>
  <Words>119</Words>
  <Application>Microsoft Office PowerPoint</Application>
  <PresentationFormat>와이드스크린</PresentationFormat>
  <Paragraphs>46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굴림체</vt:lpstr>
      <vt:lpstr>Malgun Gothic</vt:lpstr>
      <vt:lpstr>Malgun Gothic</vt:lpstr>
      <vt:lpstr>문체부 돋익체</vt:lpstr>
      <vt:lpstr>Berlin Sans FB Demi</vt:lpstr>
      <vt:lpstr>Wingdings 2</vt:lpstr>
      <vt:lpstr>분할</vt:lpstr>
      <vt:lpstr>6. SoftMax </vt:lpstr>
      <vt:lpstr>목차</vt:lpstr>
      <vt:lpstr>Binary classification – Logistic regression</vt:lpstr>
      <vt:lpstr>Binary classification – Logistic regression</vt:lpstr>
      <vt:lpstr>multinomial classification</vt:lpstr>
      <vt:lpstr>Multinomial classification </vt:lpstr>
      <vt:lpstr>Softmax 함수  </vt:lpstr>
      <vt:lpstr>Cost function </vt:lpstr>
      <vt:lpstr>Cost function </vt:lpstr>
      <vt:lpstr>Cost function </vt:lpstr>
      <vt:lpstr>Cost function </vt:lpstr>
      <vt:lpstr>감사합니다!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 SoftMax</dc:title>
  <dc:creator>김준성</dc:creator>
  <cp:lastModifiedBy>김준성</cp:lastModifiedBy>
  <cp:revision>12</cp:revision>
  <dcterms:created xsi:type="dcterms:W3CDTF">2023-06-25T04:46:37Z</dcterms:created>
  <dcterms:modified xsi:type="dcterms:W3CDTF">2023-06-26T04:24:08Z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