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3" r:id="rId1"/>
  </p:sldMasterIdLst>
  <p:notesMasterIdLst>
    <p:notesMasterId r:id="rId32"/>
  </p:notes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4" r:id="rId16"/>
    <p:sldId id="273" r:id="rId17"/>
    <p:sldId id="272" r:id="rId18"/>
    <p:sldId id="275" r:id="rId19"/>
    <p:sldId id="276" r:id="rId20"/>
    <p:sldId id="277" r:id="rId21"/>
    <p:sldId id="278" r:id="rId22"/>
    <p:sldId id="280" r:id="rId23"/>
    <p:sldId id="279" r:id="rId24"/>
    <p:sldId id="287" r:id="rId25"/>
    <p:sldId id="286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69376C-E8BA-4AF9-B324-4F2BA436C1E6}" type="datetimeFigureOut">
              <a:rPr lang="en-SG" smtClean="0"/>
              <a:t>17/4/2020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A64DD-60B7-4440-B007-A9E3ACC9DF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6123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FA64DD-60B7-4440-B007-A9E3ACC9DFAF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3056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75FF-8588-4610-89E3-68F9817BD754}" type="datetimeFigureOut">
              <a:rPr lang="en-SG" smtClean="0"/>
              <a:t>17/4/2020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86C9-8224-43E0-93DC-9686896D2B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4199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75FF-8588-4610-89E3-68F9817BD754}" type="datetimeFigureOut">
              <a:rPr lang="en-SG" smtClean="0"/>
              <a:t>17/4/2020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86C9-8224-43E0-93DC-9686896D2B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9858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75FF-8588-4610-89E3-68F9817BD754}" type="datetimeFigureOut">
              <a:rPr lang="en-SG" smtClean="0"/>
              <a:t>17/4/2020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86C9-8224-43E0-93DC-9686896D2B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1104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75FF-8588-4610-89E3-68F9817BD754}" type="datetimeFigureOut">
              <a:rPr lang="en-SG" smtClean="0"/>
              <a:t>17/4/2020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86C9-8224-43E0-93DC-9686896D2B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5612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75FF-8588-4610-89E3-68F9817BD754}" type="datetimeFigureOut">
              <a:rPr lang="en-SG" smtClean="0"/>
              <a:t>17/4/2020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86C9-8224-43E0-93DC-9686896D2B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6387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75FF-8588-4610-89E3-68F9817BD754}" type="datetimeFigureOut">
              <a:rPr lang="en-SG" smtClean="0"/>
              <a:t>17/4/2020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86C9-8224-43E0-93DC-9686896D2B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898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75FF-8588-4610-89E3-68F9817BD754}" type="datetimeFigureOut">
              <a:rPr lang="en-SG" smtClean="0"/>
              <a:t>17/4/2020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86C9-8224-43E0-93DC-9686896D2B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8823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75FF-8588-4610-89E3-68F9817BD754}" type="datetimeFigureOut">
              <a:rPr lang="en-SG" smtClean="0"/>
              <a:t>17/4/2020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86C9-8224-43E0-93DC-9686896D2B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9493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75FF-8588-4610-89E3-68F9817BD754}" type="datetimeFigureOut">
              <a:rPr lang="en-SG" smtClean="0"/>
              <a:t>17/4/2020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86C9-8224-43E0-93DC-9686896D2B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4786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75FF-8588-4610-89E3-68F9817BD754}" type="datetimeFigureOut">
              <a:rPr lang="en-SG" smtClean="0"/>
              <a:t>17/4/2020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86C9-8224-43E0-93DC-9686896D2B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8252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75FF-8588-4610-89E3-68F9817BD754}" type="datetimeFigureOut">
              <a:rPr lang="en-SG" smtClean="0"/>
              <a:t>17/4/2020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86C9-8224-43E0-93DC-9686896D2B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9210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C75FF-8588-4610-89E3-68F9817BD754}" type="datetimeFigureOut">
              <a:rPr lang="en-SG" smtClean="0"/>
              <a:t>17/4/2020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E86C9-8224-43E0-93DC-9686896D2B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545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4" r:id="rId1"/>
    <p:sldLayoutId id="2147484145" r:id="rId2"/>
    <p:sldLayoutId id="2147484146" r:id="rId3"/>
    <p:sldLayoutId id="2147484147" r:id="rId4"/>
    <p:sldLayoutId id="2147484148" r:id="rId5"/>
    <p:sldLayoutId id="2147484149" r:id="rId6"/>
    <p:sldLayoutId id="2147484150" r:id="rId7"/>
    <p:sldLayoutId id="2147484151" r:id="rId8"/>
    <p:sldLayoutId id="2147484152" r:id="rId9"/>
    <p:sldLayoutId id="2147484153" r:id="rId10"/>
    <p:sldLayoutId id="21474841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5F8DB-C3FE-4E5A-938F-7018DE07F1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SG" b="1" dirty="0"/>
              <a:t>Non-freeness of subgroups of SL(2,R) generated by two </a:t>
            </a:r>
            <a:r>
              <a:rPr lang="en-SG" b="1" dirty="0" err="1"/>
              <a:t>parabolics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A6CEB-E40D-4EE0-A724-FE83DD8740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Chan Jun Da</a:t>
            </a:r>
          </a:p>
          <a:p>
            <a:r>
              <a:rPr lang="en-SG" dirty="0"/>
              <a:t>A0150025Y</a:t>
            </a:r>
          </a:p>
        </p:txBody>
      </p:sp>
    </p:spTree>
    <p:extLst>
      <p:ext uri="{BB962C8B-B14F-4D97-AF65-F5344CB8AC3E}">
        <p14:creationId xmlns:p14="http://schemas.microsoft.com/office/powerpoint/2010/main" val="3182531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AFD06-6F32-4051-988B-ACEEF0192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b="1" dirty="0"/>
              <a:t>Starting Algorithm: Terminating Conditions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DE1011-3A7E-4F72-86BF-D41D43FF84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SG" sz="2000" dirty="0"/>
                  <a:t>The goal is to continuously multiply by alternating letters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SG" sz="2000" dirty="0"/>
                  <a:t> and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SG" sz="2000" dirty="0"/>
                  <a:t> with non-zero powers while trying to keep the magnitude of the numbers in the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1×2</m:t>
                    </m:r>
                  </m:oMath>
                </a14:m>
                <a:r>
                  <a:rPr lang="en-SG" sz="2000" dirty="0"/>
                  <a:t> matrix as small as possible. This is to ensure that we never get a trivial word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SG" sz="20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SG" sz="2000" dirty="0"/>
                  <a:t>The algorithm will terminate under two conditions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endParaRPr lang="en-SG" sz="2000" dirty="0"/>
              </a:p>
              <a:p>
                <a:pPr marL="800100" lvl="1" indent="-3429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SG" sz="2000" dirty="0"/>
                  <a:t>: This implies that all the letters we have multiplied to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(1,0)</m:t>
                    </m:r>
                  </m:oMath>
                </a14:m>
                <a:r>
                  <a:rPr lang="en-SG" sz="2000" dirty="0"/>
                  <a:t> form a lower triangular matrix</a:t>
                </a:r>
              </a:p>
              <a:p>
                <a:pPr marL="800100" lvl="1" indent="-3429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endParaRPr lang="en-SG" sz="2000" dirty="0"/>
              </a:p>
              <a:p>
                <a:pPr marL="800100" lvl="1" indent="-3429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000" dirty="0"/>
                  <a:t> for some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SG" sz="2000" dirty="0"/>
                  <a:t>: This implies that there exists two words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000" dirty="0"/>
                  <a:t> such that </a:t>
                </a: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SG" sz="2000" dirty="0"/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200" i="1">
                              <a:latin typeface="Cambria Math" panose="02040503050406030204" pitchFamily="18" charset="0"/>
                            </a:rPr>
                            <m:t>1,0</m:t>
                          </m:r>
                        </m:e>
                      </m:d>
                      <m:groupChr>
                        <m:groupChrPr>
                          <m:chr m:val="↣"/>
                          <m:vertJc m:val="bot"/>
                          <m:ctrlPr>
                            <a:rPr lang="en-SG" sz="22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SG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SG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SG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SG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SG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SG" sz="22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e>
                          </m:d>
                        </m:e>
                      </m:groupChr>
                      <m:d>
                        <m:dPr>
                          <m:ctrlPr>
                            <a:rPr lang="en-SG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SG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SG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SG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SG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SG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groupChr>
                        <m:groupChrPr>
                          <m:chr m:val="↣"/>
                          <m:vertJc m:val="bot"/>
                          <m:ctrlPr>
                            <a:rPr lang="en-SG" sz="22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SG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SG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SG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SG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SG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SG" sz="22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e>
                          </m:d>
                        </m:e>
                      </m:groupChr>
                      <m:d>
                        <m:dPr>
                          <m:ctrlPr>
                            <a:rPr lang="en-SG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SG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SG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SG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SG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SG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SG" sz="2200" dirty="0"/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SG" sz="2200" dirty="0"/>
                  <a:t>     </a:t>
                </a:r>
                <a:endParaRPr lang="en-SG" sz="20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SG" sz="2000" dirty="0"/>
              </a:p>
              <a:p>
                <a:pPr marL="914400" lvl="1" indent="-4572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endParaRPr lang="en-SG" sz="20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SG" sz="20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SG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DE1011-3A7E-4F72-86BF-D41D43FF84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522" t="-1044" r="-17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8733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AFD06-6F32-4051-988B-ACEEF0192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b="1" dirty="0"/>
              <a:t>Starting Algorithm: Terminating Conditions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DE1011-3A7E-4F72-86BF-D41D43FF84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 startAt="2"/>
                </a:pPr>
                <a:r>
                  <a:rPr lang="en-SG" sz="2000" dirty="0"/>
                  <a:t>(continued)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G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SG" sz="20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SG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SG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000" dirty="0"/>
                  <a:t> for some </a:t>
                </a:r>
                <a14:m>
                  <m:oMath xmlns:m="http://schemas.openxmlformats.org/officeDocument/2006/math">
                    <m:r>
                      <a:rPr lang="en-SG" sz="20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SG" sz="20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SG" sz="2000" dirty="0"/>
                  <a:t>: Then it is evident that </a:t>
                </a:r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 startAt="2"/>
                </a:pPr>
                <a:endParaRPr lang="en-SG" sz="20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000" i="1">
                          <a:latin typeface="Cambria Math" panose="02040503050406030204" pitchFamily="18" charset="0"/>
                        </a:rPr>
                        <m:t>(1,0)</m:t>
                      </m:r>
                      <m:groupChr>
                        <m:groupChrPr>
                          <m:chr m:val="↣"/>
                          <m:vertJc m:val="bot"/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e>
                          </m:d>
                        </m:e>
                      </m:groupChr>
                      <m:r>
                        <a:rPr lang="en-SG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SG" sz="2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SG" sz="2000" i="1">
                          <a:latin typeface="Cambria Math" panose="02040503050406030204" pitchFamily="18" charset="0"/>
                        </a:rPr>
                        <m:t>)</m:t>
                      </m:r>
                      <m:groupChr>
                        <m:groupChrPr>
                          <m:chr m:val="↣"/>
                          <m:vertJc m:val="bot"/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e>
                          </m:d>
                        </m:e>
                      </m:groupChr>
                      <m:r>
                        <a:rPr lang="en-SG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SG" sz="2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SG" sz="2000" i="1">
                          <a:latin typeface="Cambria Math" panose="02040503050406030204" pitchFamily="18" charset="0"/>
                        </a:rPr>
                        <m:t>)</m:t>
                      </m:r>
                      <m:groupChr>
                        <m:groupChrPr>
                          <m:chr m:val="↣"/>
                          <m:vertJc m:val="bot"/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p>
                            <m:sSup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SG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sz="20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SG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SG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SG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SG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SG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sz="20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SG" sz="20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groupChr>
                      <m:r>
                        <a:rPr lang="en-SG" sz="2000" i="1">
                          <a:latin typeface="Cambria Math" panose="02040503050406030204" pitchFamily="18" charset="0"/>
                        </a:rPr>
                        <m:t>(1,0)</m:t>
                      </m:r>
                    </m:oMath>
                  </m:oMathPara>
                </a14:m>
                <a:endParaRPr lang="en-SG" sz="2000" dirty="0"/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 startAt="2"/>
                </a:pPr>
                <a:endParaRPr lang="en-SG" sz="20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SG" sz="2000" i="1" dirty="0"/>
                  <a:t>        </a:t>
                </a:r>
                <a:r>
                  <a:rPr lang="en-SG" sz="2000" dirty="0"/>
                  <a:t>Then, it is evident that the word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SG" sz="2000" i="1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000" i="1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SG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SG" sz="2000" i="1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SG" sz="2000" i="1"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SG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sz="20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SG" sz="20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SG" sz="20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SG" sz="20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SG" sz="2000" dirty="0"/>
                  <a:t>        is lower-triangular.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DE1011-3A7E-4F72-86BF-D41D43FF84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638" t="-65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1585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AFD06-6F32-4051-988B-ACEEF0192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Starting Algorithm: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DE1011-3A7E-4F72-86BF-D41D43FF84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SG" sz="2000" dirty="0"/>
                  <a:t>Test 1 (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&lt;4, 2</m:t>
                    </m:r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r>
                  <a:rPr lang="en-SG" sz="2000" b="0" dirty="0"/>
                  <a:t>): The algorithm is unable to find a lower triangular matrix for the following two numbers: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SG" sz="20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35</m:t>
                          </m:r>
                        </m:num>
                        <m:den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39</m:t>
                          </m:r>
                        </m:num>
                        <m:den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SG" sz="2000" b="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SG" sz="20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SG" sz="2000" b="0" dirty="0"/>
                  <a:t>Test 2</a:t>
                </a:r>
                <a:r>
                  <a:rPr lang="en-SG" sz="2000" dirty="0"/>
                  <a:t> (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≤30, 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type m:val="lin"/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SG" sz="2000" b="0" dirty="0"/>
                  <a:t>): The algorithm is unable to find a lower triangular matrix for the following two numbers: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SG" sz="20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28</m:t>
                          </m:r>
                        </m:num>
                        <m:den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den>
                      </m:f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29</m:t>
                          </m:r>
                        </m:num>
                        <m:den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den>
                      </m:f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SG" sz="2000" b="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SG" sz="20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SG" sz="2000" b="0" dirty="0"/>
                  <a:t>Kim and </a:t>
                </a:r>
                <a:r>
                  <a:rPr lang="en-SG" sz="2000" b="0" dirty="0" err="1"/>
                  <a:t>Koberda</a:t>
                </a:r>
                <a:r>
                  <a:rPr lang="en-SG" sz="2000" b="0" dirty="0"/>
                  <a:t> created a second algorithm that solves for the two cases in Test 2 but the two cases in Test 1 remains unsolved.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DE1011-3A7E-4F72-86BF-D41D43FF84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522" t="-1005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9288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AFD06-6F32-4051-988B-ACEEF0192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b="1" dirty="0"/>
              <a:t>Killer Interval Algorithm: Killer Intervals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DE1011-3A7E-4F72-86BF-D41D43FF84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SG" sz="2000" dirty="0"/>
                  <a:t>Suppose we have a matrix 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SG" sz="2000" b="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SG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SG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SG" sz="2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SG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n-SG" sz="2000" b="0" i="0" smtClean="0">
                          <a:latin typeface="Cambria Math" panose="02040503050406030204" pitchFamily="18" charset="0"/>
                        </a:rPr>
                        <m:t>where</m:t>
                      </m:r>
                      <m:func>
                        <m:func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SG" sz="2000" b="0" i="0" smtClean="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func>
                    </m:oMath>
                  </m:oMathPara>
                </a14:m>
                <a:endParaRPr lang="en-SG" sz="2000" b="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SG" sz="20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SG" sz="2000" b="0" dirty="0"/>
                  <a:t>     Then for some number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SG" sz="2000" b="0" dirty="0"/>
                  <a:t>, when we multiply the inverse of this word to the number, we get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SG" sz="20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d>
                        <m:d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SG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SG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SG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SG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SG" sz="2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SG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𝑑𝑚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𝑐𝑛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𝑎𝑛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𝑏𝑚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2000" b="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SG" sz="20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SG" sz="2000" b="0" dirty="0"/>
                  <a:t>     As suc</a:t>
                </a:r>
                <a:r>
                  <a:rPr lang="en-SG" sz="2000" dirty="0"/>
                  <a:t>h, for the new denominator to be smaller than the old one, we have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SG" sz="2000" b="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𝑎𝑛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𝑏𝑚</m:t>
                          </m:r>
                        </m:e>
                      </m:d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|"/>
                          <m:endChr m:val="|"/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|"/>
                          <m:endChr m:val="|"/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SG" sz="20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DE1011-3A7E-4F72-86BF-D41D43FF84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522" t="-65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362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AFD06-6F32-4051-988B-ACEEF0192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b="1" dirty="0"/>
              <a:t>Killer Interval Algorithm: Killer Intervals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DE1011-3A7E-4F72-86BF-D41D43FF84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SG" sz="2000" dirty="0"/>
                  <a:t>We note that so long as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SG" sz="2000" b="0" dirty="0"/>
                  <a:t> falls within the interval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SG" sz="20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SG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SG" sz="2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</m:e>
                          </m:d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SG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SG" sz="2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SG" sz="2000" b="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SG" sz="20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SG" sz="2000" b="0" dirty="0"/>
                  <a:t>     the new denominator will be smaller than the old denominator.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SG" sz="20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SG" sz="2000" b="0" dirty="0"/>
                  <a:t>After decreasing the denominator, we can further post-multiply by an appropriate letter of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SG" sz="2000" b="0" dirty="0"/>
                  <a:t> to bring the number back to within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type m:val="lin"/>
                            <m:ctrlP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SG" sz="20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DE1011-3A7E-4F72-86BF-D41D43FF84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522" t="-1005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6543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AFD06-6F32-4051-988B-ACEEF0192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b="1" dirty="0"/>
              <a:t>Killer Interval Algorithm: Pre-Processing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DE1011-3A7E-4F72-86BF-D41D43FF84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SG" sz="2000" dirty="0"/>
                  <a:t>Before we initiate the algorithm, we will do some pre-processing by generating some killer intervals and storing them in an interval tree for efficient look-up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SG" sz="2000" b="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SG" sz="2000" dirty="0"/>
                  <a:t>The generator that we have used for most of this project is the following: 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SG" sz="2000" b="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SG" sz="2000" dirty="0"/>
                  <a:t>    For some specified size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SG" sz="2000" b="0" dirty="0"/>
                  <a:t>, we produce all words in the set and store their associated killer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SG" sz="2000" dirty="0"/>
                  <a:t>    </a:t>
                </a:r>
                <a:r>
                  <a:rPr lang="en-SG" sz="2000" b="0" dirty="0"/>
                  <a:t>intervals: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SG" sz="20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{</m:t>
                      </m:r>
                      <m:sSup>
                        <m:sSup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∖</m:t>
                      </m:r>
                      <m:d>
                        <m:dPr>
                          <m:begChr m:val="{"/>
                          <m:endChr m:val="}"/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∧−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SG" sz="20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DE1011-3A7E-4F72-86BF-D41D43FF84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522" t="-65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1295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AFD06-6F32-4051-988B-ACEEF0192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Killer Interval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DE1011-3A7E-4F72-86BF-D41D43FF84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SG" sz="2000" dirty="0"/>
                  <a:t>We use the same starting point as the starting algorithm and run an identical iterative step twice. 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SG" sz="20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m:rPr>
                          <m:lit/>
                        </m:rPr>
                        <a:rPr lang="en-SG" sz="2000" i="1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SG" sz="2000">
                              <a:latin typeface="Cambria Math" panose="02040503050406030204" pitchFamily="18" charset="0"/>
                            </a:rPr>
                            <m:t>SR</m:t>
                          </m:r>
                          <m:d>
                            <m:d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sSub>
                                <m:sSubPr>
                                  <m:ctrlP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SG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SG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  <m:sSup>
                            <m:sSup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𝑟𝑠</m:t>
                          </m:r>
                          <m:sSub>
                            <m:sSub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SG" sz="2000" i="1">
                          <a:latin typeface="Cambria Math" panose="02040503050406030204" pitchFamily="18" charset="0"/>
                        </a:rPr>
                        <m:t>↠</m:t>
                      </m:r>
                      <m:d>
                        <m:d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  <m:sSup>
                            <m:sSup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n-SG" sz="2000">
                              <a:latin typeface="Cambria Math" panose="02040503050406030204" pitchFamily="18" charset="0"/>
                            </a:rPr>
                            <m:t>SR</m:t>
                          </m:r>
                          <m:d>
                            <m:d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sSub>
                                <m:sSubPr>
                                  <m:ctrlP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SG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SG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lin"/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sSup>
                                <m:sSupPr>
                                  <m:ctrlP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</m:e>
                      </m:d>
                      <m:r>
                        <a:rPr lang="en-SG" sz="2000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SG" sz="2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SG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20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SG" sz="2000" b="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SG" sz="2000" b="0" dirty="0"/>
                  <a:t>After which, we then break down each subsequent iterative steps into two parts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SG" sz="20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SG" sz="2000" b="0" dirty="0"/>
                  <a:t>Sub-Step 1: it involves only the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SG" sz="2000" b="0" dirty="0"/>
                  <a:t> matrix and is identical to the first arrow of the starting algorithm’s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SG" sz="2000" dirty="0"/>
                  <a:t>                      </a:t>
                </a:r>
                <a:r>
                  <a:rPr lang="en-SG" sz="2000" b="0" dirty="0"/>
                  <a:t>iterative step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SG" sz="20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m:rPr>
                          <m:lit/>
                        </m:rPr>
                        <a:rPr lang="en-SG" sz="2000" i="1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SG" sz="2000">
                              <a:latin typeface="Cambria Math" panose="02040503050406030204" pitchFamily="18" charset="0"/>
                            </a:rPr>
                            <m:t>SR</m:t>
                          </m:r>
                          <m:d>
                            <m:d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sSub>
                                <m:sSubPr>
                                  <m:ctrlP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SG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SG" sz="20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SG" sz="20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DE1011-3A7E-4F72-86BF-D41D43FF84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638" t="-653" r="-23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9123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AFD06-6F32-4051-988B-ACEEF0192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Killer Interval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DE1011-3A7E-4F72-86BF-D41D43FF84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SG" sz="2000" b="0" dirty="0"/>
                  <a:t>Sub-Step 2: This step involves either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SG" sz="2000" b="0" dirty="0"/>
                  <a:t> letter or a word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SG" sz="2000" b="0" dirty="0"/>
                  <a:t>. First, we query our interval tree for all </a:t>
                </a:r>
                <a:endParaRPr lang="en-SG" sz="20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SG" sz="2000" dirty="0"/>
                  <a:t>                      intervals that the current number falls into. There are two scenarios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SG" sz="2000" dirty="0"/>
              </a:p>
              <a:p>
                <a:pPr marL="914400" lvl="1" indent="-4572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SG" sz="2000" dirty="0"/>
                  <a:t>(No killer intervals found): We perform the same iterative sub-step as the original algorithm</a:t>
                </a:r>
              </a:p>
              <a:p>
                <a:pPr marL="914400" lvl="1" indent="-4572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endParaRPr lang="en-SG" sz="2000" dirty="0"/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SG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  <m:sSub>
                            <m:sSub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𝑟𝑠</m:t>
                          </m:r>
                          <m:sSub>
                            <m:sSub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SG" sz="2000" i="1">
                          <a:latin typeface="Cambria Math" panose="02040503050406030204" pitchFamily="18" charset="0"/>
                        </a:rPr>
                        <m:t>↠</m:t>
                      </m:r>
                      <m:d>
                        <m:d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  <m:sSub>
                            <m:sSub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n-SG" sz="2000">
                              <a:latin typeface="Cambria Math" panose="02040503050406030204" pitchFamily="18" charset="0"/>
                            </a:rPr>
                            <m:t>SR</m:t>
                          </m:r>
                          <m:d>
                            <m:d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sSub>
                                <m:sSubPr>
                                  <m:ctrlP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SG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SG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d>
                      <m:r>
                        <a:rPr lang="en-SG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SG" sz="2000" dirty="0"/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SG" sz="2000" dirty="0"/>
              </a:p>
              <a:p>
                <a:pPr marL="914400" lvl="1" indent="-4572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 startAt="2"/>
                </a:pPr>
                <a:r>
                  <a:rPr lang="en-SG" sz="2000" b="0" dirty="0"/>
                  <a:t>(At least one killer interval found): We make a choice on which killer interval to use and multiply the number by the inverse of the corresponding word</a:t>
                </a:r>
              </a:p>
              <a:p>
                <a:pPr marL="914400" lvl="1" indent="-4572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 startAt="2"/>
                </a:pPr>
                <a:endParaRPr lang="en-SG" sz="2000" dirty="0"/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groupChr>
                        <m:groupChrPr>
                          <m:chr m:val="↣"/>
                          <m:vertJc m:val="bot"/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p>
                            <m:sSup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groupChr>
                      <m:r>
                        <a:rPr lang="en-SG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SG" sz="2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𝑠𝑦</m:t>
                          </m:r>
                        </m:e>
                        <m:sub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SG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2000" dirty="0"/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SG" sz="20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DE1011-3A7E-4F72-86BF-D41D43FF84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638" t="-52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2762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AFD06-6F32-4051-988B-ACEEF0192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b="1" dirty="0"/>
              <a:t>Killer Interval Algorithm: Deterministic Variant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DE1011-3A7E-4F72-86BF-D41D43FF84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SG" sz="2000" b="0" dirty="0"/>
                  <a:t>The goal is to find a deterministic way to choose a killer interval and its associated matrix such that it performs better than th</a:t>
                </a:r>
                <a:r>
                  <a:rPr lang="en-SG" sz="2000" dirty="0"/>
                  <a:t>e original algorithm. The idea is to consider the set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SG" sz="2000" b="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0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SG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 :</m:t>
                          </m:r>
                          <m:d>
                            <m:d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SG" sz="2000" b="0" i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SG" sz="20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SG" sz="2000">
                              <a:latin typeface="Cambria Math" panose="02040503050406030204" pitchFamily="18" charset="0"/>
                            </a:rPr>
                            <m:t>for</m:t>
                          </m:r>
                          <m:r>
                            <a:rPr lang="en-SG" sz="20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SG" sz="2000">
                              <a:latin typeface="Cambria Math" panose="02040503050406030204" pitchFamily="18" charset="0"/>
                            </a:rPr>
                            <m:t>some</m:t>
                          </m:r>
                          <m:r>
                            <a:rPr lang="en-SG" sz="20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SG" sz="200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SG" sz="20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SG" sz="2000" b="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SG" sz="2000" dirty="0"/>
                  <a:t>    The hope is to find some function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SG" sz="2000" b="0" dirty="0"/>
                  <a:t> such that we can look at the set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SG" sz="20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0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SG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ℝ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SG" sz="2000">
                              <a:latin typeface="Cambria Math" panose="02040503050406030204" pitchFamily="18" charset="0"/>
                            </a:rPr>
                            <m:t>for</m:t>
                          </m:r>
                          <m:r>
                            <a:rPr lang="en-SG" sz="20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SG" sz="2000">
                              <a:latin typeface="Cambria Math" panose="02040503050406030204" pitchFamily="18" charset="0"/>
                            </a:rPr>
                            <m:t>some</m:t>
                          </m:r>
                          <m:r>
                            <a:rPr lang="en-SG" sz="200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SG" sz="20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SG" sz="2000" b="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SG" sz="20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SG" sz="2000" b="0" dirty="0"/>
                  <a:t>    and either choose the word that corresponds 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SG" sz="20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SG" sz="2000" b="0" dirty="0"/>
                  <a:t>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20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000" b="0" dirty="0"/>
                  <a:t> and use that word. The best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SG" sz="2000" dirty="0"/>
                  <a:t>    performing function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SG" sz="2000" b="0" dirty="0"/>
                  <a:t> is the following and using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SG" sz="20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SG" sz="2000" b="0" dirty="0"/>
                  <a:t>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SG" sz="20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SG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SG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SG" sz="20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num>
                                    <m:den>
                                      <m:r>
                                        <a:rPr lang="en-SG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SG" sz="2000">
                                  <a:latin typeface="Cambria Math" panose="02040503050406030204" pitchFamily="18" charset="0"/>
                                </a:rPr>
                                <m:t>SR</m:t>
                              </m:r>
                              <m:r>
                                <a:rPr lang="en-SG" sz="20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SG" sz="20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SG" sz="20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DE1011-3A7E-4F72-86BF-D41D43FF84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3"/>
                <a:stretch>
                  <a:fillRect l="-522" t="-65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035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AFD06-6F32-4051-988B-ACEEF0192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b="1" dirty="0"/>
              <a:t>Killer Interval Algorithm: Randomised Variant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E1011-3A7E-4F72-86BF-D41D43FF8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SG" sz="2000" b="0" dirty="0"/>
              <a:t>We similarly use the simple generator and select the interval with the midpoint furthest away from the current number.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SG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SG" sz="2000" b="0" dirty="0"/>
              <a:t>After which, we then randomly select one of the matrices corresponding to the interval.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SG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SG" sz="2000" b="0" dirty="0"/>
              <a:t>We then run this multiple times as most of the time it will fail to find a word that any of the other algorithms would have been able to. </a:t>
            </a:r>
          </a:p>
        </p:txBody>
      </p:sp>
    </p:spTree>
    <p:extLst>
      <p:ext uri="{BB962C8B-B14F-4D97-AF65-F5344CB8AC3E}">
        <p14:creationId xmlns:p14="http://schemas.microsoft.com/office/powerpoint/2010/main" val="2362021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AFD06-6F32-4051-988B-ACEEF0192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DE1011-3A7E-4F72-86BF-D41D43FF84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SG" sz="2000" dirty="0"/>
                  <a:t>For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ℚ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∩(0, 4)</m:t>
                    </m:r>
                  </m:oMath>
                </a14:m>
                <a:r>
                  <a:rPr lang="en-SG" sz="2000" dirty="0"/>
                  <a:t>, we denote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SG" sz="20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SG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SG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SG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SG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SG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SG" sz="20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mr>
                            <m:mr>
                              <m:e>
                                <m:r>
                                  <a:rPr lang="en-SG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SG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G" sz="20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SG" sz="20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SG" sz="2000" dirty="0"/>
                  <a:t>     and 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SG" sz="2000" dirty="0"/>
                  <a:t> for the subgroup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sz="2000" b="0" i="0" smtClean="0">
                            <a:latin typeface="Cambria Math" panose="02040503050406030204" pitchFamily="18" charset="0"/>
                          </a:rPr>
                          <m:t>SL</m:t>
                        </m:r>
                      </m:e>
                      <m:sub>
                        <m:r>
                          <a:rPr lang="en-SG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</m:d>
                  </m:oMath>
                </a14:m>
                <a:r>
                  <a:rPr lang="en-SG" sz="2000" dirty="0"/>
                  <a:t> generated by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SG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SG" sz="2000" dirty="0"/>
                  <a:t>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SG" sz="20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SG" sz="2000" dirty="0"/>
                  <a:t> In this project, we attempt to develop a better algorithm in order to find some non-trivial lower-triangular matrix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r>
                  <a:rPr lang="en-SG" sz="2000" dirty="0"/>
                  <a:t> where 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SG" sz="20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0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SG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G" sz="2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SG" sz="20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SG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SG" sz="200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sSub>
                            <m:sSub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r>
                        <a:rPr lang="en-SG" sz="2000" i="1"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sSub>
                            <m:sSub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SG" sz="2000" i="1">
                          <a:latin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sSub>
                            <m:sSub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bSup>
                      <m:r>
                        <a:rPr lang="en-SG" sz="2000" i="1"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sSub>
                            <m:sSub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p>
                      </m:sSup>
                      <m:r>
                        <a:rPr lang="en-SG" sz="2000" i="1">
                          <a:latin typeface="Cambria Math" panose="02040503050406030204" pitchFamily="18" charset="0"/>
                        </a:rPr>
                        <m:t>∙…∙</m:t>
                      </m:r>
                      <m:sSup>
                        <m:sSup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sSub>
                            <m:sSub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p>
                      </m:sSup>
                      <m:r>
                        <a:rPr lang="en-SG" sz="2000" i="1">
                          <a:latin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sSub>
                            <m:sSub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SG" sz="20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SG" sz="20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SG" sz="2000" dirty="0"/>
                  <a:t>    for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∖{0}</m:t>
                    </m:r>
                  </m:oMath>
                </a14:m>
                <a:r>
                  <a:rPr lang="en-SG" sz="2000" dirty="0"/>
                  <a:t> and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≥3 </m:t>
                    </m:r>
                  </m:oMath>
                </a14:m>
                <a:endParaRPr lang="en-SG" sz="20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SG" sz="20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SG" sz="2000" dirty="0"/>
                  <a:t>From this, we can then 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SG" sz="2000" dirty="0"/>
                  <a:t> is not free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DE1011-3A7E-4F72-86BF-D41D43FF84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522" t="-130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7817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AFD06-6F32-4051-988B-ACEEF0192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Summary of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DE1011-3A7E-4F72-86BF-D41D43FF84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SG" sz="2000" b="0" dirty="0"/>
                  <a:t>We solved for 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SG" sz="20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39</m:t>
                          </m:r>
                        </m:num>
                        <m:den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SG" sz="2000" b="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SG" sz="20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SG" sz="2000" b="0" dirty="0"/>
                  <a:t>Additionally, on running the test on (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, 0&lt;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&lt;4∧1&lt;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&lt;17</m:t>
                    </m:r>
                  </m:oMath>
                </a14:m>
                <a:r>
                  <a:rPr lang="en-SG" sz="2000" b="0" dirty="0"/>
                  <a:t>), using our deterministic algorithm, we are unable to solve for the following numbers: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SG" sz="20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SG" sz="2000" dirty="0"/>
                  <a:t>[(35, 9), (39, 10), (39, 11), (40, 11), (41, 11), (42, 11), (43, 11), (47, 12), (42, 13), (43, 13), (44, 13), (46, 13), (47, 13), (48, 13), (49, 13), (50, 13), (51, 13), (51, 14), (53, 14), (55, 14), (56, 15), (58, 15), (59, 15), (57, 16), (59, 16), (61, 16), (63, 16)]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SG" sz="20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DE1011-3A7E-4F72-86BF-D41D43FF84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638" t="-65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2554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AFD06-6F32-4051-988B-ACEEF0192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Summary of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E1011-3A7E-4F72-86BF-D41D43FF8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SG" sz="2000" b="0" dirty="0"/>
              <a:t>On running our randomised varian</a:t>
            </a:r>
            <a:r>
              <a:rPr lang="en-SG" sz="2000" dirty="0"/>
              <a:t>t, we are further able to solve the following few numbers: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SG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2000" dirty="0"/>
              <a:t>[(39, 10), (39, 11), (41, 11), (42, 13), (43, 13), (44, 13), (51, 14), (57, 16)]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SG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2000" dirty="0"/>
              <a:t>    Leaving behind the following unsolved numbers: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SG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2000" dirty="0"/>
              <a:t>[(35, 9),  (40, 11), (42, 11), (43, 11), (47, 12), (46, 13), (47, 13), (48, 13), (49, 13), (50, 13), (51, 13), (53, 14), (55, 14), (56, 15), (58, 15), (59, 15), (59, 16), (61, 16), (63, 16)]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SG" sz="2000" b="0" dirty="0"/>
          </a:p>
        </p:txBody>
      </p:sp>
    </p:spTree>
    <p:extLst>
      <p:ext uri="{BB962C8B-B14F-4D97-AF65-F5344CB8AC3E}">
        <p14:creationId xmlns:p14="http://schemas.microsoft.com/office/powerpoint/2010/main" val="859776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AFD06-6F32-4051-988B-ACEEF0192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Summary of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DE1011-3A7E-4F72-86BF-D41D43FF84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SG" sz="2000" b="0" dirty="0"/>
                  <a:t>Additionally, we ran the deterministic algorithm on the following numbers (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, 0&lt;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&lt;1, 1&lt;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&lt;116</m:t>
                    </m:r>
                  </m:oMath>
                </a14:m>
                <a:r>
                  <a:rPr lang="en-SG" sz="2000" b="0" dirty="0"/>
                  <a:t>)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SG" sz="2000" dirty="0"/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  <a:buFont typeface="Courier New" panose="02070309020205020404" pitchFamily="49" charset="0"/>
                  <a:buChar char="o"/>
                </a:pPr>
                <a:r>
                  <a:rPr lang="en-SG" sz="2000" dirty="0"/>
                  <a:t>In particular we would like to highlight the number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109</m:t>
                        </m:r>
                      </m:num>
                      <m:den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114</m:t>
                        </m:r>
                      </m:den>
                    </m:f>
                  </m:oMath>
                </a14:m>
                <a:r>
                  <a:rPr lang="en-SG" sz="2000" dirty="0"/>
                  <a:t> which the algorithm managed to find a word of 13257 length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Font typeface="Courier New" panose="02070309020205020404" pitchFamily="49" charset="0"/>
                  <a:buChar char="o"/>
                </a:pPr>
                <a:endParaRPr lang="en-SG" sz="2000" dirty="0"/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  <a:buFont typeface="Courier New" panose="02070309020205020404" pitchFamily="49" charset="0"/>
                  <a:buChar char="o"/>
                </a:pPr>
                <a:r>
                  <a:rPr lang="en-SG" sz="2000" dirty="0"/>
                  <a:t>We can compare the size of the numbers in the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1×2</m:t>
                    </m:r>
                  </m:oMath>
                </a14:m>
                <a:r>
                  <a:rPr lang="en-SG" sz="2000" dirty="0"/>
                  <a:t> matrix that the algorithm goes through in contrast to a more difficult number like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35</m:t>
                        </m:r>
                      </m:num>
                      <m:den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endParaRPr lang="en-SG" sz="20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Font typeface="Courier New" panose="02070309020205020404" pitchFamily="49" charset="0"/>
                  <a:buChar char="o"/>
                </a:pPr>
                <a:endParaRPr lang="en-SG" sz="2000" dirty="0"/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  <a:buFont typeface="Courier New" panose="02070309020205020404" pitchFamily="49" charset="0"/>
                  <a:buChar char="o"/>
                </a:pPr>
                <a:r>
                  <a:rPr lang="en-SG" sz="2000" dirty="0"/>
                  <a:t>Additionally, the word for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109</m:t>
                        </m:r>
                      </m:num>
                      <m:den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114</m:t>
                        </m:r>
                      </m:den>
                    </m:f>
                  </m:oMath>
                </a14:m>
                <a:r>
                  <a:rPr lang="en-SG" sz="2000" dirty="0"/>
                  <a:t> does not need to be that long. We can easily find much shorter ones but we observe that it is not easily done for all the unsolved numbers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SG" sz="2000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DE1011-3A7E-4F72-86BF-D41D43FF84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522" t="-10052" r="-58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5755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AFD06-6F32-4051-988B-ACEEF0192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Summary of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E1011-3A7E-4F72-86BF-D41D43FF8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SG" sz="2000" b="0" dirty="0"/>
              <a:t>Comparing performance of the original algorithm with our deterministic algorithm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SG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SG" sz="2000" b="0" dirty="0"/>
              <a:t>Criterion for comparison of performance between algorithm A and B: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SG" sz="2000" dirty="0"/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SG" sz="2000" dirty="0"/>
              <a:t>If algorithm A is able to solve for a word that algorithm B is unable to, we say that algorithm A is better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SG" sz="2000" b="0" dirty="0"/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SG" sz="2000" dirty="0"/>
              <a:t>If both algorithm A and B are able to solve for a word but algorithm A finds a significantly shorter word than B, we say that algorithm A performs better</a:t>
            </a:r>
            <a:endParaRPr lang="en-SG" sz="2000" b="0" dirty="0"/>
          </a:p>
        </p:txBody>
      </p:sp>
    </p:spTree>
    <p:extLst>
      <p:ext uri="{BB962C8B-B14F-4D97-AF65-F5344CB8AC3E}">
        <p14:creationId xmlns:p14="http://schemas.microsoft.com/office/powerpoint/2010/main" val="3200100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AFD06-6F32-4051-988B-ACEEF0192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Summary of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529755B-6E4A-4FA3-A61D-83BF5E6C5C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2304704"/>
                  </p:ext>
                </p:extLst>
              </p:nvPr>
            </p:nvGraphicFramePr>
            <p:xfrm>
              <a:off x="838200" y="1907931"/>
              <a:ext cx="10515600" cy="437856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504811">
                      <a:extLst>
                        <a:ext uri="{9D8B030D-6E8A-4147-A177-3AD203B41FA5}">
                          <a16:colId xmlns:a16="http://schemas.microsoft.com/office/drawing/2014/main" val="3046688559"/>
                        </a:ext>
                      </a:extLst>
                    </a:gridCol>
                    <a:gridCol w="3504811">
                      <a:extLst>
                        <a:ext uri="{9D8B030D-6E8A-4147-A177-3AD203B41FA5}">
                          <a16:colId xmlns:a16="http://schemas.microsoft.com/office/drawing/2014/main" val="2577219220"/>
                        </a:ext>
                      </a:extLst>
                    </a:gridCol>
                    <a:gridCol w="3505978">
                      <a:extLst>
                        <a:ext uri="{9D8B030D-6E8A-4147-A177-3AD203B41FA5}">
                          <a16:colId xmlns:a16="http://schemas.microsoft.com/office/drawing/2014/main" val="2651583887"/>
                        </a:ext>
                      </a:extLst>
                    </a:gridCol>
                  </a:tblGrid>
                  <a:tr h="4765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2000">
                              <a:effectLst/>
                            </a:rPr>
                            <a:t>Number</a:t>
                          </a:r>
                          <a:endParaRPr lang="en-SG" sz="20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2000" dirty="0">
                              <a:effectLst/>
                            </a:rPr>
                            <a:t>Original Algorithm</a:t>
                          </a:r>
                          <a:endParaRPr lang="en-SG" sz="20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2000" dirty="0">
                              <a:effectLst/>
                            </a:rPr>
                            <a:t>Deterministic Algorithm</a:t>
                          </a:r>
                          <a:endParaRPr lang="en-SG" sz="20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41967304"/>
                      </a:ext>
                    </a:extLst>
                  </a:tr>
                  <a:tr h="35472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SG" sz="20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SG" sz="2000">
                                        <a:effectLst/>
                                      </a:rPr>
                                      <m:t>31</m:t>
                                    </m:r>
                                  </m:num>
                                  <m:den>
                                    <m:r>
                                      <a:rPr lang="en-SG" sz="2000">
                                        <a:effectLst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SG" sz="20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000">
                                    <a:effectLst/>
                                  </a:rPr>
                                  <m:t>1633</m:t>
                                </m:r>
                              </m:oMath>
                            </m:oMathPara>
                          </a14:m>
                          <a:endParaRPr lang="en-SG" sz="20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000">
                                    <a:effectLst/>
                                  </a:rPr>
                                  <m:t>451</m:t>
                                </m:r>
                              </m:oMath>
                            </m:oMathPara>
                          </a14:m>
                          <a:endParaRPr lang="en-SG" sz="20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3257296"/>
                      </a:ext>
                    </a:extLst>
                  </a:tr>
                  <a:tr h="35472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SG" sz="20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SG" sz="2000">
                                        <a:effectLst/>
                                      </a:rPr>
                                      <m:t>28</m:t>
                                    </m:r>
                                  </m:num>
                                  <m:den>
                                    <m:r>
                                      <a:rPr lang="en-SG" sz="2000">
                                        <a:effectLst/>
                                      </a:rPr>
                                      <m:t>17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SG" sz="20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000">
                                    <a:effectLst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G" sz="20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000">
                                    <a:effectLst/>
                                  </a:rPr>
                                  <m:t>16</m:t>
                                </m:r>
                              </m:oMath>
                            </m:oMathPara>
                          </a14:m>
                          <a:endParaRPr lang="en-SG" sz="20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3750470"/>
                      </a:ext>
                    </a:extLst>
                  </a:tr>
                  <a:tr h="35472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SG" sz="20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SG" sz="2000">
                                        <a:effectLst/>
                                      </a:rPr>
                                      <m:t>28</m:t>
                                    </m:r>
                                  </m:num>
                                  <m:den>
                                    <m:r>
                                      <a:rPr lang="en-SG" sz="2000">
                                        <a:effectLst/>
                                      </a:rPr>
                                      <m:t>73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SG" sz="20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000">
                                    <a:effectLst/>
                                  </a:rPr>
                                  <m:t>933</m:t>
                                </m:r>
                              </m:oMath>
                            </m:oMathPara>
                          </a14:m>
                          <a:endParaRPr lang="en-SG" sz="20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000">
                                    <a:effectLst/>
                                  </a:rPr>
                                  <m:t>40</m:t>
                                </m:r>
                              </m:oMath>
                            </m:oMathPara>
                          </a14:m>
                          <a:endParaRPr lang="en-SG" sz="20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940754063"/>
                      </a:ext>
                    </a:extLst>
                  </a:tr>
                  <a:tr h="35472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SG" sz="20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SG" sz="2000">
                                        <a:effectLst/>
                                      </a:rPr>
                                      <m:t>29</m:t>
                                    </m:r>
                                  </m:num>
                                  <m:den>
                                    <m:r>
                                      <a:rPr lang="en-SG" sz="2000">
                                        <a:effectLst/>
                                      </a:rPr>
                                      <m:t>17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SG" sz="20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000">
                                    <a:effectLst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G" sz="20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000">
                                    <a:effectLst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SG" sz="20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5349686"/>
                      </a:ext>
                    </a:extLst>
                  </a:tr>
                  <a:tr h="35472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SG" sz="20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SG" sz="2000">
                                        <a:effectLst/>
                                      </a:rPr>
                                      <m:t>29</m:t>
                                    </m:r>
                                  </m:num>
                                  <m:den>
                                    <m:r>
                                      <a:rPr lang="en-SG" sz="2000">
                                        <a:effectLst/>
                                      </a:rPr>
                                      <m:t>73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SG" sz="20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000">
                                    <a:effectLst/>
                                  </a:rPr>
                                  <m:t>4753</m:t>
                                </m:r>
                              </m:oMath>
                            </m:oMathPara>
                          </a14:m>
                          <a:endParaRPr lang="en-SG" sz="20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000">
                                    <a:effectLst/>
                                  </a:rPr>
                                  <m:t>95</m:t>
                                </m:r>
                              </m:oMath>
                            </m:oMathPara>
                          </a14:m>
                          <a:endParaRPr lang="en-SG" sz="20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61658870"/>
                      </a:ext>
                    </a:extLst>
                  </a:tr>
                  <a:tr h="35472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SG" sz="20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SG" sz="2000">
                                        <a:effectLst/>
                                      </a:rPr>
                                      <m:t>29</m:t>
                                    </m:r>
                                  </m:num>
                                  <m:den>
                                    <m:r>
                                      <a:rPr lang="en-SG" sz="2000">
                                        <a:effectLst/>
                                      </a:rPr>
                                      <m:t>79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SG" sz="20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000">
                                    <a:effectLst/>
                                  </a:rPr>
                                  <m:t>4861</m:t>
                                </m:r>
                              </m:oMath>
                            </m:oMathPara>
                          </a14:m>
                          <a:endParaRPr lang="en-SG" sz="20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000">
                                    <a:effectLst/>
                                  </a:rPr>
                                  <m:t>55</m:t>
                                </m:r>
                              </m:oMath>
                            </m:oMathPara>
                          </a14:m>
                          <a:endParaRPr lang="en-SG" sz="20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72863810"/>
                      </a:ext>
                    </a:extLst>
                  </a:tr>
                  <a:tr h="35472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SG" sz="20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SG" sz="2000">
                                        <a:effectLst/>
                                      </a:rPr>
                                      <m:t>29</m:t>
                                    </m:r>
                                  </m:num>
                                  <m:den>
                                    <m:r>
                                      <a:rPr lang="en-SG" sz="2000">
                                        <a:effectLst/>
                                      </a:rPr>
                                      <m:t>199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SG" sz="20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000">
                                    <a:effectLst/>
                                  </a:rPr>
                                  <m:t>2385</m:t>
                                </m:r>
                              </m:oMath>
                            </m:oMathPara>
                          </a14:m>
                          <a:endParaRPr lang="en-SG" sz="20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000">
                                    <a:effectLst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en-SG" sz="20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33783495"/>
                      </a:ext>
                    </a:extLst>
                  </a:tr>
                  <a:tr h="35472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SG" sz="20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SG" sz="2000">
                                        <a:effectLst/>
                                      </a:rPr>
                                      <m:t>29</m:t>
                                    </m:r>
                                  </m:num>
                                  <m:den>
                                    <m:r>
                                      <a:rPr lang="en-SG" sz="2000">
                                        <a:effectLst/>
                                      </a:rPr>
                                      <m:t>251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SG" sz="20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000">
                                    <a:effectLst/>
                                  </a:rPr>
                                  <m:t>1515</m:t>
                                </m:r>
                              </m:oMath>
                            </m:oMathPara>
                          </a14:m>
                          <a:endParaRPr lang="en-SG" sz="20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000">
                                    <a:effectLst/>
                                  </a:rPr>
                                  <m:t>29</m:t>
                                </m:r>
                              </m:oMath>
                            </m:oMathPara>
                          </a14:m>
                          <a:endParaRPr lang="en-SG" sz="20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651768365"/>
                      </a:ext>
                    </a:extLst>
                  </a:tr>
                  <a:tr h="35472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SG" sz="20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SG" sz="2000">
                                        <a:effectLst/>
                                      </a:rPr>
                                      <m:t>29</m:t>
                                    </m:r>
                                  </m:num>
                                  <m:den>
                                    <m:r>
                                      <a:rPr lang="en-SG" sz="2000">
                                        <a:effectLst/>
                                      </a:rPr>
                                      <m:t>263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SG" sz="20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000">
                                    <a:effectLst/>
                                  </a:rPr>
                                  <m:t>5721</m:t>
                                </m:r>
                              </m:oMath>
                            </m:oMathPara>
                          </a14:m>
                          <a:endParaRPr lang="en-SG" sz="20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000">
                                    <a:effectLst/>
                                  </a:rPr>
                                  <m:t>63</m:t>
                                </m:r>
                              </m:oMath>
                            </m:oMathPara>
                          </a14:m>
                          <a:endParaRPr lang="en-SG" sz="20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21000005"/>
                      </a:ext>
                    </a:extLst>
                  </a:tr>
                  <a:tr h="35472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SG" sz="20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SG" sz="2000">
                                        <a:effectLst/>
                                      </a:rPr>
                                      <m:t>30</m:t>
                                    </m:r>
                                  </m:num>
                                  <m:den>
                                    <m:r>
                                      <a:rPr lang="en-SG" sz="2000">
                                        <a:effectLst/>
                                      </a:rPr>
                                      <m:t>233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SG" sz="20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000">
                                    <a:effectLst/>
                                  </a:rPr>
                                  <m:t>3777</m:t>
                                </m:r>
                              </m:oMath>
                            </m:oMathPara>
                          </a14:m>
                          <a:endParaRPr lang="en-SG" sz="20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000">
                                    <a:effectLst/>
                                  </a:rPr>
                                  <m:t>132</m:t>
                                </m:r>
                              </m:oMath>
                            </m:oMathPara>
                          </a14:m>
                          <a:endParaRPr lang="en-SG" sz="20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45707334"/>
                      </a:ext>
                    </a:extLst>
                  </a:tr>
                  <a:tr h="35472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SG" sz="20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SG" sz="2000">
                                        <a:effectLst/>
                                      </a:rPr>
                                      <m:t>30</m:t>
                                    </m:r>
                                  </m:num>
                                  <m:den>
                                    <m:r>
                                      <a:rPr lang="en-SG" sz="2000">
                                        <a:effectLst/>
                                      </a:rPr>
                                      <m:t>251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SG" sz="20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000">
                                    <a:effectLst/>
                                  </a:rPr>
                                  <m:t>4409</m:t>
                                </m:r>
                              </m:oMath>
                            </m:oMathPara>
                          </a14:m>
                          <a:endParaRPr lang="en-SG" sz="20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000">
                                    <a:effectLst/>
                                  </a:rPr>
                                  <m:t>35</m:t>
                                </m:r>
                              </m:oMath>
                            </m:oMathPara>
                          </a14:m>
                          <a:endParaRPr lang="en-SG" sz="20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26490185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529755B-6E4A-4FA3-A61D-83BF5E6C5C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2304704"/>
                  </p:ext>
                </p:extLst>
              </p:nvPr>
            </p:nvGraphicFramePr>
            <p:xfrm>
              <a:off x="838200" y="1907931"/>
              <a:ext cx="10515600" cy="437856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504811">
                      <a:extLst>
                        <a:ext uri="{9D8B030D-6E8A-4147-A177-3AD203B41FA5}">
                          <a16:colId xmlns:a16="http://schemas.microsoft.com/office/drawing/2014/main" val="3046688559"/>
                        </a:ext>
                      </a:extLst>
                    </a:gridCol>
                    <a:gridCol w="3504811">
                      <a:extLst>
                        <a:ext uri="{9D8B030D-6E8A-4147-A177-3AD203B41FA5}">
                          <a16:colId xmlns:a16="http://schemas.microsoft.com/office/drawing/2014/main" val="2577219220"/>
                        </a:ext>
                      </a:extLst>
                    </a:gridCol>
                    <a:gridCol w="3505978">
                      <a:extLst>
                        <a:ext uri="{9D8B030D-6E8A-4147-A177-3AD203B41FA5}">
                          <a16:colId xmlns:a16="http://schemas.microsoft.com/office/drawing/2014/main" val="2651583887"/>
                        </a:ext>
                      </a:extLst>
                    </a:gridCol>
                  </a:tblGrid>
                  <a:tr h="4765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2000">
                              <a:effectLst/>
                            </a:rPr>
                            <a:t>Number</a:t>
                          </a:r>
                          <a:endParaRPr lang="en-SG" sz="20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2000" dirty="0">
                              <a:effectLst/>
                            </a:rPr>
                            <a:t>Original Algorithm</a:t>
                          </a:r>
                          <a:endParaRPr lang="en-SG" sz="20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2000" dirty="0">
                              <a:effectLst/>
                            </a:rPr>
                            <a:t>Deterministic Algorithm</a:t>
                          </a:r>
                          <a:endParaRPr lang="en-SG" sz="20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41967304"/>
                      </a:ext>
                    </a:extLst>
                  </a:tr>
                  <a:tr h="3547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74" t="-150847" r="-200870" b="-1188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00000" t="-150847" r="-100521" b="-1188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00348" t="-150847" r="-696" b="-11881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257296"/>
                      </a:ext>
                    </a:extLst>
                  </a:tr>
                  <a:tr h="3547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74" t="-255172" r="-200870" b="-11086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00000" t="-255172" r="-100521" b="-11086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00348" t="-255172" r="-696" b="-11086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750470"/>
                      </a:ext>
                    </a:extLst>
                  </a:tr>
                  <a:tr h="3547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74" t="-355172" r="-200870" b="-10086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00000" t="-355172" r="-100521" b="-10086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00348" t="-355172" r="-696" b="-10086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0754063"/>
                      </a:ext>
                    </a:extLst>
                  </a:tr>
                  <a:tr h="3547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74" t="-447458" r="-200870" b="-8915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00000" t="-447458" r="-100521" b="-8915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00348" t="-447458" r="-696" b="-8915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5349686"/>
                      </a:ext>
                    </a:extLst>
                  </a:tr>
                  <a:tr h="3547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74" t="-556897" r="-200870" b="-8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00000" t="-556897" r="-100521" b="-8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00348" t="-556897" r="-696" b="-8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1658870"/>
                      </a:ext>
                    </a:extLst>
                  </a:tr>
                  <a:tr h="3547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74" t="-656897" r="-200870" b="-7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00000" t="-656897" r="-100521" b="-7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00348" t="-656897" r="-696" b="-7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2863810"/>
                      </a:ext>
                    </a:extLst>
                  </a:tr>
                  <a:tr h="3547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74" t="-744068" r="-200870" b="-5949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00000" t="-744068" r="-100521" b="-5949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00348" t="-744068" r="-696" b="-5949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3783495"/>
                      </a:ext>
                    </a:extLst>
                  </a:tr>
                  <a:tr h="3547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74" t="-858621" r="-200870" b="-5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00000" t="-858621" r="-100521" b="-5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00348" t="-858621" r="-696" b="-5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1768365"/>
                      </a:ext>
                    </a:extLst>
                  </a:tr>
                  <a:tr h="3547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74" t="-958621" r="-20087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00000" t="-958621" r="-100521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00348" t="-958621" r="-696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1000005"/>
                      </a:ext>
                    </a:extLst>
                  </a:tr>
                  <a:tr h="3547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74" t="-1040678" r="-20087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00000" t="-1040678" r="-100521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00348" t="-1040678" r="-696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5707334"/>
                      </a:ext>
                    </a:extLst>
                  </a:tr>
                  <a:tr h="3547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74" t="-1160345" r="-20087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00000" t="-1160345" r="-100521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00348" t="-1160345" r="-696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490185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988510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AFD06-6F32-4051-988B-ACEEF0192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Summary of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DE1011-3A7E-4F72-86BF-D41D43FF84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SG" sz="2000" dirty="0"/>
                  <a:t>Time complexity performance:</a:t>
                </a:r>
                <a:endParaRPr lang="en-SG" sz="2000" b="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SG" sz="2000" dirty="0"/>
                  <a:t>    Let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SG" sz="2000" b="0" dirty="0"/>
                  <a:t> be the size parameter for the generator and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SG" sz="2000" b="0" dirty="0"/>
                  <a:t> be the number of intervals that the number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SG" sz="2000" dirty="0"/>
                  <a:t>    falls into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000" dirty="0"/>
                  <a:t>.</a:t>
                </a:r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endParaRPr lang="en-SG" sz="2000" dirty="0"/>
              </a:p>
              <a:p>
                <a:pPr marL="914400" lvl="1" indent="-4572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SG" sz="2000" dirty="0"/>
                  <a:t>Original Algorithm:</a:t>
                </a:r>
              </a:p>
              <a:p>
                <a:pPr lvl="2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SG" dirty="0"/>
                  <a:t>Per Iteration: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SG" b="0" i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SG" dirty="0"/>
                  <a:t> time as there is a fixed number of calculations to perform</a:t>
                </a:r>
              </a:p>
              <a:p>
                <a:pPr lvl="2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SG" dirty="0"/>
                  <a:t>Constant cost: Negligible</a:t>
                </a:r>
              </a:p>
              <a:p>
                <a:pPr lvl="2">
                  <a:lnSpc>
                    <a:spcPct val="100000"/>
                  </a:lnSpc>
                  <a:spcBef>
                    <a:spcPts val="0"/>
                  </a:spcBef>
                </a:pPr>
                <a:endParaRPr lang="en-SG" dirty="0"/>
              </a:p>
              <a:p>
                <a:pPr marL="914400" lvl="1" indent="-4572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SG" sz="2000" dirty="0"/>
                  <a:t>Deterministic Algorithm:</a:t>
                </a:r>
              </a:p>
              <a:p>
                <a:pPr lvl="2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SG" dirty="0"/>
                  <a:t>Per Iteration: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𝑚𝑘</m:t>
                        </m:r>
                        <m:func>
                          <m:func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SG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𝑚𝑘</m:t>
                            </m:r>
                          </m:e>
                        </m:func>
                      </m:e>
                    </m:d>
                  </m:oMath>
                </a14:m>
                <a:r>
                  <a:rPr lang="en-SG" dirty="0"/>
                  <a:t> time as the method relies on sorting the all the matrices by their value under the function before selecting one of them. It forms the dominant cost per iteration.</a:t>
                </a:r>
              </a:p>
              <a:p>
                <a:pPr lvl="2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SG" dirty="0"/>
                  <a:t>Constant cost: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SG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dirty="0"/>
                  <a:t> to generate the intervals with the current generator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DE1011-3A7E-4F72-86BF-D41D43FF84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522" t="-653" r="-11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36950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B9AFD06-6F32-4051-988B-ACEEF01920A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SG" b="1" dirty="0"/>
                  <a:t>Remarks on Function </a:t>
                </a:r>
                <a14:m>
                  <m:oMath xmlns:m="http://schemas.openxmlformats.org/officeDocument/2006/math">
                    <m:r>
                      <a:rPr lang="en-SG" b="1" i="1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SG" b="1" dirty="0"/>
                  <a:t> of Deterministic Algo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B9AFD06-6F32-4051-988B-ACEEF01920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DE1011-3A7E-4F72-86BF-D41D43FF84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SG" sz="2000" dirty="0"/>
                  <a:t>We observe that many of the common functions we can think of actually performs very poorly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SG" sz="20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SG" sz="2000" dirty="0"/>
                  <a:t>The current function that we use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SG" sz="20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SG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SG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SG" sz="20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num>
                                    <m:den>
                                      <m:r>
                                        <a:rPr lang="en-SG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SG" sz="2000">
                                  <a:latin typeface="Cambria Math" panose="02040503050406030204" pitchFamily="18" charset="0"/>
                                </a:rPr>
                                <m:t>SR</m:t>
                              </m:r>
                              <m:r>
                                <a:rPr lang="en-SG" sz="20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SG" sz="20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SG" sz="20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SG" sz="2000" dirty="0"/>
                  <a:t>    was found through largely trial and error. This specific function showed promise because of the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SG" sz="2000" dirty="0"/>
                  <a:t>    following reasons: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SG" sz="2000" dirty="0"/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SG" sz="2000" dirty="0"/>
                  <a:t>Found the shortest word for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num>
                      <m:den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SG" sz="2000" dirty="0"/>
                  <a:t> of length 453 of any deterministic algorithm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endParaRPr lang="en-SG" sz="2000" dirty="0"/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SG" sz="2000" dirty="0"/>
                  <a:t>Closest to converging for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39</m:t>
                        </m:r>
                      </m:num>
                      <m:den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SG" sz="2000" dirty="0"/>
                  <a:t> but does not in fact solve for it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DE1011-3A7E-4F72-86BF-D41D43FF84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3"/>
                <a:stretch>
                  <a:fillRect l="-522" t="-653" b="-365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44081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AFD06-6F32-4051-988B-ACEEF0192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b="1" dirty="0"/>
              <a:t>Remarks on Randomised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DE1011-3A7E-4F72-86BF-D41D43FF84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SG" sz="2000" dirty="0"/>
                  <a:t>We observe that for our generator, the words are generated such that for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∖{0}</m:t>
                    </m:r>
                  </m:oMath>
                </a14:m>
                <a:r>
                  <a:rPr lang="en-SG" sz="2000" dirty="0"/>
                  <a:t>,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SG" sz="20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SG" sz="2000" i="1">
                          <a:latin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SG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SG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SG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SG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e>
                                <m:r>
                                  <a:rPr lang="en-SG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SG" sz="2000" i="1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SG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SG" sz="2000" i="1">
                                    <a:latin typeface="Cambria Math" panose="02040503050406030204" pitchFamily="18" charset="0"/>
                                  </a:rPr>
                                  <m:t>𝑛𝑞</m:t>
                                </m:r>
                              </m:e>
                            </m:mr>
                            <m:mr>
                              <m:e>
                                <m:r>
                                  <a:rPr lang="en-SG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SG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SG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SG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SG" sz="2000" i="1">
                                    <a:latin typeface="Cambria Math" panose="02040503050406030204" pitchFamily="18" charset="0"/>
                                  </a:rPr>
                                  <m:t>𝑛𝑞</m:t>
                                </m:r>
                              </m:e>
                            </m:mr>
                            <m:mr>
                              <m:e>
                                <m:r>
                                  <a:rPr lang="en-SG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e>
                                <m:r>
                                  <a:rPr lang="en-SG" sz="2000" i="1">
                                    <a:latin typeface="Cambria Math" panose="02040503050406030204" pitchFamily="18" charset="0"/>
                                  </a:rPr>
                                  <m:t>𝑚𝑛𝑞</m:t>
                                </m:r>
                                <m:r>
                                  <a:rPr lang="en-SG" sz="20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SG" sz="20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SG" sz="20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SG" sz="20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SG" sz="2000" dirty="0"/>
                  <a:t>As such, the interval generated is uniquely determined by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𝑛𝑞</m:t>
                    </m:r>
                  </m:oMath>
                </a14:m>
                <a:r>
                  <a:rPr lang="en-SG" sz="2000" dirty="0"/>
                  <a:t> which means that only the power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SG" sz="2000" dirty="0"/>
                  <a:t> letter affects the interval. Thus, we are generating only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SG" sz="2000" dirty="0"/>
                  <a:t> unique intervals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SG" sz="20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SG" sz="2000" dirty="0"/>
                  <a:t>Additionally, since we are in fact multiplying by the inverse of the word, we are instead using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SG" sz="20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SG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SG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en-SG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SG" sz="2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SG" sz="20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  <m:sup>
                                  <m:r>
                                    <a:rPr lang="en-SG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SG" sz="2000" b="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SG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DE1011-3A7E-4F72-86BF-D41D43FF84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522" t="-653" r="-81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98368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AFD06-6F32-4051-988B-ACEEF0192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b="1" dirty="0"/>
              <a:t>Remarks on Randomised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DE1011-3A7E-4F72-86BF-D41D43FF84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SG" sz="2000" dirty="0"/>
                  <a:t>Each post-multiplication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±1</m:t>
                        </m:r>
                      </m:sup>
                    </m:sSup>
                  </m:oMath>
                </a14:m>
                <a:r>
                  <a:rPr lang="en-SG" sz="2000" dirty="0"/>
                  <a:t> to the number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SG" sz="2000" dirty="0"/>
                  <a:t> is equivalent to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SG" sz="2000" i="1">
                        <a:latin typeface="Cambria Math" panose="02040503050406030204" pitchFamily="18" charset="0"/>
                      </a:rPr>
                      <m:t>±1</m:t>
                    </m:r>
                  </m:oMath>
                </a14:m>
                <a:r>
                  <a:rPr lang="en-SG" sz="2000" dirty="0"/>
                  <a:t>. As such, most of the intervals actually result in the same </a:t>
                </a:r>
                <a14:m>
                  <m:oMath xmlns:m="http://schemas.openxmlformats.org/officeDocument/2006/math">
                    <m:r>
                      <a:rPr lang="en-SG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SG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000" dirty="0"/>
                  <a:t> after the next sub-step 1 as the number representation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sz="2000" dirty="0"/>
                  <a:t>is brought back to within the interval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(−</m:t>
                    </m:r>
                    <m:f>
                      <m:fPr>
                        <m:type m:val="lin"/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type m:val="lin"/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000" dirty="0"/>
                  <a:t> by the appropriate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SG" sz="2000" dirty="0"/>
                  <a:t> letter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SG" sz="20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SG" sz="2000" dirty="0"/>
                  <a:t>However, there is one exception. If the word chosen is such that the inverse brings the resulting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SG" sz="2000" dirty="0"/>
                  <a:t> directly into the interval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(−</m:t>
                    </m:r>
                    <m:f>
                      <m:fPr>
                        <m:type m:val="lin"/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type m:val="lin"/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000" dirty="0"/>
                  <a:t> then it is instead multiplied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SG" sz="2000" dirty="0"/>
                  <a:t> and results in a different outcome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SG" sz="20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SG" sz="2000" dirty="0"/>
                  <a:t>It appears randomising this minor adjustment is what allowed us to solve for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39</m:t>
                        </m:r>
                      </m:num>
                      <m:den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en-SG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DE1011-3A7E-4F72-86BF-D41D43FF84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522" t="-992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50247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AFD06-6F32-4051-988B-ACEEF0192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Remarks on Number of Paths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DE1011-3A7E-4F72-86BF-D41D43FF84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SG" sz="2000" dirty="0"/>
                  <a:t>We will demonstrate the number of paths with the examples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26</m:t>
                        </m:r>
                      </m:num>
                      <m:den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SG" sz="2000" dirty="0"/>
                  <a:t> and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num>
                      <m:den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endParaRPr lang="en-SG" sz="20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SG" sz="20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SG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DE1011-3A7E-4F72-86BF-D41D43FF84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522" t="-1005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114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43FEC-1162-49A2-82B7-D0C029CCA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Definitions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7C6FDB-CB97-499E-B4F9-4E9D779F85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SG" sz="2000" dirty="0"/>
                  <a:t>We call a matrix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000" dirty="0"/>
                  <a:t> a word if </a:t>
                </a:r>
              </a:p>
              <a:p>
                <a:pPr>
                  <a:spcBef>
                    <a:spcPts val="0"/>
                  </a:spcBef>
                </a:pPr>
                <a:endParaRPr lang="en-SG" sz="2000" dirty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000" i="1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SG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sSub>
                            <m:sSub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r>
                        <a:rPr lang="en-SG" sz="2000" i="1"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sSub>
                            <m:sSub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SG" sz="2000" i="1">
                          <a:latin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sSub>
                            <m:sSub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bSup>
                      <m:r>
                        <a:rPr lang="en-SG" sz="2000" i="1"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sSub>
                            <m:sSub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p>
                      </m:sSup>
                      <m:r>
                        <a:rPr lang="en-SG" sz="2000" i="1">
                          <a:latin typeface="Cambria Math" panose="02040503050406030204" pitchFamily="18" charset="0"/>
                        </a:rPr>
                        <m:t>∙…∙</m:t>
                      </m:r>
                      <m:sSup>
                        <m:sSup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sSub>
                            <m:sSub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p>
                      </m:sSup>
                      <m:r>
                        <a:rPr lang="en-SG" sz="2000" i="1">
                          <a:latin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sSub>
                            <m:sSub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SG" sz="2000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SG" sz="20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SG" sz="2000" dirty="0"/>
                  <a:t> 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∖{0}</m:t>
                    </m:r>
                  </m:oMath>
                </a14:m>
                <a:r>
                  <a:rPr lang="en-SG" sz="2000" dirty="0"/>
                  <a:t> with length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SG" sz="2000" dirty="0"/>
                  <a:t>. The trivial word will then be identified as the identity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SG" sz="2000" dirty="0"/>
                  <a:t>    matrix of length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SG" sz="2000" dirty="0"/>
                  <a:t>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SG" sz="2000" dirty="0"/>
              </a:p>
              <a:p>
                <a:pPr>
                  <a:spcBef>
                    <a:spcPts val="0"/>
                  </a:spcBef>
                </a:pPr>
                <a:r>
                  <a:rPr lang="en-SG" sz="2000" dirty="0"/>
                  <a:t>We call a matrix a letter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000" dirty="0"/>
                  <a:t> if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SG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SG" sz="2000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SG" sz="20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SG" sz="2000" dirty="0"/>
                  <a:t>    for some matrix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SG" sz="2000" dirty="0"/>
                  <a:t> and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∖{0}</m:t>
                    </m:r>
                  </m:oMath>
                </a14:m>
                <a:r>
                  <a:rPr lang="en-SG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7C6FDB-CB97-499E-B4F9-4E9D779F85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12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83194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5F8DB-C3FE-4E5A-938F-7018DE07F1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SG" b="1" dirty="0"/>
              <a:t>Thank You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21109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AFD06-6F32-4051-988B-ACEEF0192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Goal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DE1011-3A7E-4F72-86BF-D41D43FF84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SG" sz="2000" dirty="0"/>
                  <a:t>The goal then is to find an algorithm such that we start with the identity matrix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SG" sz="20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SG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SG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SG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SG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G" sz="20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SG" sz="20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SG" sz="2000" dirty="0"/>
                  <a:t>    and on the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SG" sz="2000" dirty="0"/>
                  <a:t>th iteration, we find appropriate letters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SG" sz="2000" dirty="0"/>
                  <a:t> (or words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SG" sz="2000" dirty="0"/>
                  <a:t>) to post-multiply such that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SG" sz="2000" dirty="0"/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SG" sz="2000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SG" sz="2000" dirty="0"/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SG" sz="20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SG" sz="2000" dirty="0"/>
                  <a:t>    and eventually we hope that we get some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SG" sz="2000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SG" sz="2000" dirty="0"/>
                  <a:t> is lower triangular.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DE1011-3A7E-4F72-86BF-D41D43FF84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522" t="-65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3323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AFD06-6F32-4051-988B-ACEEF0192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Starting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DE1011-3A7E-4F72-86BF-D41D43FF84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SG" sz="2000" dirty="0"/>
                  <a:t>The first algorithm was written by Kim and </a:t>
                </a:r>
                <a:r>
                  <a:rPr lang="en-SG" sz="2000" dirty="0" err="1"/>
                  <a:t>Koberda</a:t>
                </a:r>
                <a:r>
                  <a:rPr lang="en-SG" sz="2000" dirty="0"/>
                  <a:t>. The idea behind their operation is to start with the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1×2</m:t>
                    </m:r>
                  </m:oMath>
                </a14:m>
                <a:r>
                  <a:rPr lang="en-SG" sz="2000" dirty="0"/>
                  <a:t> matrix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SG" sz="20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(1, 0)</m:t>
                      </m:r>
                    </m:oMath>
                  </m:oMathPara>
                </a14:m>
                <a:endParaRPr lang="en-SG" sz="20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SG" sz="20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SG" sz="2000" dirty="0"/>
                  <a:t>    and then post-multiply it with alternating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SG" sz="2000" dirty="0"/>
                  <a:t> and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SG" sz="2000" dirty="0"/>
                  <a:t> letters with non-zero powers. If we can find a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SG" sz="2000" dirty="0"/>
                  <a:t>    sequence of multiplications such that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SG" sz="20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1, 0</m:t>
                          </m:r>
                        </m:e>
                      </m:d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∙…∙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∗, 0</m:t>
                          </m:r>
                        </m:e>
                      </m:d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SG" sz="20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SG" sz="20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SG" sz="2000" dirty="0"/>
                  <a:t>    then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SG" sz="20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0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SG" sz="2000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SG" sz="20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SG" sz="2000" i="1">
                          <a:latin typeface="Cambria Math" panose="02040503050406030204" pitchFamily="18" charset="0"/>
                        </a:rPr>
                        <m:t>∙…∙</m:t>
                      </m:r>
                      <m:r>
                        <a:rPr lang="en-SG" sz="20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SG" sz="2000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SG" sz="20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SG" sz="20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SG" sz="20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SG" sz="2000" dirty="0"/>
                  <a:t>    is lower-triangular.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SG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DE1011-3A7E-4F72-86BF-D41D43FF84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522" t="-130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5385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AFD06-6F32-4051-988B-ACEEF0192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Starting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DE1011-3A7E-4F72-86BF-D41D43FF84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SG" sz="2000" dirty="0"/>
                  <a:t>For the purposes of computation, we will only work with integers. And we also identify a matrix to be equivalent to one where all its entries are multiplied by the same number. As such, the matrix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SG" sz="2000" dirty="0"/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SG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SG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mr>
                          <m:mr>
                            <m:e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SG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e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mr>
                          <m:mr>
                            <m:e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mr>
                        </m:m>
                      </m:e>
                    </m:d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SG" sz="2000" dirty="0"/>
                  <a:t> where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SG" sz="20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SG" sz="20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SG" sz="2000" dirty="0"/>
                  <a:t>Additionally, we define some operations. For the following multiplications,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SG" sz="2000" dirty="0"/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SG" sz="2000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2000" dirty="0"/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SG" sz="20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SG" sz="2000" dirty="0"/>
                  <a:t>    we represent them as such: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SG" sz="2000" dirty="0"/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groupCh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000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groupChr>
                      <m:groupChrPr>
                        <m:chr m:val="↠"/>
                        <m:vertJc m:val="bot"/>
                        <m:ctrlPr>
                          <a:rPr lang="en-SG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groupChr>
                    <m:d>
                      <m:dPr>
                        <m:ctrlPr>
                          <a:rPr lang="en-SG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SG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G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SG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SG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SG" sz="2000" dirty="0"/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SG" sz="20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SG" sz="2000" dirty="0"/>
                  <a:t>    Occasionally, the powers are omitted and can be calculated from the values on the right of the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SG" sz="2000" dirty="0"/>
                  <a:t>    arrow.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SG" sz="20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SG" sz="20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SG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DE1011-3A7E-4F72-86BF-D41D43FF84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464" t="-130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5843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AFD06-6F32-4051-988B-ACEEF0192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Starting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DE1011-3A7E-4F72-86BF-D41D43FF84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SG" sz="2000" dirty="0"/>
                  <a:t>We also define an additional operation not used in the algorithm by Kim and </a:t>
                </a:r>
                <a:r>
                  <a:rPr lang="en-SG" sz="2000" dirty="0" err="1"/>
                  <a:t>Koberda</a:t>
                </a:r>
                <a:r>
                  <a:rPr lang="en-SG" sz="2000" dirty="0"/>
                  <a:t>. For some word,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SG" sz="2000" dirty="0"/>
                  <a:t>, we denote the post multiplication of the word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SG" sz="20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SG" sz="20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20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SG" sz="20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SG" sz="2000" dirty="0"/>
                  <a:t>    as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SG" sz="20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groupChr>
                        <m:groupChrPr>
                          <m:chr m:val="↣"/>
                          <m:vertJc m:val="bot"/>
                          <m:ctrlPr>
                            <a:rPr lang="en-SG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groupChr>
                      <m:r>
                        <a:rPr lang="en-SG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SG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SG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SG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2000" dirty="0"/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SG" sz="20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SG" sz="20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SG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DE1011-3A7E-4F72-86BF-D41D43FF84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522" t="-65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233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AFD06-6F32-4051-988B-ACEEF0192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b="1" dirty="0"/>
              <a:t>Starting Algorithm: Shifted 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DE1011-3A7E-4F72-86BF-D41D43FF84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SG" sz="2000" dirty="0"/>
                  <a:t>The algorithm also uses the shifted remainder function, defined as such: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SG" sz="2000" dirty="0"/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2000" b="0" i="0" smtClean="0">
                        <a:latin typeface="Cambria Math" panose="02040503050406030204" pitchFamily="18" charset="0"/>
                      </a:rPr>
                      <m:t>SR</m:t>
                    </m:r>
                    <m:d>
                      <m:d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"/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SG" sz="2000" b="0" dirty="0"/>
                  <a:t> 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SG" sz="2000" b="0" i="1" dirty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SG" sz="2000" b="0" i="0" dirty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m:rPr>
                              <m:sty m:val="p"/>
                            </m:rPr>
                            <a:rPr lang="en-SG" sz="2000" b="0" i="0" dirty="0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n-SG" sz="2000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brk m:alnAt="7"/>
                            </m:rPr>
                            <a:rPr lang="en-SG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SG" sz="20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SG" sz="20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SG" sz="20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SG" sz="20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mr>
                      <m:mr>
                        <m:e>
                          <m:r>
                            <m:rPr>
                              <m:sty m:val="p"/>
                            </m:rPr>
                            <a:rPr lang="en-SG" sz="2000" b="0" i="0" dirty="0" smtClean="0">
                              <a:latin typeface="Cambria Math" panose="02040503050406030204" pitchFamily="18" charset="0"/>
                            </a:rPr>
                            <m:t>if</m:t>
                          </m:r>
                          <m:r>
                            <a:rPr lang="en-SG" sz="2000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SG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SG" sz="2000" b="0" i="0" dirty="0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SG" sz="20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SG" sz="20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SG" sz="2000" b="0" i="0" dirty="0" smtClean="0">
                              <a:latin typeface="Cambria Math" panose="02040503050406030204" pitchFamily="18" charset="0"/>
                            </a:rPr>
                            <m:t>and</m:t>
                          </m:r>
                          <m:r>
                            <a:rPr lang="en-SG" sz="2000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SG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0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SG" sz="2000" b="0" i="1" dirty="0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SG" sz="20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SG" sz="2000" b="0" i="1" dirty="0" smtClean="0">
                              <a:latin typeface="Cambria Math" panose="02040503050406030204" pitchFamily="18" charset="0"/>
                            </a:rPr>
                            <m:t>∕2</m:t>
                          </m:r>
                        </m:e>
                      </m:mr>
                      <m:mr>
                        <m:e>
                          <m:r>
                            <m:rPr>
                              <m:sty m:val="p"/>
                            </m:rPr>
                            <a:rPr lang="en-SG" sz="2000" b="0" i="0" dirty="0" smtClean="0">
                              <a:latin typeface="Cambria Math" panose="02040503050406030204" pitchFamily="18" charset="0"/>
                            </a:rPr>
                            <m:t>otherwise</m:t>
                          </m:r>
                        </m:e>
                      </m:mr>
                    </m:m>
                  </m:oMath>
                </a14:m>
                <a:endParaRPr lang="en-SG" sz="2000" b="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SG" sz="20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SG" sz="2000" dirty="0"/>
                  <a:t>    One way to interpret this is that the shifted remainder is that for the rational number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SG" sz="2000" dirty="0"/>
                  <a:t>,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SG" sz="2000" dirty="0"/>
              </a:p>
              <a:p>
                <a:pPr marL="914400" lvl="1" indent="-4572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SG" sz="2000" dirty="0"/>
                  <a:t>If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∉(−</m:t>
                    </m:r>
                    <m:f>
                      <m:fPr>
                        <m:type m:val="lin"/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type m:val="lin"/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000" dirty="0"/>
                  <a:t>, then </a:t>
                </a:r>
              </a:p>
              <a:p>
                <a:pPr marL="914400" lvl="1" indent="-4572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endParaRPr lang="en-SG" sz="2000" dirty="0"/>
              </a:p>
              <a:p>
                <a:pPr marL="457200" lvl="1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SG" sz="2000">
                            <a:latin typeface="Cambria Math" panose="02040503050406030204" pitchFamily="18" charset="0"/>
                          </a:rPr>
                          <m:t>SR</m:t>
                        </m:r>
                        <m:d>
                          <m:dPr>
                            <m:ctrlPr>
                              <a:rPr lang="en-SG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SG" sz="2000" dirty="0"/>
                  <a:t> and</a:t>
                </a:r>
                <a14:m>
                  <m:oMath xmlns:m="http://schemas.openxmlformats.org/officeDocument/2006/math"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SG" sz="2000">
                            <a:latin typeface="Cambria Math" panose="02040503050406030204" pitchFamily="18" charset="0"/>
                          </a:rPr>
                          <m:t>SR</m:t>
                        </m:r>
                        <m:d>
                          <m:dPr>
                            <m:ctrlPr>
                              <a:rPr lang="en-SG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000" dirty="0"/>
                  <a:t> for some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∖{0}</m:t>
                    </m:r>
                  </m:oMath>
                </a14:m>
                <a:endParaRPr lang="en-SG" sz="2000" dirty="0"/>
              </a:p>
              <a:p>
                <a:pPr marL="914400" lvl="1" indent="-4572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endParaRPr lang="en-SG" sz="2000" dirty="0"/>
              </a:p>
              <a:p>
                <a:pPr marL="914400" lvl="1" indent="-4572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 startAt="2"/>
                </a:pPr>
                <a:r>
                  <a:rPr lang="en-SG" sz="2000" dirty="0"/>
                  <a:t>Else,</a:t>
                </a: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SG" sz="2000" dirty="0"/>
              </a:p>
              <a:p>
                <a:pPr marL="457200" lvl="1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SG" sz="2000" b="0" i="0" smtClean="0">
                              <a:latin typeface="Cambria Math" panose="02040503050406030204" pitchFamily="18" charset="0"/>
                            </a:rPr>
                            <m:t>SR</m:t>
                          </m:r>
                          <m:d>
                            <m:d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SG" sz="2000" dirty="0"/>
              </a:p>
              <a:p>
                <a:pPr marL="914400" lvl="1" indent="-4572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endParaRPr lang="en-SG" sz="20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SG" sz="20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SG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DE1011-3A7E-4F72-86BF-D41D43FF84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464" t="-130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1361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AFD06-6F32-4051-988B-ACEEF0192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Starting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DE1011-3A7E-4F72-86BF-D41D43FF84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SG" sz="2000" dirty="0"/>
                  <a:t>We can now talk about algorithm made by Kim and </a:t>
                </a:r>
                <a:r>
                  <a:rPr lang="en-SG" sz="2000" dirty="0" err="1"/>
                  <a:t>Koberda</a:t>
                </a:r>
                <a:r>
                  <a:rPr lang="en-SG" sz="2000" dirty="0"/>
                  <a:t>. It starts with the step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SG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1,0</m:t>
                          </m:r>
                        </m:e>
                      </m:d>
                      <m:r>
                        <a:rPr lang="en-SG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groupChr>
                        <m:groupChrPr>
                          <m:chr m:val="↠"/>
                          <m:vertJc m:val="bot"/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groupChr>
                      <m:d>
                        <m:d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SG" sz="2000" i="1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SG" sz="2000">
                              <a:latin typeface="Cambria Math" panose="02040503050406030204" pitchFamily="18" charset="0"/>
                            </a:rPr>
                            <m:t>SR</m:t>
                          </m:r>
                          <m:d>
                            <m:d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SG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m:rPr>
                              <m:sty m:val="p"/>
                            </m:rPr>
                            <a:rPr lang="en-SG" sz="2000">
                              <a:latin typeface="Cambria Math" panose="02040503050406030204" pitchFamily="18" charset="0"/>
                            </a:rPr>
                            <m:t>SR</m:t>
                          </m:r>
                          <m:d>
                            <m:d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𝑟𝑠</m:t>
                          </m:r>
                        </m:e>
                      </m:d>
                    </m:oMath>
                  </m:oMathPara>
                </a14:m>
                <a:endParaRPr lang="en-SG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↠"/>
                          <m:vertJc m:val="bot"/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groupChr>
                      <m:r>
                        <a:rPr lang="en-SG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G" sz="20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m:rPr>
                          <m:sty m:val="p"/>
                        </m:rPr>
                        <a:rPr lang="en-SG" sz="2000">
                          <a:latin typeface="Cambria Math" panose="02040503050406030204" pitchFamily="18" charset="0"/>
                        </a:rPr>
                        <m:t>SR</m:t>
                      </m:r>
                      <m:d>
                        <m:d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SG" sz="2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SG" sz="2000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SG" sz="2000">
                              <a:latin typeface="Cambria Math" panose="02040503050406030204" pitchFamily="18" charset="0"/>
                            </a:rPr>
                            <m:t>SR</m:t>
                          </m:r>
                          <m:d>
                            <m:d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SG" sz="2000" i="1">
                          <a:latin typeface="Cambria Math" panose="02040503050406030204" pitchFamily="18" charset="0"/>
                        </a:rPr>
                        <m:t>=:(</m:t>
                      </m:r>
                      <m:sSub>
                        <m:sSub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SG" sz="2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SG" sz="2000" i="1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SG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20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SG" sz="20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SG" sz="2000" dirty="0"/>
                  <a:t>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SG" sz="2000" dirty="0"/>
                  <a:t>    and each subsequent iterative step is given by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SG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m:rPr>
                          <m:lit/>
                        </m:rPr>
                        <a:rPr lang="en-SG" sz="2000" i="1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SG" sz="2000">
                              <a:latin typeface="Cambria Math" panose="02040503050406030204" pitchFamily="18" charset="0"/>
                            </a:rPr>
                            <m:t>SR</m:t>
                          </m:r>
                          <m:d>
                            <m:d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sSub>
                                <m:sSubPr>
                                  <m:ctrlP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SG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SG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  <m:sSup>
                            <m:sSup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𝑟𝑠</m:t>
                          </m:r>
                          <m:sSub>
                            <m:sSub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SG" sz="2000" i="1">
                          <a:latin typeface="Cambria Math" panose="02040503050406030204" pitchFamily="18" charset="0"/>
                        </a:rPr>
                        <m:t>↠</m:t>
                      </m:r>
                      <m:d>
                        <m:d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  <m:sSup>
                            <m:sSup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n-SG" sz="2000">
                              <a:latin typeface="Cambria Math" panose="02040503050406030204" pitchFamily="18" charset="0"/>
                            </a:rPr>
                            <m:t>SR</m:t>
                          </m:r>
                          <m:d>
                            <m:d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sSub>
                                <m:sSubPr>
                                  <m:ctrlP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SG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SG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lin"/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sSup>
                                <m:sSupPr>
                                  <m:ctrlP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</m:e>
                      </m:d>
                      <m:r>
                        <a:rPr lang="en-SG" sz="2000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SG" sz="2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SG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20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SG" sz="2000" dirty="0"/>
              </a:p>
              <a:p>
                <a:pPr marL="914400" lvl="1" indent="-4572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endParaRPr lang="en-SG" sz="20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SG" sz="20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SG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DE1011-3A7E-4F72-86BF-D41D43FF84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522" t="-65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4191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968</TotalTime>
  <Words>2579</Words>
  <Application>Microsoft Office PowerPoint</Application>
  <PresentationFormat>Widescreen</PresentationFormat>
  <Paragraphs>326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Courier New</vt:lpstr>
      <vt:lpstr>Office Theme</vt:lpstr>
      <vt:lpstr>Non-freeness of subgroups of SL(2,R) generated by two parabolics</vt:lpstr>
      <vt:lpstr>Introduction</vt:lpstr>
      <vt:lpstr>Definitions</vt:lpstr>
      <vt:lpstr>Goal</vt:lpstr>
      <vt:lpstr>Starting Algorithm</vt:lpstr>
      <vt:lpstr>Starting Algorithm</vt:lpstr>
      <vt:lpstr>Starting Algorithm</vt:lpstr>
      <vt:lpstr>Starting Algorithm: Shifted Remainder</vt:lpstr>
      <vt:lpstr>Starting Algorithm</vt:lpstr>
      <vt:lpstr>Starting Algorithm: Terminating Conditions</vt:lpstr>
      <vt:lpstr>Starting Algorithm: Terminating Conditions</vt:lpstr>
      <vt:lpstr>Starting Algorithm: Results</vt:lpstr>
      <vt:lpstr>Killer Interval Algorithm: Killer Intervals</vt:lpstr>
      <vt:lpstr>Killer Interval Algorithm: Killer Intervals</vt:lpstr>
      <vt:lpstr>Killer Interval Algorithm: Pre-Processing</vt:lpstr>
      <vt:lpstr>Killer Interval Algorithm</vt:lpstr>
      <vt:lpstr>Killer Interval Algorithm</vt:lpstr>
      <vt:lpstr>Killer Interval Algorithm: Deterministic Variant</vt:lpstr>
      <vt:lpstr>Killer Interval Algorithm: Randomised Variant</vt:lpstr>
      <vt:lpstr>Summary of Results</vt:lpstr>
      <vt:lpstr>Summary of Results</vt:lpstr>
      <vt:lpstr>Summary of Results</vt:lpstr>
      <vt:lpstr>Summary of Results</vt:lpstr>
      <vt:lpstr>Summary of Results</vt:lpstr>
      <vt:lpstr>Summary of Results</vt:lpstr>
      <vt:lpstr>Remarks on Function f of Deterministic Algo</vt:lpstr>
      <vt:lpstr>Remarks on Randomised Algorithm</vt:lpstr>
      <vt:lpstr>Remarks on Randomised Algorithm</vt:lpstr>
      <vt:lpstr>Remarks on Number of Paths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Non-freeness of subgroups of SL(2,R) generated by two parabolics</dc:title>
  <dc:creator>Jun Da Chan</dc:creator>
  <cp:lastModifiedBy>Jun Da Chan</cp:lastModifiedBy>
  <cp:revision>60</cp:revision>
  <dcterms:created xsi:type="dcterms:W3CDTF">2020-04-15T16:01:53Z</dcterms:created>
  <dcterms:modified xsi:type="dcterms:W3CDTF">2020-04-17T03:52:17Z</dcterms:modified>
</cp:coreProperties>
</file>