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charts/colors1.xml" ContentType="application/vnd.ms-office.chartcolorstyle+xml"/>
  <Override PartName="/ppt/charts/style1.xml" ContentType="application/vnd.ms-office.chartstyl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3842" autoAdjust="0"/>
    <p:restoredTop sz="100000"/>
  </p:normalViewPr>
  <p:slideViewPr>
    <p:cSldViewPr snapToGrid="0">
      <p:cViewPr varScale="1">
        <p:scale>
          <a:sx n="100" d="100"/>
          <a:sy n="100" d="100"/>
        </p:scale>
        <p:origin x="62" y="173"/>
      </p:cViewPr>
      <p:guideLst>
        <p:guide orient="horz" pos="2156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slide" Target="slides/slide14.xml"  /><Relationship Id="rId16" Type="http://schemas.openxmlformats.org/officeDocument/2006/relationships/slide" Target="slides/slide15.xml"  /><Relationship Id="rId17" Type="http://schemas.openxmlformats.org/officeDocument/2006/relationships/slide" Target="slides/slide16.xml"  /><Relationship Id="rId18" Type="http://schemas.openxmlformats.org/officeDocument/2006/relationships/slide" Target="slides/slide17.xml"  /><Relationship Id="rId19" Type="http://schemas.openxmlformats.org/officeDocument/2006/relationships/slide" Target="slides/slide18.xml"  /><Relationship Id="rId2" Type="http://schemas.openxmlformats.org/officeDocument/2006/relationships/slide" Target="slides/slide1.xml"  /><Relationship Id="rId20" Type="http://schemas.openxmlformats.org/officeDocument/2006/relationships/presProps" Target="presProps.xml"  /><Relationship Id="rId21" Type="http://schemas.openxmlformats.org/officeDocument/2006/relationships/viewProps" Target="viewProps.xml"  /><Relationship Id="rId22" Type="http://schemas.openxmlformats.org/officeDocument/2006/relationships/theme" Target="theme/theme1.xml"  /><Relationship Id="rId23" Type="http://schemas.openxmlformats.org/officeDocument/2006/relationships/tableStyles" Target="tableStyles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charts/_rels/chart1.xml.rels><?xml version="1.0" encoding="UTF-8" standalone="yes" ?><Relationships xmlns="http://schemas.openxmlformats.org/package/2006/relationships"><Relationship Id="rId1" Type="http://schemas.microsoft.com/office/2011/relationships/chartStyle" Target="style1.xml"  /><Relationship Id="rId2" Type="http://schemas.microsoft.com/office/2011/relationships/chartColorStyle" Target="colors1.xml"  /><Relationship Id="rId3" Type="http://schemas.openxmlformats.org/officeDocument/2006/relationships/package" Target="../embeddings/oleObject1.xlsx" 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2518367254001515E-2"/>
          <c:y val="5.2198087494954873E-2"/>
          <c:w val="0.9724595920411967"/>
          <c:h val="0.8534568149192820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농가인구수</c:v>
                </c:pt>
              </c:strCache>
            </c:strRef>
          </c:tx>
          <c:spPr>
            <a:solidFill>
              <a:srgbClr val="90CA94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90CA94"/>
              </a:solidFill>
              <a:ln>
                <a:noFill/>
              </a:ln>
              <a:effectLst>
                <a:outerShdw blurRad="406400" dir="18900000" sy="23000" kx="-1200000" algn="bl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E50D-4CE5-AD2B-EE5074F0E65F}"/>
              </c:ext>
            </c:extLst>
          </c:dPt>
          <c:dPt>
            <c:idx val="1"/>
            <c:invertIfNegative val="0"/>
            <c:bubble3D val="0"/>
            <c:spPr>
              <a:solidFill>
                <a:srgbClr val="90CA94"/>
              </a:solidFill>
              <a:ln>
                <a:noFill/>
              </a:ln>
              <a:effectLst>
                <a:outerShdw blurRad="406400" dir="18900000" sy="23000" kx="-1200000" algn="bl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E50D-4CE5-AD2B-EE5074F0E65F}"/>
              </c:ext>
            </c:extLst>
          </c:dPt>
          <c:dPt>
            <c:idx val="2"/>
            <c:invertIfNegative val="0"/>
            <c:bubble3D val="0"/>
            <c:spPr>
              <a:solidFill>
                <a:srgbClr val="90CA94"/>
              </a:solidFill>
              <a:ln>
                <a:noFill/>
              </a:ln>
              <a:effectLst>
                <a:outerShdw blurRad="406400" dir="18900000" sy="23000" kx="-1200000" algn="bl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E50D-4CE5-AD2B-EE5074F0E65F}"/>
              </c:ext>
            </c:extLst>
          </c:dPt>
          <c:dPt>
            <c:idx val="3"/>
            <c:invertIfNegative val="0"/>
            <c:bubble3D val="0"/>
            <c:spPr>
              <a:solidFill>
                <a:srgbClr val="90CA94"/>
              </a:solidFill>
              <a:ln>
                <a:noFill/>
              </a:ln>
              <a:effectLst>
                <a:outerShdw blurRad="406400" dir="18900000" sy="23000" kx="-1200000" algn="bl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E50D-4CE5-AD2B-EE5074F0E65F}"/>
              </c:ext>
            </c:extLst>
          </c:dPt>
          <c:dPt>
            <c:idx val="4"/>
            <c:invertIfNegative val="0"/>
            <c:bubble3D val="0"/>
            <c:spPr>
              <a:solidFill>
                <a:srgbClr val="90CA94"/>
              </a:solidFill>
              <a:ln>
                <a:noFill/>
              </a:ln>
              <a:effectLst>
                <a:outerShdw blurRad="406400" dir="18900000" sy="23000" kx="-1200000" algn="bl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E50D-4CE5-AD2B-EE5074F0E65F}"/>
              </c:ext>
            </c:extLst>
          </c:dPt>
          <c:dPt>
            <c:idx val="5"/>
            <c:invertIfNegative val="0"/>
            <c:bubble3D val="0"/>
            <c:spPr>
              <a:solidFill>
                <a:srgbClr val="90CA94"/>
              </a:solidFill>
              <a:ln>
                <a:noFill/>
              </a:ln>
              <a:effectLst>
                <a:outerShdw blurRad="406400" dir="18900000" sy="23000" kx="-1200000" algn="bl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1B42-4D07-83B4-D10C63A65F45}"/>
              </c:ext>
            </c:extLst>
          </c:dPt>
          <c:dLbls>
            <c:dLbl>
              <c:idx val="4"/>
              <c:tx>
                <c:rich>
                  <a:bodyPr/>
                  <a:lstStyle/>
                  <a:p>
                    <a:fld id="{6CA744B4-73B9-4949-8E3C-90861A5E3F5C}" type="VALUE">
                      <a:rPr lang="en-US" altLang="ko-KR" smtClean="0"/>
                      <a:pPr/>
                      <a:t>[값]</a:t>
                    </a:fld>
                    <a:endParaRPr lang="ko-KR" altLang="en-US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9-E50D-4CE5-AD2B-EE5074F0E65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6350" cap="flat" cmpd="sng" algn="ctr">
                      <a:solidFill>
                        <a:schemeClr val="tx1"/>
                      </a:solidFill>
                      <a:prstDash val="solid"/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Sheet1!$A$2:$A$11</c:f>
              <c:numCache>
                <c:formatCode>General</c:formatCode>
                <c:ptCount val="10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  <c:pt idx="7">
                  <c:v>2017</c:v>
                </c:pt>
                <c:pt idx="8">
                  <c:v>2018</c:v>
                </c:pt>
                <c:pt idx="9">
                  <c:v>2019</c:v>
                </c:pt>
              </c:numCache>
            </c:num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306</c:v>
                </c:pt>
                <c:pt idx="1">
                  <c:v>296</c:v>
                </c:pt>
                <c:pt idx="2">
                  <c:v>291</c:v>
                </c:pt>
                <c:pt idx="3">
                  <c:v>285</c:v>
                </c:pt>
                <c:pt idx="4">
                  <c:v>275</c:v>
                </c:pt>
                <c:pt idx="5">
                  <c:v>257</c:v>
                </c:pt>
                <c:pt idx="6">
                  <c:v>250</c:v>
                </c:pt>
                <c:pt idx="7">
                  <c:v>242</c:v>
                </c:pt>
                <c:pt idx="8">
                  <c:v>231</c:v>
                </c:pt>
                <c:pt idx="9">
                  <c:v>224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B42-4D07-83B4-D10C63A65F45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26"/>
        <c:axId val="-1393736880"/>
        <c:axId val="-1393735792"/>
      </c:barChart>
      <c:lineChart>
        <c:grouping val="stacke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농가인구 비율</c:v>
                </c:pt>
              </c:strCache>
            </c:strRef>
          </c:tx>
          <c:spPr>
            <a:ln w="19050" cap="rnd" cmpd="sng" algn="ctr">
              <a:solidFill>
                <a:schemeClr val="accent6">
                  <a:lumMod val="75000"/>
                </a:schemeClr>
              </a:solidFill>
              <a:prstDash val="solid"/>
              <a:round/>
            </a:ln>
            <a:effectLst/>
          </c:spPr>
          <c:marker>
            <c:spPr>
              <a:solidFill>
                <a:schemeClr val="accent6">
                  <a:lumMod val="50000"/>
                </a:schemeClr>
              </a:solidFill>
              <a:ln w="6350" cap="flat" cmpd="sng" algn="ctr">
                <a:solidFill>
                  <a:schemeClr val="accent5"/>
                </a:solidFill>
                <a:prstDash val="solid"/>
                <a:round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6350" cap="flat" cmpd="sng" algn="ctr">
                      <a:solidFill>
                        <a:schemeClr val="tx1"/>
                      </a:solidFill>
                      <a:prstDash val="solid"/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Sheet1!$A$2:$A$11</c:f>
              <c:numCache>
                <c:formatCode>General</c:formatCode>
                <c:ptCount val="10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  <c:pt idx="7">
                  <c:v>2017</c:v>
                </c:pt>
                <c:pt idx="8">
                  <c:v>2018</c:v>
                </c:pt>
                <c:pt idx="9">
                  <c:v>2019</c:v>
                </c:pt>
              </c:numCache>
            </c:num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6.2</c:v>
                </c:pt>
                <c:pt idx="1">
                  <c:v>5.9</c:v>
                </c:pt>
                <c:pt idx="2">
                  <c:v>5.8</c:v>
                </c:pt>
                <c:pt idx="3">
                  <c:v>5.6</c:v>
                </c:pt>
                <c:pt idx="4">
                  <c:v>5.4</c:v>
                </c:pt>
                <c:pt idx="5">
                  <c:v>5</c:v>
                </c:pt>
                <c:pt idx="6">
                  <c:v>4.9000000000000004</c:v>
                </c:pt>
                <c:pt idx="7">
                  <c:v>4.7</c:v>
                </c:pt>
                <c:pt idx="8">
                  <c:v>4.5</c:v>
                </c:pt>
                <c:pt idx="9">
                  <c:v>4.3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051C-472C-8C50-300E092ABFB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31400080"/>
        <c:axId val="532419288"/>
      </c:lineChart>
      <c:catAx>
        <c:axId val="-13937368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-1393735792"/>
        <c:crosses val="autoZero"/>
        <c:auto val="1"/>
        <c:lblAlgn val="ctr"/>
        <c:lblOffset val="100"/>
        <c:noMultiLvlLbl val="0"/>
      </c:catAx>
      <c:valAx>
        <c:axId val="-1393735792"/>
        <c:scaling>
          <c:orientation val="minMax"/>
          <c:max val="380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6350" cap="flat" cmpd="sng" algn="ctr">
            <a:solidFill>
              <a:schemeClr val="tx1">
                <a:tint val="7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-1393736880"/>
        <c:crosses val="autoZero"/>
        <c:crossBetween val="between"/>
      </c:valAx>
      <c:valAx>
        <c:axId val="532419288"/>
        <c:scaling>
          <c:orientation val="minMax"/>
          <c:max val="6.2"/>
          <c:min val="0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 w="6350" cap="flat" cmpd="sng" algn="ctr">
            <a:solidFill>
              <a:schemeClr val="tx1">
                <a:tint val="7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31400080"/>
        <c:crosses val="max"/>
        <c:crossBetween val="between"/>
      </c:valAx>
      <c:catAx>
        <c:axId val="731400080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532419288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3286097032328832"/>
          <c:y val="8.5314143434864306E-2"/>
          <c:w val="0.11706556066070563"/>
          <c:h val="0.1333969391918311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 w="6350" cap="flat" cmpd="sng" algn="ctr">
      <a:noFill/>
      <a:prstDash val="solid"/>
      <a:miter lim="800000"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2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9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1399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0333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2442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9235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9691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5852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0233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4842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0776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019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4334617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9888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5.png"  /><Relationship Id="rId3" Type="http://schemas.openxmlformats.org/officeDocument/2006/relationships/image" Target="../media/image26.png"  /><Relationship Id="rId4" Type="http://schemas.openxmlformats.org/officeDocument/2006/relationships/image" Target="../media/image27.png"  /><Relationship Id="rId5" Type="http://schemas.openxmlformats.org/officeDocument/2006/relationships/image" Target="../media/image28.png"  /><Relationship Id="rId6" Type="http://schemas.openxmlformats.org/officeDocument/2006/relationships/image" Target="../media/image29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0.png"  /><Relationship Id="rId3" Type="http://schemas.openxmlformats.org/officeDocument/2006/relationships/image" Target="../media/image31.png"  /><Relationship Id="rId4" Type="http://schemas.openxmlformats.org/officeDocument/2006/relationships/image" Target="../media/image32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3.png"  /><Relationship Id="rId3" Type="http://schemas.openxmlformats.org/officeDocument/2006/relationships/image" Target="../media/image34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5.png"  /><Relationship Id="rId3" Type="http://schemas.openxmlformats.org/officeDocument/2006/relationships/image" Target="../media/image36.png"  /><Relationship Id="rId4" Type="http://schemas.openxmlformats.org/officeDocument/2006/relationships/image" Target="../media/image37.jpeg"  /><Relationship Id="rId5" Type="http://schemas.openxmlformats.org/officeDocument/2006/relationships/image" Target="../media/image38.png"  /><Relationship Id="rId6" Type="http://schemas.openxmlformats.org/officeDocument/2006/relationships/image" Target="../media/image39.png"  /><Relationship Id="rId7" Type="http://schemas.openxmlformats.org/officeDocument/2006/relationships/image" Target="../media/image36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0.png"  /><Relationship Id="rId3" Type="http://schemas.openxmlformats.org/officeDocument/2006/relationships/image" Target="../media/image41.png"  /><Relationship Id="rId4" Type="http://schemas.openxmlformats.org/officeDocument/2006/relationships/image" Target="../media/image42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3.png"  /><Relationship Id="rId3" Type="http://schemas.openxmlformats.org/officeDocument/2006/relationships/image" Target="../media/image44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5.png"  /><Relationship Id="rId3" Type="http://schemas.openxmlformats.org/officeDocument/2006/relationships/image" Target="../media/image46.png"  /><Relationship Id="rId4" Type="http://schemas.openxmlformats.org/officeDocument/2006/relationships/image" Target="../media/image47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8.jpeg"  /><Relationship Id="rId3" Type="http://schemas.openxmlformats.org/officeDocument/2006/relationships/image" Target="../media/image49.jpeg"  /><Relationship Id="rId4" Type="http://schemas.openxmlformats.org/officeDocument/2006/relationships/image" Target="../media/image50.jpe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chart" Target="../charts/chart1.xml"  /><Relationship Id="rId3" Type="http://schemas.openxmlformats.org/officeDocument/2006/relationships/hyperlink" Target="https://www.yna.co.kr/view/AKR20200615041400055?input=1195m" TargetMode="External"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jpeg"  /><Relationship Id="rId3" Type="http://schemas.openxmlformats.org/officeDocument/2006/relationships/image" Target="../media/image5.png"  /><Relationship Id="rId4" Type="http://schemas.openxmlformats.org/officeDocument/2006/relationships/image" Target="../media/image6.png"  /><Relationship Id="rId5" Type="http://schemas.openxmlformats.org/officeDocument/2006/relationships/image" Target="../media/image7.png"  /><Relationship Id="rId6" Type="http://schemas.openxmlformats.org/officeDocument/2006/relationships/image" Target="../media/image8.png"  /><Relationship Id="rId7" Type="http://schemas.openxmlformats.org/officeDocument/2006/relationships/image" Target="../media/image9.png"  /><Relationship Id="rId8" Type="http://schemas.openxmlformats.org/officeDocument/2006/relationships/image" Target="../media/image10.png"  /><Relationship Id="rId9" Type="http://schemas.openxmlformats.org/officeDocument/2006/relationships/image" Target="../media/image11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2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3.png"  /><Relationship Id="rId3" Type="http://schemas.openxmlformats.org/officeDocument/2006/relationships/image" Target="../media/image14.png"  /><Relationship Id="rId4" Type="http://schemas.openxmlformats.org/officeDocument/2006/relationships/image" Target="../media/image15.png"  /><Relationship Id="rId5" Type="http://schemas.openxmlformats.org/officeDocument/2006/relationships/image" Target="../media/image16.jpeg"  /><Relationship Id="rId6" Type="http://schemas.openxmlformats.org/officeDocument/2006/relationships/image" Target="../media/image17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8.png"  /><Relationship Id="rId3" Type="http://schemas.openxmlformats.org/officeDocument/2006/relationships/image" Target="../media/image19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0.png"  /><Relationship Id="rId3" Type="http://schemas.openxmlformats.org/officeDocument/2006/relationships/image" Target="../media/image21.png"  /><Relationship Id="rId4" Type="http://schemas.openxmlformats.org/officeDocument/2006/relationships/image" Target="../media/image22.png"  /><Relationship Id="rId5" Type="http://schemas.openxmlformats.org/officeDocument/2006/relationships/image" Target="../media/image23.png"  /><Relationship Id="rId6" Type="http://schemas.openxmlformats.org/officeDocument/2006/relationships/image" Target="../media/image24.png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모서리가 둥근 직사각형 96">
            <a:extLst>
              <a:ext uri="{FF2B5EF4-FFF2-40B4-BE49-F238E27FC236}">
                <a16:creationId xmlns:a16="http://schemas.microsoft.com/office/drawing/2014/main" id="{5EDC6B38-2339-4A6E-A88E-C248B38C31B1}"/>
              </a:ext>
            </a:extLst>
          </p:cNvPr>
          <p:cNvSpPr/>
          <p:nvPr/>
        </p:nvSpPr>
        <p:spPr>
          <a:xfrm>
            <a:off x="5561013" y="6308725"/>
            <a:ext cx="1069975" cy="290513"/>
          </a:xfrm>
          <a:prstGeom prst="roundRect">
            <a:avLst>
              <a:gd name="adj" fmla="val 5000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lnSpc>
                <a:spcPct val="150000"/>
              </a:lnSpc>
              <a:defRPr/>
            </a:pPr>
            <a:r>
              <a:rPr lang="en-US" altLang="ko-KR" sz="1100" b="1" dirty="0">
                <a:solidFill>
                  <a:prstClr val="white"/>
                </a:solidFill>
              </a:rPr>
              <a:t>HOTSIX</a:t>
            </a:r>
          </a:p>
        </p:txBody>
      </p:sp>
      <p:pic>
        <p:nvPicPr>
          <p:cNvPr id="35" name="그림 2">
            <a:extLst>
              <a:ext uri="{FF2B5EF4-FFF2-40B4-BE49-F238E27FC236}">
                <a16:creationId xmlns:a16="http://schemas.microsoft.com/office/drawing/2014/main" id="{466D2468-2A18-4002-AA5B-0B9FE644CF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9687" y="1567047"/>
            <a:ext cx="6191250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" name="그림 6">
            <a:extLst>
              <a:ext uri="{FF2B5EF4-FFF2-40B4-BE49-F238E27FC236}">
                <a16:creationId xmlns:a16="http://schemas.microsoft.com/office/drawing/2014/main" id="{264FE0CD-9231-44FE-82DD-225396EBB7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2525" y="1390834"/>
            <a:ext cx="1657350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직사각형 38">
            <a:extLst>
              <a:ext uri="{FF2B5EF4-FFF2-40B4-BE49-F238E27FC236}">
                <a16:creationId xmlns:a16="http://schemas.microsoft.com/office/drawing/2014/main" id="{7C789EC8-F8C1-405A-A8C1-8A9D9D7F0841}"/>
              </a:ext>
            </a:extLst>
          </p:cNvPr>
          <p:cNvSpPr/>
          <p:nvPr/>
        </p:nvSpPr>
        <p:spPr>
          <a:xfrm>
            <a:off x="5801615" y="2813489"/>
            <a:ext cx="5938160" cy="820674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eaLnBrk="1" hangingPunct="1">
              <a:lnSpc>
                <a:spcPct val="150000"/>
              </a:lnSpc>
              <a:defRPr/>
            </a:pPr>
            <a:r>
              <a:rPr lang="en-US" altLang="ko-KR" sz="3600" b="1" i="1" kern="0" dirty="0">
                <a:gradFill>
                  <a:gsLst>
                    <a:gs pos="15000">
                      <a:srgbClr val="39BD3D"/>
                    </a:gs>
                    <a:gs pos="100000">
                      <a:srgbClr val="44546A"/>
                    </a:gs>
                  </a:gsLst>
                  <a:path path="circle">
                    <a:fillToRect l="100000" t="100000"/>
                  </a:path>
                </a:gradFill>
              </a:rPr>
              <a:t>SMART FARM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054E0086-A4FE-4249-96B2-86531A68D988}"/>
              </a:ext>
            </a:extLst>
          </p:cNvPr>
          <p:cNvSpPr/>
          <p:nvPr/>
        </p:nvSpPr>
        <p:spPr>
          <a:xfrm>
            <a:off x="4883701" y="2799231"/>
            <a:ext cx="1224136" cy="830997"/>
          </a:xfrm>
          <a:prstGeom prst="rect">
            <a:avLst/>
          </a:prstGeom>
          <a:scene3d>
            <a:camera prst="isometricRightUp">
              <a:rot lat="2063565" lon="19628870" rev="115952"/>
            </a:camera>
            <a:lightRig rig="threePt" dir="t"/>
          </a:scene3d>
        </p:spPr>
        <p:txBody>
          <a:bodyPr>
            <a:spAutoFit/>
          </a:bodyPr>
          <a:lstStyle/>
          <a:p>
            <a:pPr algn="ctr" eaLnBrk="1" hangingPunct="1">
              <a:spcBef>
                <a:spcPts val="0"/>
              </a:spcBef>
              <a:defRPr/>
            </a:pPr>
            <a:r>
              <a:rPr lang="en-US" altLang="ko-KR" sz="3600" b="1" kern="0" dirty="0">
                <a:gradFill>
                  <a:gsLst>
                    <a:gs pos="15000">
                      <a:srgbClr val="39BD3D"/>
                    </a:gs>
                    <a:gs pos="100000">
                      <a:srgbClr val="44546A"/>
                    </a:gs>
                  </a:gsLst>
                  <a:path path="circle">
                    <a:fillToRect l="100000" t="100000"/>
                  </a:path>
                </a:gradFill>
                <a:latin typeface="Algerian" panose="04020705040A02060702" pitchFamily="82" charset="0"/>
                <a:ea typeface="더페이스샵 잉크립퀴드체" panose="03050503000000000000" pitchFamily="66" charset="-127"/>
              </a:rPr>
              <a:t>S</a:t>
            </a:r>
            <a:r>
              <a:rPr lang="en-US" altLang="ko-KR" sz="1200" b="1" kern="0" dirty="0">
                <a:gradFill>
                  <a:gsLst>
                    <a:gs pos="15000">
                      <a:srgbClr val="39BD3D"/>
                    </a:gs>
                    <a:gs pos="100000">
                      <a:srgbClr val="44546A"/>
                    </a:gs>
                  </a:gsLst>
                  <a:path path="circle">
                    <a:fillToRect l="100000" t="100000"/>
                  </a:path>
                </a:gradFill>
                <a:latin typeface="Algerian" panose="04020705040A02060702" pitchFamily="82" charset="0"/>
                <a:ea typeface="더페이스샵 잉크립퀴드체" panose="03050503000000000000" pitchFamily="66" charset="-127"/>
              </a:rPr>
              <a:t>MART </a:t>
            </a:r>
          </a:p>
          <a:p>
            <a:pPr algn="ctr" eaLnBrk="1" hangingPunct="1">
              <a:spcBef>
                <a:spcPts val="0"/>
              </a:spcBef>
              <a:defRPr/>
            </a:pPr>
            <a:r>
              <a:rPr lang="en-US" altLang="ko-KR" sz="1200" b="1" kern="0" dirty="0">
                <a:gradFill>
                  <a:gsLst>
                    <a:gs pos="15000">
                      <a:srgbClr val="39BD3D"/>
                    </a:gs>
                    <a:gs pos="100000">
                      <a:srgbClr val="44546A"/>
                    </a:gs>
                  </a:gsLst>
                  <a:path path="circle">
                    <a:fillToRect l="100000" t="100000"/>
                  </a:path>
                </a:gradFill>
                <a:latin typeface="Algerian" panose="04020705040A02060702" pitchFamily="82" charset="0"/>
                <a:ea typeface="더페이스샵 잉크립퀴드체" panose="03050503000000000000" pitchFamily="66" charset="-127"/>
              </a:rPr>
              <a:t>FARM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9F5D4F3-567E-4BAD-98FC-65671B13919B}"/>
              </a:ext>
            </a:extLst>
          </p:cNvPr>
          <p:cNvSpPr/>
          <p:nvPr/>
        </p:nvSpPr>
        <p:spPr>
          <a:xfrm>
            <a:off x="4235629" y="3806441"/>
            <a:ext cx="1224136" cy="830997"/>
          </a:xfrm>
          <a:prstGeom prst="rect">
            <a:avLst/>
          </a:prstGeom>
          <a:scene3d>
            <a:camera prst="isometricRightUp">
              <a:rot lat="2363383" lon="19641938" rev="123799"/>
            </a:camera>
            <a:lightRig rig="threePt" dir="t"/>
          </a:scene3d>
        </p:spPr>
        <p:txBody>
          <a:bodyPr>
            <a:spAutoFit/>
          </a:bodyPr>
          <a:lstStyle/>
          <a:p>
            <a:pPr algn="ctr" eaLnBrk="1" hangingPunct="1">
              <a:spcBef>
                <a:spcPts val="0"/>
              </a:spcBef>
              <a:defRPr/>
            </a:pPr>
            <a:r>
              <a:rPr lang="en-US" altLang="ko-KR" sz="3600" b="1" kern="0" dirty="0">
                <a:gradFill>
                  <a:gsLst>
                    <a:gs pos="15000">
                      <a:srgbClr val="39BD3D"/>
                    </a:gs>
                    <a:gs pos="100000">
                      <a:srgbClr val="44546A"/>
                    </a:gs>
                  </a:gsLst>
                  <a:path path="circle">
                    <a:fillToRect l="100000" t="100000"/>
                  </a:path>
                </a:gradFill>
                <a:latin typeface="Algerian" panose="04020705040A02060702" pitchFamily="82" charset="0"/>
                <a:ea typeface="더페이스샵 잉크립퀴드체" panose="03050503000000000000" pitchFamily="66" charset="-127"/>
              </a:rPr>
              <a:t>S</a:t>
            </a:r>
            <a:r>
              <a:rPr lang="en-US" altLang="ko-KR" sz="1200" b="1" kern="0" dirty="0">
                <a:gradFill>
                  <a:gsLst>
                    <a:gs pos="15000">
                      <a:srgbClr val="39BD3D"/>
                    </a:gs>
                    <a:gs pos="100000">
                      <a:srgbClr val="44546A"/>
                    </a:gs>
                  </a:gsLst>
                  <a:path path="circle">
                    <a:fillToRect l="100000" t="100000"/>
                  </a:path>
                </a:gradFill>
                <a:latin typeface="Algerian" panose="04020705040A02060702" pitchFamily="82" charset="0"/>
                <a:ea typeface="더페이스샵 잉크립퀴드체" panose="03050503000000000000" pitchFamily="66" charset="-127"/>
              </a:rPr>
              <a:t>MART </a:t>
            </a:r>
          </a:p>
          <a:p>
            <a:pPr algn="ctr" eaLnBrk="1" hangingPunct="1">
              <a:spcBef>
                <a:spcPts val="0"/>
              </a:spcBef>
              <a:defRPr/>
            </a:pPr>
            <a:r>
              <a:rPr lang="en-US" altLang="ko-KR" sz="1200" b="1" kern="0" dirty="0">
                <a:gradFill>
                  <a:gsLst>
                    <a:gs pos="15000">
                      <a:srgbClr val="39BD3D"/>
                    </a:gs>
                    <a:gs pos="100000">
                      <a:srgbClr val="44546A"/>
                    </a:gs>
                  </a:gsLst>
                  <a:path path="circle">
                    <a:fillToRect l="100000" t="100000"/>
                  </a:path>
                </a:gradFill>
                <a:latin typeface="Algerian" panose="04020705040A02060702" pitchFamily="82" charset="0"/>
                <a:ea typeface="더페이스샵 잉크립퀴드체" panose="03050503000000000000" pitchFamily="66" charset="-127"/>
              </a:rPr>
              <a:t>FARM</a:t>
            </a:r>
          </a:p>
        </p:txBody>
      </p:sp>
    </p:spTree>
    <p:extLst>
      <p:ext uri="{BB962C8B-B14F-4D97-AF65-F5344CB8AC3E}">
        <p14:creationId xmlns:p14="http://schemas.microsoft.com/office/powerpoint/2010/main" val="3476672108"/>
      </p:ext>
    </p:extLst>
  </p:cSld>
  <p:clrMapOvr>
    <a:masterClrMapping/>
  </p:clrMapOvr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9721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400" b="1" i="1" kern="0">
                <a:solidFill>
                  <a:prstClr val="black">
                    <a:lumMod val="75000"/>
                    <a:lumOff val="25000"/>
                  </a:prstClr>
                </a:solidFill>
              </a:rPr>
              <a:t>임베디드 코드 소개</a:t>
            </a:r>
            <a:endParaRPr lang="ko-KR" altLang="en-US" sz="2400" b="1" i="1" ker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10" name="직선 연결선 9"/>
          <p:cNvCxnSpPr/>
          <p:nvPr/>
        </p:nvCxnSpPr>
        <p:spPr>
          <a:xfrm flipH="1">
            <a:off x="0" y="1116461"/>
            <a:ext cx="12192000" cy="0"/>
          </a:xfrm>
          <a:prstGeom prst="line">
            <a:avLst/>
          </a:prstGeom>
          <a:ln>
            <a:solidFill>
              <a:schemeClr val="tx2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"/>
          <p:cNvSpPr/>
          <p:nvPr/>
        </p:nvSpPr>
        <p:spPr>
          <a:xfrm>
            <a:off x="0" y="3719512"/>
            <a:ext cx="12192000" cy="95250"/>
          </a:xfrm>
          <a:prstGeom prst="rect">
            <a:avLst/>
          </a:prstGeom>
          <a:solidFill>
            <a:schemeClr val="dk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pic>
        <p:nvPicPr>
          <p:cNvPr id="4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152256"/>
            <a:ext cx="8335625" cy="2524661"/>
          </a:xfrm>
          <a:prstGeom prst="rect">
            <a:avLst/>
          </a:prstGeom>
        </p:spPr>
      </p:pic>
      <p:pic>
        <p:nvPicPr>
          <p:cNvPr id="4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933048" y="1690638"/>
            <a:ext cx="5258951" cy="762097"/>
          </a:xfrm>
          <a:prstGeom prst="rect">
            <a:avLst/>
          </a:prstGeom>
        </p:spPr>
      </p:pic>
      <p:pic>
        <p:nvPicPr>
          <p:cNvPr id="47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04507" y="3947939"/>
            <a:ext cx="3848637" cy="2505424"/>
          </a:xfrm>
          <a:prstGeom prst="rect">
            <a:avLst/>
          </a:prstGeom>
        </p:spPr>
      </p:pic>
      <p:pic>
        <p:nvPicPr>
          <p:cNvPr id="48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4238366" y="3881195"/>
            <a:ext cx="3715268" cy="2781785"/>
          </a:xfrm>
          <a:prstGeom prst="rect">
            <a:avLst/>
          </a:prstGeom>
        </p:spPr>
      </p:pic>
      <p:pic>
        <p:nvPicPr>
          <p:cNvPr id="50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8019262" y="3814557"/>
            <a:ext cx="4172738" cy="29436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9721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400" b="1" i="1" kern="0">
                <a:solidFill>
                  <a:prstClr val="black">
                    <a:lumMod val="75000"/>
                    <a:lumOff val="25000"/>
                  </a:prstClr>
                </a:solidFill>
              </a:rPr>
              <a:t>임베디드 코드 소개</a:t>
            </a:r>
            <a:endParaRPr lang="ko-KR" altLang="en-US" sz="2400" b="1" i="1" ker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10" name="직선 연결선 9"/>
          <p:cNvCxnSpPr/>
          <p:nvPr/>
        </p:nvCxnSpPr>
        <p:spPr>
          <a:xfrm flipH="1">
            <a:off x="0" y="1116461"/>
            <a:ext cx="12192000" cy="0"/>
          </a:xfrm>
          <a:prstGeom prst="line">
            <a:avLst/>
          </a:prstGeom>
          <a:ln>
            <a:solidFill>
              <a:schemeClr val="tx2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"/>
          <p:cNvSpPr/>
          <p:nvPr/>
        </p:nvSpPr>
        <p:spPr>
          <a:xfrm>
            <a:off x="0" y="3719512"/>
            <a:ext cx="12192000" cy="95250"/>
          </a:xfrm>
          <a:prstGeom prst="rect">
            <a:avLst/>
          </a:prstGeom>
          <a:solidFill>
            <a:schemeClr val="dk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pic>
        <p:nvPicPr>
          <p:cNvPr id="51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066554"/>
            <a:ext cx="6563640" cy="2581766"/>
          </a:xfrm>
          <a:prstGeom prst="rect">
            <a:avLst/>
          </a:prstGeom>
        </p:spPr>
      </p:pic>
      <p:pic>
        <p:nvPicPr>
          <p:cNvPr id="52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3904830"/>
            <a:ext cx="4658375" cy="2953170"/>
          </a:xfrm>
          <a:prstGeom prst="rect">
            <a:avLst/>
          </a:prstGeom>
        </p:spPr>
      </p:pic>
      <p:pic>
        <p:nvPicPr>
          <p:cNvPr id="53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795355" y="3876149"/>
            <a:ext cx="6906588" cy="298185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9721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400" b="1" i="1" kern="0">
                <a:solidFill>
                  <a:prstClr val="black">
                    <a:lumMod val="75000"/>
                    <a:lumOff val="25000"/>
                  </a:prstClr>
                </a:solidFill>
              </a:rPr>
              <a:t>애로사항</a:t>
            </a:r>
            <a:endParaRPr lang="ko-KR" altLang="en-US" sz="2400" b="1" i="1" ker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10" name="직선 연결선 9"/>
          <p:cNvCxnSpPr/>
          <p:nvPr/>
        </p:nvCxnSpPr>
        <p:spPr>
          <a:xfrm flipH="1">
            <a:off x="0" y="1116461"/>
            <a:ext cx="12192000" cy="0"/>
          </a:xfrm>
          <a:prstGeom prst="line">
            <a:avLst/>
          </a:prstGeom>
          <a:ln>
            <a:solidFill>
              <a:schemeClr val="tx2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7"/>
          <p:cNvSpPr/>
          <p:nvPr/>
        </p:nvSpPr>
        <p:spPr>
          <a:xfrm>
            <a:off x="1113028" y="1625492"/>
            <a:ext cx="3344672" cy="4311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endParaRPr lang="ko-KR" altLang="en-US" sz="1500" b="1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5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42455" y="1414055"/>
            <a:ext cx="6544588" cy="4420413"/>
          </a:xfrm>
          <a:prstGeom prst="rect">
            <a:avLst/>
          </a:prstGeom>
        </p:spPr>
      </p:pic>
      <p:pic>
        <p:nvPicPr>
          <p:cNvPr id="5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161912" y="1676242"/>
            <a:ext cx="5030088" cy="3524563"/>
          </a:xfrm>
          <a:prstGeom prst="rect">
            <a:avLst/>
          </a:prstGeom>
        </p:spPr>
      </p:pic>
      <p:sp>
        <p:nvSpPr>
          <p:cNvPr id="57" name=""/>
          <p:cNvSpPr/>
          <p:nvPr/>
        </p:nvSpPr>
        <p:spPr>
          <a:xfrm>
            <a:off x="7781925" y="1947862"/>
            <a:ext cx="1095374" cy="257175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58" name=""/>
          <p:cNvSpPr txBox="1"/>
          <p:nvPr/>
        </p:nvSpPr>
        <p:spPr>
          <a:xfrm>
            <a:off x="7296148" y="5795962"/>
            <a:ext cx="4619626" cy="641032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en-US"/>
              <a:t>https://github.com/labory4302/SmartFarm/tree/master/Embedded</a:t>
            </a:r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8" grpId="1" animBg="1"/>
    </p:bldLst>
  </p:timing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9721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400" b="1" i="1" kern="0">
                <a:solidFill>
                  <a:prstClr val="black">
                    <a:lumMod val="75000"/>
                    <a:lumOff val="25000"/>
                  </a:prstClr>
                </a:solidFill>
              </a:rPr>
              <a:t>AWS</a:t>
            </a:r>
            <a:r>
              <a:rPr lang="ko-KR" altLang="en-US" sz="2400" b="1" i="1" kern="0">
                <a:solidFill>
                  <a:prstClr val="black">
                    <a:lumMod val="75000"/>
                    <a:lumOff val="25000"/>
                  </a:prstClr>
                </a:solidFill>
              </a:rPr>
              <a:t> 기능 소개</a:t>
            </a:r>
            <a:endParaRPr lang="ko-KR" altLang="en-US" sz="2400" b="1" i="1" ker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2400" b="1" i="1" kern="0">
                <a:solidFill>
                  <a:prstClr val="black">
                    <a:lumMod val="75000"/>
                    <a:lumOff val="25000"/>
                  </a:prstClr>
                </a:solidFill>
              </a:rPr>
              <a:t>AWS, Android Data Link, Node.js</a:t>
            </a:r>
            <a:endParaRPr lang="en-US" altLang="ko-KR" sz="2400" b="1" i="1" ker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10" name="직선 연결선 9"/>
          <p:cNvCxnSpPr/>
          <p:nvPr/>
        </p:nvCxnSpPr>
        <p:spPr>
          <a:xfrm flipH="1">
            <a:off x="0" y="1116461"/>
            <a:ext cx="12192000" cy="0"/>
          </a:xfrm>
          <a:prstGeom prst="line">
            <a:avLst/>
          </a:prstGeom>
          <a:ln>
            <a:solidFill>
              <a:schemeClr val="tx2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102426" y="1921367"/>
            <a:ext cx="1212590" cy="1212590"/>
          </a:xfrm>
          <a:prstGeom prst="rect">
            <a:avLst/>
          </a:prstGeom>
          <a:effectLst>
            <a:outerShdw blurRad="76200" sx="104000" sy="104000" algn="ctr" rotWithShape="0">
              <a:srgbClr val="000000">
                <a:alpha val="50000"/>
              </a:srgbClr>
            </a:outerShdw>
          </a:effectLst>
        </p:spPr>
      </p:pic>
      <p:pic>
        <p:nvPicPr>
          <p:cNvPr id="12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645799" y="2248474"/>
            <a:ext cx="449670" cy="449670"/>
          </a:xfrm>
          <a:prstGeom prst="rect">
            <a:avLst/>
          </a:prstGeom>
          <a:effectLst/>
        </p:spPr>
      </p:pic>
      <p:pic>
        <p:nvPicPr>
          <p:cNvPr id="13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248217" y="4764560"/>
            <a:ext cx="992119" cy="992119"/>
          </a:xfrm>
          <a:prstGeom prst="rect">
            <a:avLst/>
          </a:prstGeom>
          <a:effectLst/>
        </p:spPr>
      </p:pic>
      <p:pic>
        <p:nvPicPr>
          <p:cNvPr id="14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7761841" y="4718651"/>
            <a:ext cx="1102355" cy="1102355"/>
          </a:xfrm>
          <a:prstGeom prst="rect">
            <a:avLst/>
          </a:prstGeom>
          <a:effectLst>
            <a:outerShdw blurRad="76200" sx="104000" sy="104000" algn="ctr" rotWithShape="0">
              <a:srgbClr val="000000">
                <a:alpha val="50000"/>
              </a:srgbClr>
            </a:outerShdw>
          </a:effectLst>
        </p:spPr>
      </p:pic>
      <p:pic>
        <p:nvPicPr>
          <p:cNvPr id="15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7794793" y="2076675"/>
            <a:ext cx="1102355" cy="1102355"/>
          </a:xfrm>
          <a:prstGeom prst="rect">
            <a:avLst/>
          </a:prstGeom>
          <a:effectLst>
            <a:outerShdw blurRad="76200" sx="104000" sy="104000" algn="ctr" rotWithShape="0">
              <a:srgbClr val="000000">
                <a:alpha val="50000"/>
              </a:srgbClr>
            </a:outerShdw>
          </a:effectLst>
        </p:spPr>
      </p:pic>
      <p:sp>
        <p:nvSpPr>
          <p:cNvPr id="17" name=""/>
          <p:cNvSpPr/>
          <p:nvPr/>
        </p:nvSpPr>
        <p:spPr>
          <a:xfrm rot="10800000">
            <a:off x="5743736" y="2280771"/>
            <a:ext cx="704527" cy="254092"/>
          </a:xfrm>
          <a:prstGeom prst="rightArrow">
            <a:avLst>
              <a:gd name="adj1" fmla="val 50000"/>
              <a:gd name="adj2" fmla="val 50000"/>
            </a:avLst>
          </a:prstGeom>
          <a:effectLst>
            <a:outerShdw blurRad="76200" sx="104000" sy="104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8" name=""/>
          <p:cNvSpPr/>
          <p:nvPr/>
        </p:nvSpPr>
        <p:spPr>
          <a:xfrm rot="10800000">
            <a:off x="5743737" y="5089832"/>
            <a:ext cx="704527" cy="254092"/>
          </a:xfrm>
          <a:prstGeom prst="rightArrow">
            <a:avLst>
              <a:gd name="adj1" fmla="val 50000"/>
              <a:gd name="adj2" fmla="val 50000"/>
            </a:avLst>
          </a:prstGeom>
          <a:effectLst>
            <a:outerShdw blurRad="76200" sx="104000" sy="104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20" name="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2648269" y="4870320"/>
            <a:ext cx="449670" cy="449670"/>
          </a:xfrm>
          <a:prstGeom prst="rect">
            <a:avLst/>
          </a:prstGeom>
          <a:effectLst/>
        </p:spPr>
      </p:pic>
      <p:sp>
        <p:nvSpPr>
          <p:cNvPr id="21" name=""/>
          <p:cNvSpPr/>
          <p:nvPr/>
        </p:nvSpPr>
        <p:spPr>
          <a:xfrm rot="16200000">
            <a:off x="3362486" y="3654217"/>
            <a:ext cx="704527" cy="254092"/>
          </a:xfrm>
          <a:prstGeom prst="rightArrow">
            <a:avLst>
              <a:gd name="adj1" fmla="val 50000"/>
              <a:gd name="adj2" fmla="val 50000"/>
            </a:avLst>
          </a:prstGeom>
          <a:effectLst>
            <a:outerShdw blurRad="76200" sx="104000" sy="104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71561" y="176655"/>
            <a:ext cx="9000002" cy="1037340"/>
          </a:xfrm>
          <a:prstGeom prst="rect">
            <a:avLst/>
          </a:prstGeom>
          <a:effectLst>
            <a:outerShdw blurRad="76200" sx="104000" sy="104000" algn="ctr" rotWithShape="0">
              <a:srgbClr val="000000">
                <a:alpha val="50000"/>
              </a:srgbClr>
            </a:outerShdw>
          </a:effectLst>
        </p:spPr>
      </p:pic>
      <p:pic>
        <p:nvPicPr>
          <p:cNvPr id="12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74102" y="1325456"/>
            <a:ext cx="3832504" cy="5385709"/>
          </a:xfrm>
          <a:prstGeom prst="rect">
            <a:avLst/>
          </a:prstGeom>
          <a:effectLst>
            <a:outerShdw blurRad="76200" sx="104000" sy="104000" algn="ctr" rotWithShape="0">
              <a:srgbClr val="000000">
                <a:alpha val="50000"/>
              </a:srgbClr>
            </a:outerShdw>
          </a:effectLst>
        </p:spPr>
      </p:pic>
      <p:sp>
        <p:nvSpPr>
          <p:cNvPr id="13" name=""/>
          <p:cNvSpPr/>
          <p:nvPr/>
        </p:nvSpPr>
        <p:spPr>
          <a:xfrm>
            <a:off x="1795463" y="3100381"/>
            <a:ext cx="2590799" cy="133350"/>
          </a:xfrm>
          <a:prstGeom prst="rect">
            <a:avLst/>
          </a:prstGeom>
          <a:effectLst>
            <a:outerShdw blurRad="76200" sx="104000" sy="104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4" name=""/>
          <p:cNvSpPr/>
          <p:nvPr/>
        </p:nvSpPr>
        <p:spPr>
          <a:xfrm>
            <a:off x="1919286" y="3371850"/>
            <a:ext cx="2590799" cy="133350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"/>
          <p:cNvSpPr/>
          <p:nvPr/>
        </p:nvSpPr>
        <p:spPr>
          <a:xfrm>
            <a:off x="4500561" y="871533"/>
            <a:ext cx="2590799" cy="133350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6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276218" y="1890426"/>
            <a:ext cx="4534532" cy="4105848"/>
          </a:xfrm>
          <a:prstGeom prst="rect">
            <a:avLst/>
          </a:prstGeom>
          <a:effectLst>
            <a:outerShdw blurRad="76200" sx="104000" sy="104000" algn="ctr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9721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400" b="1" i="1" kern="0">
                <a:solidFill>
                  <a:prstClr val="black">
                    <a:lumMod val="75000"/>
                    <a:lumOff val="25000"/>
                  </a:prstClr>
                </a:solidFill>
              </a:rPr>
              <a:t>안드로이드 내부 데이터 제어</a:t>
            </a:r>
            <a:endParaRPr lang="ko-KR" altLang="en-US" sz="2400" b="1" i="1" ker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10" name="직선 연결선 9"/>
          <p:cNvCxnSpPr/>
          <p:nvPr/>
        </p:nvCxnSpPr>
        <p:spPr>
          <a:xfrm flipH="1">
            <a:off x="0" y="1116461"/>
            <a:ext cx="12192000" cy="0"/>
          </a:xfrm>
          <a:prstGeom prst="line">
            <a:avLst/>
          </a:prstGeom>
          <a:ln>
            <a:solidFill>
              <a:schemeClr val="tx2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40585" y="2866946"/>
            <a:ext cx="5658639" cy="1124106"/>
          </a:xfrm>
          <a:prstGeom prst="rect">
            <a:avLst/>
          </a:prstGeom>
          <a:effectLst>
            <a:outerShdw blurRad="76200" sx="104000" sy="104000" algn="ctr" rotWithShape="0">
              <a:srgbClr val="000000">
                <a:alpha val="50000"/>
              </a:srgbClr>
            </a:outerShdw>
          </a:effectLst>
        </p:spPr>
      </p:pic>
      <p:pic>
        <p:nvPicPr>
          <p:cNvPr id="12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194807" y="1355489"/>
            <a:ext cx="3820067" cy="5340585"/>
          </a:xfrm>
          <a:prstGeom prst="rect">
            <a:avLst/>
          </a:prstGeom>
          <a:effectLst>
            <a:outerShdw blurRad="76200" sx="104000" sy="104000" algn="ctr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9721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400" b="1" i="1" kern="0">
                <a:solidFill>
                  <a:prstClr val="black">
                    <a:lumMod val="75000"/>
                    <a:lumOff val="25000"/>
                  </a:prstClr>
                </a:solidFill>
              </a:rPr>
              <a:t>어플리케이션 강제종료 핸들링 </a:t>
            </a:r>
            <a:endParaRPr lang="ko-KR" altLang="en-US" sz="2400" b="1" i="1" ker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10" name="직선 연결선 9"/>
          <p:cNvCxnSpPr/>
          <p:nvPr/>
        </p:nvCxnSpPr>
        <p:spPr>
          <a:xfrm flipH="1">
            <a:off x="0" y="1116461"/>
            <a:ext cx="12192000" cy="0"/>
          </a:xfrm>
          <a:prstGeom prst="line">
            <a:avLst/>
          </a:prstGeom>
          <a:ln>
            <a:solidFill>
              <a:schemeClr val="tx2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76089" y="1454083"/>
            <a:ext cx="3029372" cy="933580"/>
          </a:xfrm>
          <a:prstGeom prst="rect">
            <a:avLst/>
          </a:prstGeom>
          <a:effectLst>
            <a:outerShdw blurRad="76200" sx="104000" sy="104000" algn="ctr" rotWithShape="0">
              <a:srgbClr val="000000">
                <a:alpha val="50000"/>
              </a:srgbClr>
            </a:outerShdw>
          </a:effectLst>
        </p:spPr>
      </p:pic>
      <p:pic>
        <p:nvPicPr>
          <p:cNvPr id="12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81252" y="2767831"/>
            <a:ext cx="4877480" cy="3439005"/>
          </a:xfrm>
          <a:prstGeom prst="rect">
            <a:avLst/>
          </a:prstGeom>
          <a:effectLst>
            <a:outerShdw blurRad="76200" sx="104000" sy="104000" algn="ctr" rotWithShape="0">
              <a:srgbClr val="000000">
                <a:alpha val="50000"/>
              </a:srgbClr>
            </a:outerShdw>
          </a:effectLst>
        </p:spPr>
      </p:pic>
      <p:pic>
        <p:nvPicPr>
          <p:cNvPr id="13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569797" y="3190841"/>
            <a:ext cx="4820322" cy="476316"/>
          </a:xfrm>
          <a:prstGeom prst="rect">
            <a:avLst/>
          </a:prstGeom>
          <a:effectLst>
            <a:outerShdw blurRad="76200" sx="104000" sy="104000" algn="ctr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9721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400" b="1" i="1" kern="0">
                <a:solidFill>
                  <a:prstClr val="black">
                    <a:lumMod val="75000"/>
                    <a:lumOff val="25000"/>
                  </a:prstClr>
                </a:solidFill>
              </a:rPr>
              <a:t>카카오 채널 관리자</a:t>
            </a:r>
            <a:r>
              <a:rPr lang="en-US" altLang="ko-KR" sz="2400" b="1" i="1" kern="0">
                <a:solidFill>
                  <a:prstClr val="black">
                    <a:lumMod val="75000"/>
                    <a:lumOff val="25000"/>
                  </a:prstClr>
                </a:solidFill>
              </a:rPr>
              <a:t>,</a:t>
            </a:r>
            <a:r>
              <a:rPr lang="ko-KR" altLang="en-US" sz="2400" b="1" i="1" kern="0">
                <a:solidFill>
                  <a:prstClr val="black">
                    <a:lumMod val="75000"/>
                    <a:lumOff val="25000"/>
                  </a:prstClr>
                </a:solidFill>
              </a:rPr>
              <a:t> 카카오</a:t>
            </a:r>
            <a:r>
              <a:rPr lang="en-US" altLang="ko-KR" sz="2400" b="1" i="1" kern="0">
                <a:solidFill>
                  <a:prstClr val="black">
                    <a:lumMod val="75000"/>
                    <a:lumOff val="25000"/>
                  </a:prstClr>
                </a:solidFill>
              </a:rPr>
              <a:t> i</a:t>
            </a:r>
            <a:r>
              <a:rPr lang="ko-KR" altLang="en-US" sz="2400" b="1" i="1" kern="0">
                <a:solidFill>
                  <a:prstClr val="black">
                    <a:lumMod val="75000"/>
                    <a:lumOff val="25000"/>
                  </a:prstClr>
                </a:solidFill>
              </a:rPr>
              <a:t> 오픈빌더 사용</a:t>
            </a:r>
            <a:endParaRPr lang="ko-KR" altLang="en-US" sz="2400" b="1" i="1" ker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10" name="직선 연결선 9"/>
          <p:cNvCxnSpPr/>
          <p:nvPr/>
        </p:nvCxnSpPr>
        <p:spPr>
          <a:xfrm flipH="1">
            <a:off x="0" y="1116461"/>
            <a:ext cx="12192000" cy="0"/>
          </a:xfrm>
          <a:prstGeom prst="line">
            <a:avLst/>
          </a:prstGeom>
          <a:ln>
            <a:solidFill>
              <a:schemeClr val="tx2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636314" y="1468966"/>
            <a:ext cx="2177168" cy="4476748"/>
          </a:xfrm>
          <a:prstGeom prst="rect">
            <a:avLst/>
          </a:prstGeom>
          <a:effectLst>
            <a:outerShdw blurRad="76200" sx="104000" sy="104000" algn="ctr" rotWithShape="0">
              <a:srgbClr val="000000">
                <a:alpha val="50000"/>
              </a:srgbClr>
            </a:outerShdw>
          </a:effectLst>
        </p:spPr>
      </p:pic>
      <p:pic>
        <p:nvPicPr>
          <p:cNvPr id="1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06251" y="1504949"/>
            <a:ext cx="4057746" cy="3429000"/>
          </a:xfrm>
          <a:prstGeom prst="rect">
            <a:avLst/>
          </a:prstGeom>
          <a:effectLst>
            <a:outerShdw blurRad="76200" sx="104000" sy="104000" algn="ctr" rotWithShape="0">
              <a:srgbClr val="000000">
                <a:alpha val="50000"/>
              </a:srgbClr>
            </a:outerShdw>
          </a:effectLst>
        </p:spPr>
      </p:pic>
      <p:pic>
        <p:nvPicPr>
          <p:cNvPr id="15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155182" y="1493828"/>
            <a:ext cx="2884936" cy="4800933"/>
          </a:xfrm>
          <a:prstGeom prst="rect">
            <a:avLst/>
          </a:prstGeom>
          <a:effectLst>
            <a:outerShdw blurRad="76200" sx="104000" sy="104000" algn="ctr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9A30FD79-8C4F-4B1C-B89F-D3B99C9D6301}"/>
              </a:ext>
            </a:extLst>
          </p:cNvPr>
          <p:cNvSpPr/>
          <p:nvPr/>
        </p:nvSpPr>
        <p:spPr>
          <a:xfrm>
            <a:off x="0" y="0"/>
            <a:ext cx="12192000" cy="9721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딥러닝 기능 소개</a:t>
            </a:r>
            <a:endParaRPr lang="en-US" altLang="ko-KR" sz="2400" b="1" i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A79CFBBA-2C61-4EDA-9A68-EC8E2EABE0F5}"/>
              </a:ext>
            </a:extLst>
          </p:cNvPr>
          <p:cNvCxnSpPr>
            <a:cxnSpLocks/>
          </p:cNvCxnSpPr>
          <p:nvPr/>
        </p:nvCxnSpPr>
        <p:spPr>
          <a:xfrm flipH="1">
            <a:off x="0" y="1116461"/>
            <a:ext cx="12192000" cy="0"/>
          </a:xfrm>
          <a:prstGeom prst="line">
            <a:avLst/>
          </a:prstGeom>
          <a:ln>
            <a:solidFill>
              <a:schemeClr val="tx2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3432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직사각형 93"/>
          <p:cNvSpPr/>
          <p:nvPr/>
        </p:nvSpPr>
        <p:spPr>
          <a:xfrm>
            <a:off x="71796" y="143638"/>
            <a:ext cx="2567223" cy="8270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600" b="1" kern="0" dirty="0">
                <a:gradFill>
                  <a:gsLst>
                    <a:gs pos="15000">
                      <a:srgbClr val="39BD3D"/>
                    </a:gs>
                    <a:gs pos="100000">
                      <a:srgbClr val="44546A"/>
                    </a:gs>
                  </a:gsLst>
                  <a:path path="circle">
                    <a:fillToRect l="100000" t="100000"/>
                  </a:path>
                </a:gradFill>
              </a:rPr>
              <a:t>Contents</a:t>
            </a:r>
            <a:endParaRPr lang="ko-KR" altLang="en-US" sz="6600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cxnSp>
        <p:nvCxnSpPr>
          <p:cNvPr id="100" name="직선 연결선 99"/>
          <p:cNvCxnSpPr/>
          <p:nvPr/>
        </p:nvCxnSpPr>
        <p:spPr>
          <a:xfrm rot="10800000">
            <a:off x="0" y="3059233"/>
            <a:ext cx="3600000" cy="0"/>
          </a:xfrm>
          <a:prstGeom prst="line">
            <a:avLst/>
          </a:prstGeom>
          <a:ln>
            <a:solidFill>
              <a:schemeClr val="tx2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B16ED94-6D27-44BE-B52C-28E053E024CD}"/>
              </a:ext>
            </a:extLst>
          </p:cNvPr>
          <p:cNvCxnSpPr/>
          <p:nvPr/>
        </p:nvCxnSpPr>
        <p:spPr>
          <a:xfrm rot="10800000">
            <a:off x="0" y="1659669"/>
            <a:ext cx="3600000" cy="0"/>
          </a:xfrm>
          <a:prstGeom prst="line">
            <a:avLst/>
          </a:prstGeom>
          <a:ln>
            <a:solidFill>
              <a:schemeClr val="tx2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A093CDE-5BAC-4588-AB80-D4C3574A8D83}"/>
              </a:ext>
            </a:extLst>
          </p:cNvPr>
          <p:cNvCxnSpPr/>
          <p:nvPr/>
        </p:nvCxnSpPr>
        <p:spPr>
          <a:xfrm rot="10800000">
            <a:off x="0" y="4458797"/>
            <a:ext cx="3600000" cy="0"/>
          </a:xfrm>
          <a:prstGeom prst="line">
            <a:avLst/>
          </a:prstGeom>
          <a:ln>
            <a:solidFill>
              <a:schemeClr val="tx2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2C1AE6E3-0472-4935-AE5B-BC72C064F754}"/>
              </a:ext>
            </a:extLst>
          </p:cNvPr>
          <p:cNvSpPr/>
          <p:nvPr/>
        </p:nvSpPr>
        <p:spPr>
          <a:xfrm>
            <a:off x="4672792" y="1331983"/>
            <a:ext cx="2212485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28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기획의도</a:t>
            </a:r>
            <a:endParaRPr lang="en-US" altLang="ko-KR" sz="28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816DB659-24BB-4951-92BD-13A416580575}"/>
              </a:ext>
            </a:extLst>
          </p:cNvPr>
          <p:cNvCxnSpPr/>
          <p:nvPr/>
        </p:nvCxnSpPr>
        <p:spPr>
          <a:xfrm>
            <a:off x="8592000" y="1659669"/>
            <a:ext cx="3600000" cy="0"/>
          </a:xfrm>
          <a:prstGeom prst="line">
            <a:avLst/>
          </a:prstGeom>
          <a:ln>
            <a:solidFill>
              <a:srgbClr val="39BD3D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55B57D5B-1925-4DF7-A70C-80E3C842F485}"/>
              </a:ext>
            </a:extLst>
          </p:cNvPr>
          <p:cNvCxnSpPr/>
          <p:nvPr/>
        </p:nvCxnSpPr>
        <p:spPr>
          <a:xfrm>
            <a:off x="8592000" y="3150325"/>
            <a:ext cx="3600000" cy="0"/>
          </a:xfrm>
          <a:prstGeom prst="line">
            <a:avLst/>
          </a:prstGeom>
          <a:ln>
            <a:solidFill>
              <a:srgbClr val="39BD3D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8774F6A3-EBB8-4DD3-BCB0-6CFAAA170EE0}"/>
              </a:ext>
            </a:extLst>
          </p:cNvPr>
          <p:cNvCxnSpPr/>
          <p:nvPr/>
        </p:nvCxnSpPr>
        <p:spPr>
          <a:xfrm>
            <a:off x="8592000" y="4458797"/>
            <a:ext cx="3600000" cy="0"/>
          </a:xfrm>
          <a:prstGeom prst="line">
            <a:avLst/>
          </a:prstGeom>
          <a:ln>
            <a:solidFill>
              <a:srgbClr val="39BD3D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8EA41F9-84E4-4E1C-BCE9-150C678E1266}"/>
              </a:ext>
            </a:extLst>
          </p:cNvPr>
          <p:cNvSpPr/>
          <p:nvPr/>
        </p:nvSpPr>
        <p:spPr>
          <a:xfrm>
            <a:off x="5278028" y="4131111"/>
            <a:ext cx="1635944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기능소개</a:t>
            </a:r>
            <a:endParaRPr lang="en-US" altLang="ko-KR" sz="28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EFF696F-D245-4637-968F-236F71753834}"/>
              </a:ext>
            </a:extLst>
          </p:cNvPr>
          <p:cNvSpPr/>
          <p:nvPr/>
        </p:nvSpPr>
        <p:spPr>
          <a:xfrm>
            <a:off x="5372470" y="2722123"/>
            <a:ext cx="144706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앱 소개</a:t>
            </a:r>
            <a:endParaRPr lang="en-US" altLang="ko-KR" sz="28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59744601-B9F3-4EE5-94D1-D3450AE3F2EE}"/>
              </a:ext>
            </a:extLst>
          </p:cNvPr>
          <p:cNvCxnSpPr/>
          <p:nvPr/>
        </p:nvCxnSpPr>
        <p:spPr>
          <a:xfrm rot="10800000">
            <a:off x="0" y="5824006"/>
            <a:ext cx="3600000" cy="0"/>
          </a:xfrm>
          <a:prstGeom prst="line">
            <a:avLst/>
          </a:prstGeom>
          <a:ln>
            <a:solidFill>
              <a:schemeClr val="tx2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4B881756-F7A4-4661-863B-1DD682CE14EE}"/>
              </a:ext>
            </a:extLst>
          </p:cNvPr>
          <p:cNvCxnSpPr/>
          <p:nvPr/>
        </p:nvCxnSpPr>
        <p:spPr>
          <a:xfrm>
            <a:off x="8592000" y="5824006"/>
            <a:ext cx="3600000" cy="0"/>
          </a:xfrm>
          <a:prstGeom prst="line">
            <a:avLst/>
          </a:prstGeom>
          <a:ln>
            <a:solidFill>
              <a:srgbClr val="39BD3D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0E58B02-28D7-4A88-8EC5-37936E85B3E3}"/>
              </a:ext>
            </a:extLst>
          </p:cNvPr>
          <p:cNvSpPr/>
          <p:nvPr/>
        </p:nvSpPr>
        <p:spPr>
          <a:xfrm>
            <a:off x="4500799" y="5521251"/>
            <a:ext cx="3030598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시연</a:t>
            </a:r>
            <a:endParaRPr lang="en-US" altLang="ko-KR" sz="28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1387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직사각형 67">
            <a:extLst>
              <a:ext uri="{FF2B5EF4-FFF2-40B4-BE49-F238E27FC236}">
                <a16:creationId xmlns:a16="http://schemas.microsoft.com/office/drawing/2014/main" id="{43F2E0ED-835E-4575-890A-1D04C2D60CB8}"/>
              </a:ext>
            </a:extLst>
          </p:cNvPr>
          <p:cNvSpPr/>
          <p:nvPr/>
        </p:nvSpPr>
        <p:spPr>
          <a:xfrm>
            <a:off x="5541680" y="5095815"/>
            <a:ext cx="1108641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농업 인구</a:t>
            </a:r>
            <a:endParaRPr lang="ko-KR" altLang="en-US" sz="900" dirty="0">
              <a:solidFill>
                <a:prstClr val="white">
                  <a:lumMod val="65000"/>
                </a:prstClr>
              </a:solidFill>
            </a:endParaRPr>
          </a:p>
        </p:txBody>
      </p:sp>
      <p:graphicFrame>
        <p:nvGraphicFramePr>
          <p:cNvPr id="70" name="차트 69">
            <a:extLst>
              <a:ext uri="{FF2B5EF4-FFF2-40B4-BE49-F238E27FC236}">
                <a16:creationId xmlns:a16="http://schemas.microsoft.com/office/drawing/2014/main" id="{DE9E9F55-2344-49D3-8325-DD6E6DEDC5C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97116406"/>
              </p:ext>
            </p:extLst>
          </p:nvPr>
        </p:nvGraphicFramePr>
        <p:xfrm>
          <a:off x="1059935" y="1668480"/>
          <a:ext cx="10145093" cy="36495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5" name="직사각형 74"/>
          <p:cNvSpPr/>
          <p:nvPr/>
        </p:nvSpPr>
        <p:spPr>
          <a:xfrm>
            <a:off x="2770908" y="5621363"/>
            <a:ext cx="8125053" cy="888541"/>
          </a:xfrm>
          <a:prstGeom prst="rect">
            <a:avLst/>
          </a:prstGeom>
          <a:solidFill>
            <a:srgbClr val="FAFAFA">
              <a:alpha val="20000"/>
            </a:srgbClr>
          </a:solidFill>
          <a:ln w="9525">
            <a:solidFill>
              <a:srgbClr val="39BD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200" b="1" kern="0" spc="0" dirty="0"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젊은 연령층들의 귀농을 도우며</a:t>
            </a:r>
            <a:r>
              <a:rPr lang="en-US" altLang="ko-KR" sz="1200" b="1" kern="0" dirty="0">
                <a:solidFill>
                  <a:srgbClr val="000000"/>
                </a:solidFill>
                <a:ea typeface="맑은 고딕" panose="020B0503020000020004" pitchFamily="50" charset="-127"/>
              </a:rPr>
              <a:t> </a:t>
            </a:r>
            <a:r>
              <a:rPr lang="ko-KR" altLang="en-US" sz="1200" b="1" kern="0" spc="0" dirty="0"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적은 수의 노동력으로 농업의 효율을 향상시킴으로써 부족한 노동력으로도 효과적인 농업의 결과물을 낼 수 있도록 하는 것이 이 프로젝트의 근본적인 주제이다</a:t>
            </a:r>
            <a:r>
              <a:rPr lang="en-US" altLang="ko-KR" sz="1200" b="1" kern="0" spc="0" dirty="0"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.</a:t>
            </a: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200" b="1" kern="0" spc="0" dirty="0">
                <a:solidFill>
                  <a:srgbClr val="000000"/>
                </a:solidFill>
                <a:effectLst/>
                <a:latin typeface="+mn-ea"/>
                <a:hlinkClick r:id="rId3"/>
              </a:rPr>
              <a:t>https://www.yna.co.kr/view/AKR20200615041400055?input=1195m</a:t>
            </a:r>
            <a:endParaRPr lang="en-US" altLang="ko-KR" sz="1200" b="1" kern="0" spc="0" dirty="0">
              <a:solidFill>
                <a:srgbClr val="000000"/>
              </a:solidFill>
              <a:effectLst/>
              <a:latin typeface="+mn-ea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1343891" y="5621362"/>
            <a:ext cx="1427018" cy="888541"/>
          </a:xfrm>
          <a:prstGeom prst="rect">
            <a:avLst/>
          </a:prstGeom>
          <a:solidFill>
            <a:srgbClr val="39BD3D"/>
          </a:solidFill>
          <a:ln w="9525">
            <a:solidFill>
              <a:srgbClr val="39BD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1200" b="1" kern="0" dirty="0">
                <a:solidFill>
                  <a:prstClr val="white"/>
                </a:solidFill>
              </a:rPr>
              <a:t>Check POINT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49D2955-6144-4AA2-8F31-75FCBBC12D3F}"/>
              </a:ext>
            </a:extLst>
          </p:cNvPr>
          <p:cNvSpPr txBox="1"/>
          <p:nvPr/>
        </p:nvSpPr>
        <p:spPr>
          <a:xfrm>
            <a:off x="947964" y="1416790"/>
            <a:ext cx="6598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만명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4FD53BB-94D6-48D0-AE6F-35D187218272}"/>
              </a:ext>
            </a:extLst>
          </p:cNvPr>
          <p:cNvSpPr txBox="1"/>
          <p:nvPr/>
        </p:nvSpPr>
        <p:spPr>
          <a:xfrm>
            <a:off x="10906223" y="1416790"/>
            <a:ext cx="6598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%</a:t>
            </a:r>
            <a:endParaRPr lang="ko-KR" altLang="en-US" sz="12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263D3C2-9881-4412-A8B0-5250820BBB60}"/>
              </a:ext>
            </a:extLst>
          </p:cNvPr>
          <p:cNvSpPr/>
          <p:nvPr/>
        </p:nvSpPr>
        <p:spPr>
          <a:xfrm>
            <a:off x="0" y="0"/>
            <a:ext cx="12192000" cy="9721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기획의도</a:t>
            </a:r>
            <a:endParaRPr lang="en-US" altLang="ko-KR" sz="2400" b="1" i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9DA4D127-C04C-4C41-A006-5969222B3A55}"/>
              </a:ext>
            </a:extLst>
          </p:cNvPr>
          <p:cNvCxnSpPr>
            <a:cxnSpLocks/>
          </p:cNvCxnSpPr>
          <p:nvPr/>
        </p:nvCxnSpPr>
        <p:spPr>
          <a:xfrm flipH="1">
            <a:off x="0" y="1116461"/>
            <a:ext cx="12192000" cy="0"/>
          </a:xfrm>
          <a:prstGeom prst="line">
            <a:avLst/>
          </a:prstGeom>
          <a:ln>
            <a:solidFill>
              <a:schemeClr val="tx2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0332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9A30FD79-8C4F-4B1C-B89F-D3B99C9D6301}"/>
              </a:ext>
            </a:extLst>
          </p:cNvPr>
          <p:cNvSpPr/>
          <p:nvPr/>
        </p:nvSpPr>
        <p:spPr>
          <a:xfrm>
            <a:off x="0" y="0"/>
            <a:ext cx="12192000" cy="9721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앱 소개</a:t>
            </a:r>
            <a:endParaRPr lang="en-US" altLang="ko-KR" sz="2400" b="1" i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A79CFBBA-2C61-4EDA-9A68-EC8E2EABE0F5}"/>
              </a:ext>
            </a:extLst>
          </p:cNvPr>
          <p:cNvCxnSpPr>
            <a:cxnSpLocks/>
          </p:cNvCxnSpPr>
          <p:nvPr/>
        </p:nvCxnSpPr>
        <p:spPr>
          <a:xfrm flipH="1">
            <a:off x="0" y="1116461"/>
            <a:ext cx="12192000" cy="0"/>
          </a:xfrm>
          <a:prstGeom prst="line">
            <a:avLst/>
          </a:prstGeom>
          <a:ln>
            <a:solidFill>
              <a:schemeClr val="tx2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>
            <a:extLst>
              <a:ext uri="{FF2B5EF4-FFF2-40B4-BE49-F238E27FC236}">
                <a16:creationId xmlns:a16="http://schemas.microsoft.com/office/drawing/2014/main" id="{C8C2B742-9F9F-46DC-BF03-59486B92BA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8926" y="1508290"/>
            <a:ext cx="8474148" cy="4865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068880"/>
      </p:ext>
    </p:extLst>
  </p:cSld>
  <p:clrMapOvr>
    <a:masterClrMapping/>
  </p:clrMapOvr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9721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400" b="1" i="1" kern="0">
                <a:solidFill>
                  <a:prstClr val="black">
                    <a:lumMod val="75000"/>
                    <a:lumOff val="25000"/>
                  </a:prstClr>
                </a:solidFill>
              </a:rPr>
              <a:t>임베디드 센서 소개</a:t>
            </a:r>
            <a:endParaRPr lang="ko-KR" altLang="en-US" sz="2400" b="1" i="1" ker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10" name="직선 연결선 9"/>
          <p:cNvCxnSpPr/>
          <p:nvPr/>
        </p:nvCxnSpPr>
        <p:spPr>
          <a:xfrm flipH="1">
            <a:off x="0" y="1116461"/>
            <a:ext cx="12192000" cy="0"/>
          </a:xfrm>
          <a:prstGeom prst="line">
            <a:avLst/>
          </a:prstGeom>
          <a:ln>
            <a:solidFill>
              <a:schemeClr val="tx2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"/>
          <p:cNvGrpSpPr/>
          <p:nvPr/>
        </p:nvGrpSpPr>
        <p:grpSpPr>
          <a:xfrm rot="0">
            <a:off x="2211915" y="1333501"/>
            <a:ext cx="7315438" cy="5524497"/>
            <a:chOff x="0" y="1158875"/>
            <a:chExt cx="7715253" cy="5524497"/>
          </a:xfrm>
        </p:grpSpPr>
        <p:pic>
          <p:nvPicPr>
            <p:cNvPr id="11" name="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5286377" y="3746498"/>
              <a:ext cx="2428876" cy="2901103"/>
            </a:xfrm>
            <a:prstGeom prst="rect">
              <a:avLst/>
            </a:prstGeom>
          </p:spPr>
        </p:pic>
        <p:pic>
          <p:nvPicPr>
            <p:cNvPr id="12" name="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0" y="1158875"/>
              <a:ext cx="2667000" cy="2738119"/>
            </a:xfrm>
            <a:prstGeom prst="rect">
              <a:avLst/>
            </a:prstGeom>
          </p:spPr>
        </p:pic>
        <p:pic>
          <p:nvPicPr>
            <p:cNvPr id="13" name="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2730499" y="1174750"/>
              <a:ext cx="2540000" cy="2787014"/>
            </a:xfrm>
            <a:prstGeom prst="rect">
              <a:avLst/>
            </a:prstGeom>
          </p:spPr>
        </p:pic>
        <p:pic>
          <p:nvPicPr>
            <p:cNvPr id="14" name="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5117700" y="1169283"/>
              <a:ext cx="2337598" cy="2781942"/>
            </a:xfrm>
            <a:prstGeom prst="rect">
              <a:avLst/>
            </a:prstGeom>
          </p:spPr>
        </p:pic>
        <p:pic>
          <p:nvPicPr>
            <p:cNvPr id="15" name=""/>
            <p:cNvPicPr>
              <a:picLocks noChangeAspect="1"/>
            </p:cNvPicPr>
            <p:nvPr/>
          </p:nvPicPr>
          <p:blipFill rotWithShape="1">
            <a:blip r:embed="rId6"/>
            <a:stretch>
              <a:fillRect/>
            </a:stretch>
          </p:blipFill>
          <p:spPr>
            <a:xfrm>
              <a:off x="0" y="3937005"/>
              <a:ext cx="2762250" cy="2738119"/>
            </a:xfrm>
            <a:prstGeom prst="rect">
              <a:avLst/>
            </a:prstGeom>
          </p:spPr>
        </p:pic>
        <p:pic>
          <p:nvPicPr>
            <p:cNvPr id="16" name=""/>
            <p:cNvPicPr>
              <a:picLocks noChangeAspect="1"/>
            </p:cNvPicPr>
            <p:nvPr/>
          </p:nvPicPr>
          <p:blipFill rotWithShape="1">
            <a:blip r:embed="rId7"/>
            <a:stretch>
              <a:fillRect/>
            </a:stretch>
          </p:blipFill>
          <p:spPr>
            <a:xfrm>
              <a:off x="2730499" y="4016373"/>
              <a:ext cx="2381250" cy="2666999"/>
            </a:xfrm>
            <a:prstGeom prst="rect">
              <a:avLst/>
            </a:prstGeom>
          </p:spPr>
        </p:pic>
      </p:grpSp>
      <p:grpSp>
        <p:nvGrpSpPr>
          <p:cNvPr id="24" name=""/>
          <p:cNvGrpSpPr/>
          <p:nvPr/>
        </p:nvGrpSpPr>
        <p:grpSpPr>
          <a:xfrm rot="0">
            <a:off x="7338338" y="1785938"/>
            <a:ext cx="1646618" cy="1643062"/>
            <a:chOff x="10124695" y="1785938"/>
            <a:chExt cx="1646618" cy="1643062"/>
          </a:xfrm>
          <a:effectLst/>
        </p:grpSpPr>
        <p:cxnSp>
          <p:nvCxnSpPr>
            <p:cNvPr id="22" name=""/>
            <p:cNvCxnSpPr/>
            <p:nvPr/>
          </p:nvCxnSpPr>
          <p:spPr>
            <a:xfrm rot="16200000" flipH="1">
              <a:off x="10148095" y="1805781"/>
              <a:ext cx="1643062" cy="1603375"/>
            </a:xfrm>
            <a:prstGeom prst="line">
              <a:avLst/>
            </a:prstGeom>
            <a:ln w="190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"/>
            <p:cNvCxnSpPr/>
            <p:nvPr/>
          </p:nvCxnSpPr>
          <p:spPr>
            <a:xfrm rot="10500000" flipH="1">
              <a:off x="10124695" y="1816100"/>
              <a:ext cx="1643062" cy="1603375"/>
            </a:xfrm>
            <a:prstGeom prst="line">
              <a:avLst/>
            </a:prstGeom>
            <a:ln w="190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직사각형 7"/>
          <p:cNvSpPr/>
          <p:nvPr/>
        </p:nvSpPr>
        <p:spPr>
          <a:xfrm>
            <a:off x="8961628" y="2425592"/>
            <a:ext cx="3344672" cy="4311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500" b="1">
                <a:solidFill>
                  <a:prstClr val="black">
                    <a:lumMod val="65000"/>
                    <a:lumOff val="35000"/>
                  </a:prstClr>
                </a:solidFill>
              </a:rPr>
              <a:t>센서 부식으로 인한 사용불가</a:t>
            </a:r>
            <a:endParaRPr lang="ko-KR" altLang="en-US" sz="1500" b="1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grpSp>
        <p:nvGrpSpPr>
          <p:cNvPr id="27" name=""/>
          <p:cNvGrpSpPr/>
          <p:nvPr/>
        </p:nvGrpSpPr>
        <p:grpSpPr>
          <a:xfrm rot="0">
            <a:off x="7454873" y="4419541"/>
            <a:ext cx="1646618" cy="1643062"/>
            <a:chOff x="10124695" y="1785938"/>
            <a:chExt cx="1646618" cy="1643062"/>
          </a:xfrm>
          <a:effectLst/>
        </p:grpSpPr>
        <p:cxnSp>
          <p:nvCxnSpPr>
            <p:cNvPr id="28" name=""/>
            <p:cNvCxnSpPr/>
            <p:nvPr/>
          </p:nvCxnSpPr>
          <p:spPr>
            <a:xfrm rot="16200000" flipH="1">
              <a:off x="10148095" y="1805781"/>
              <a:ext cx="1643062" cy="1603375"/>
            </a:xfrm>
            <a:prstGeom prst="line">
              <a:avLst/>
            </a:prstGeom>
            <a:ln w="190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"/>
            <p:cNvCxnSpPr/>
            <p:nvPr/>
          </p:nvCxnSpPr>
          <p:spPr>
            <a:xfrm rot="10500000" flipH="1">
              <a:off x="10124695" y="1816100"/>
              <a:ext cx="1643062" cy="1603375"/>
            </a:xfrm>
            <a:prstGeom prst="line">
              <a:avLst/>
            </a:prstGeom>
            <a:ln w="190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직사각형 7"/>
          <p:cNvSpPr/>
          <p:nvPr/>
        </p:nvSpPr>
        <p:spPr>
          <a:xfrm>
            <a:off x="9106032" y="5141510"/>
            <a:ext cx="3344672" cy="433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500" b="1">
                <a:solidFill>
                  <a:prstClr val="black">
                    <a:lumMod val="65000"/>
                    <a:lumOff val="35000"/>
                  </a:prstClr>
                </a:solidFill>
              </a:rPr>
              <a:t>리눅스용 웹캠 드라이버 미제공</a:t>
            </a:r>
            <a:endParaRPr lang="ko-KR" altLang="en-US" sz="1500" b="1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31" name="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223425" y="1500619"/>
            <a:ext cx="1940140" cy="2281158"/>
          </a:xfrm>
          <a:prstGeom prst="rect">
            <a:avLst/>
          </a:prstGeom>
        </p:spPr>
      </p:pic>
      <p:pic>
        <p:nvPicPr>
          <p:cNvPr id="32" name="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0" y="4134552"/>
            <a:ext cx="2545879" cy="254587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6" grpId="1" animBg="1"/>
      <p:bldP spid="27" grpId="2" animBg="1"/>
      <p:bldP spid="30" grpId="3" animBg="1"/>
    </p:bldLst>
  </p:timing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9721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400" b="1" i="1" kern="0">
                <a:solidFill>
                  <a:prstClr val="black">
                    <a:lumMod val="75000"/>
                    <a:lumOff val="25000"/>
                  </a:prstClr>
                </a:solidFill>
              </a:rPr>
              <a:t>임베디드 회로도</a:t>
            </a:r>
            <a:endParaRPr lang="ko-KR" altLang="en-US" sz="2400" b="1" i="1" ker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10" name="직선 연결선 9"/>
          <p:cNvCxnSpPr/>
          <p:nvPr/>
        </p:nvCxnSpPr>
        <p:spPr>
          <a:xfrm flipH="1">
            <a:off x="0" y="1116461"/>
            <a:ext cx="12192000" cy="0"/>
          </a:xfrm>
          <a:prstGeom prst="line">
            <a:avLst/>
          </a:prstGeom>
          <a:ln>
            <a:solidFill>
              <a:schemeClr val="tx2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52824" y="1272963"/>
            <a:ext cx="11686352" cy="527633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9721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400" b="1" i="1" kern="0">
                <a:solidFill>
                  <a:prstClr val="black">
                    <a:lumMod val="75000"/>
                    <a:lumOff val="25000"/>
                  </a:prstClr>
                </a:solidFill>
              </a:rPr>
              <a:t>임베디드 기능 소개</a:t>
            </a:r>
            <a:endParaRPr lang="ko-KR" altLang="en-US" sz="2400" b="1" i="1" ker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10" name="직선 연결선 9"/>
          <p:cNvCxnSpPr/>
          <p:nvPr/>
        </p:nvCxnSpPr>
        <p:spPr>
          <a:xfrm flipH="1">
            <a:off x="0" y="1116461"/>
            <a:ext cx="12192000" cy="0"/>
          </a:xfrm>
          <a:prstGeom prst="line">
            <a:avLst/>
          </a:prstGeom>
          <a:ln>
            <a:solidFill>
              <a:schemeClr val="tx2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"/>
          <p:cNvSpPr/>
          <p:nvPr/>
        </p:nvSpPr>
        <p:spPr>
          <a:xfrm>
            <a:off x="411098" y="1520546"/>
            <a:ext cx="6832379" cy="4248532"/>
          </a:xfrm>
          <a:prstGeom prst="rect">
            <a:avLst/>
          </a:prstGeom>
          <a:noFill/>
          <a:ln w="25400">
            <a:solidFill>
              <a:srgbClr val="6182d6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19536" y="2554624"/>
            <a:ext cx="1957724" cy="1512787"/>
          </a:xfrm>
          <a:prstGeom prst="rect">
            <a:avLst/>
          </a:prstGeom>
          <a:ln w="12700">
            <a:solidFill>
              <a:schemeClr val="dk1"/>
            </a:solidFill>
          </a:ln>
        </p:spPr>
      </p:pic>
      <p:sp>
        <p:nvSpPr>
          <p:cNvPr id="17" name=""/>
          <p:cNvSpPr txBox="1"/>
          <p:nvPr/>
        </p:nvSpPr>
        <p:spPr>
          <a:xfrm>
            <a:off x="1076227" y="4178571"/>
            <a:ext cx="977694" cy="2391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000" b="1"/>
              <a:t>컨테이너 밭</a:t>
            </a:r>
            <a:endParaRPr lang="ko-KR" altLang="en-US" sz="1000" b="1"/>
          </a:p>
        </p:txBody>
      </p:sp>
      <p:pic>
        <p:nvPicPr>
          <p:cNvPr id="18" name="그림 10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694272" y="2656235"/>
            <a:ext cx="733531" cy="498109"/>
          </a:xfrm>
          <a:prstGeom prst="rect">
            <a:avLst/>
          </a:prstGeom>
        </p:spPr>
      </p:pic>
      <p:sp>
        <p:nvSpPr>
          <p:cNvPr id="19" name="직사각형 14"/>
          <p:cNvSpPr/>
          <p:nvPr/>
        </p:nvSpPr>
        <p:spPr>
          <a:xfrm>
            <a:off x="2955189" y="2650282"/>
            <a:ext cx="739083" cy="504062"/>
          </a:xfrm>
          <a:prstGeom prst="rect">
            <a:avLst/>
          </a:prstGeom>
          <a:solidFill>
            <a:srgbClr val="cdf2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b="1">
                <a:solidFill>
                  <a:schemeClr val="tx1"/>
                </a:solidFill>
              </a:rPr>
              <a:t>온</a:t>
            </a:r>
            <a:r>
              <a:rPr lang="en-US" altLang="ko-KR" sz="1000" b="1">
                <a:solidFill>
                  <a:schemeClr val="tx1"/>
                </a:solidFill>
              </a:rPr>
              <a:t>/</a:t>
            </a:r>
            <a:r>
              <a:rPr lang="ko-KR" altLang="en-US" sz="1000" b="1">
                <a:solidFill>
                  <a:schemeClr val="tx1"/>
                </a:solidFill>
              </a:rPr>
              <a:t>습도</a:t>
            </a:r>
            <a:r>
              <a:rPr lang="en-US" altLang="ko-KR" sz="1000" b="1">
                <a:solidFill>
                  <a:schemeClr val="tx1"/>
                </a:solidFill>
              </a:rPr>
              <a:t>,</a:t>
            </a:r>
            <a:endParaRPr lang="en-US" altLang="ko-KR" sz="1000" b="1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ko-KR" altLang="en-US" sz="1000" b="1">
                <a:solidFill>
                  <a:schemeClr val="tx1"/>
                </a:solidFill>
              </a:rPr>
              <a:t>토양수분</a:t>
            </a:r>
            <a:endParaRPr lang="ko-KR" altLang="en-US" sz="1000" b="1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ko-KR" altLang="en-US" sz="1000" b="1">
                <a:solidFill>
                  <a:schemeClr val="tx1"/>
                </a:solidFill>
              </a:rPr>
              <a:t>센서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cxnSp>
        <p:nvCxnSpPr>
          <p:cNvPr id="20" name=""/>
          <p:cNvCxnSpPr/>
          <p:nvPr/>
        </p:nvCxnSpPr>
        <p:spPr>
          <a:xfrm>
            <a:off x="2477262" y="2902313"/>
            <a:ext cx="477927" cy="0"/>
          </a:xfrm>
          <a:prstGeom prst="straightConnector1">
            <a:avLst/>
          </a:prstGeom>
          <a:ln w="25400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"/>
          <p:cNvSpPr txBox="1"/>
          <p:nvPr/>
        </p:nvSpPr>
        <p:spPr>
          <a:xfrm>
            <a:off x="3740098" y="3160945"/>
            <a:ext cx="694742" cy="242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000" b="1"/>
              <a:t>아두이노</a:t>
            </a:r>
            <a:endParaRPr lang="ko-KR" altLang="en-US" sz="1000" b="1"/>
          </a:p>
        </p:txBody>
      </p:sp>
      <p:sp>
        <p:nvSpPr>
          <p:cNvPr id="22" name="직사각형 14"/>
          <p:cNvSpPr/>
          <p:nvPr/>
        </p:nvSpPr>
        <p:spPr>
          <a:xfrm>
            <a:off x="4427804" y="2650282"/>
            <a:ext cx="739083" cy="504062"/>
          </a:xfrm>
          <a:prstGeom prst="rect">
            <a:avLst/>
          </a:prstGeom>
          <a:solidFill>
            <a:srgbClr val="ffe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b="1">
                <a:solidFill>
                  <a:schemeClr val="tx1"/>
                </a:solidFill>
              </a:rPr>
              <a:t>블루투스</a:t>
            </a:r>
            <a:endParaRPr lang="ko-KR" altLang="en-US" sz="1000" b="1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ko-KR" altLang="en-US" sz="1000" b="1">
                <a:solidFill>
                  <a:schemeClr val="tx1"/>
                </a:solidFill>
              </a:rPr>
              <a:t>모듈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pic>
        <p:nvPicPr>
          <p:cNvPr id="23" name="그림 12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099810" y="2397816"/>
            <a:ext cx="993564" cy="913201"/>
          </a:xfrm>
          <a:prstGeom prst="rect">
            <a:avLst/>
          </a:prstGeom>
          <a:ln>
            <a:solidFill>
              <a:schemeClr val="dk1"/>
            </a:solidFill>
          </a:ln>
        </p:spPr>
      </p:pic>
      <p:sp>
        <p:nvSpPr>
          <p:cNvPr id="24" name=""/>
          <p:cNvSpPr txBox="1"/>
          <p:nvPr/>
        </p:nvSpPr>
        <p:spPr>
          <a:xfrm>
            <a:off x="6132195" y="3367178"/>
            <a:ext cx="954405" cy="2433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000" b="1"/>
              <a:t>라즈베리파이</a:t>
            </a:r>
            <a:endParaRPr lang="ko-KR" altLang="en-US" sz="1000" b="1"/>
          </a:p>
        </p:txBody>
      </p:sp>
      <p:sp>
        <p:nvSpPr>
          <p:cNvPr id="25" name=""/>
          <p:cNvSpPr/>
          <p:nvPr/>
        </p:nvSpPr>
        <p:spPr>
          <a:xfrm rot="7068785">
            <a:off x="5384474" y="2495260"/>
            <a:ext cx="483835" cy="546111"/>
          </a:xfrm>
          <a:prstGeom prst="lightningBolt">
            <a:avLst/>
          </a:prstGeom>
          <a:solidFill>
            <a:srgbClr val="ffd70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6" name=""/>
          <p:cNvSpPr txBox="1"/>
          <p:nvPr/>
        </p:nvSpPr>
        <p:spPr>
          <a:xfrm>
            <a:off x="5061585" y="2097889"/>
            <a:ext cx="1040128" cy="5195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700"/>
              <a:t>블루투스통신을 통한</a:t>
            </a:r>
            <a:endParaRPr lang="ko-KR" altLang="en-US" sz="700"/>
          </a:p>
          <a:p>
            <a:pPr algn="ctr">
              <a:defRPr/>
            </a:pPr>
            <a:r>
              <a:rPr lang="ko-KR" altLang="en-US" sz="700"/>
              <a:t>온</a:t>
            </a:r>
            <a:r>
              <a:rPr lang="en-US" altLang="ko-KR" sz="700"/>
              <a:t>/</a:t>
            </a:r>
            <a:r>
              <a:rPr lang="ko-KR" altLang="en-US" sz="700"/>
              <a:t>습도</a:t>
            </a:r>
            <a:r>
              <a:rPr lang="en-US" altLang="ko-KR" sz="700"/>
              <a:t>,</a:t>
            </a:r>
            <a:r>
              <a:rPr lang="ko-KR" altLang="en-US" sz="700"/>
              <a:t> 토양수분</a:t>
            </a:r>
            <a:endParaRPr lang="ko-KR" altLang="en-US" sz="700"/>
          </a:p>
          <a:p>
            <a:pPr algn="ctr">
              <a:defRPr/>
            </a:pPr>
            <a:r>
              <a:rPr lang="ko-KR" altLang="en-US" sz="700"/>
              <a:t>아두이노의 현재상태</a:t>
            </a:r>
            <a:endParaRPr lang="ko-KR" altLang="en-US" sz="700"/>
          </a:p>
          <a:p>
            <a:pPr algn="ctr">
              <a:defRPr/>
            </a:pPr>
            <a:r>
              <a:rPr lang="ko-KR" altLang="en-US" sz="700"/>
              <a:t>데이터 전송</a:t>
            </a:r>
            <a:endParaRPr lang="ko-KR" altLang="en-US" sz="700"/>
          </a:p>
        </p:txBody>
      </p:sp>
      <p:sp>
        <p:nvSpPr>
          <p:cNvPr id="27" name="직사각형 14"/>
          <p:cNvSpPr/>
          <p:nvPr/>
        </p:nvSpPr>
        <p:spPr>
          <a:xfrm>
            <a:off x="2840833" y="3510893"/>
            <a:ext cx="967794" cy="625793"/>
          </a:xfrm>
          <a:prstGeom prst="rect">
            <a:avLst/>
          </a:prstGeom>
          <a:solidFill>
            <a:srgbClr val="c0cd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 b="1">
                <a:solidFill>
                  <a:schemeClr val="tx1"/>
                </a:solidFill>
              </a:rPr>
              <a:t>워터펌프</a:t>
            </a:r>
            <a:r>
              <a:rPr lang="en-US" altLang="ko-KR" sz="1200" b="1">
                <a:solidFill>
                  <a:schemeClr val="tx1"/>
                </a:solidFill>
              </a:rPr>
              <a:t>,</a:t>
            </a:r>
            <a:r>
              <a:rPr lang="ko-KR" altLang="en-US" sz="1200" b="1">
                <a:solidFill>
                  <a:schemeClr val="tx1"/>
                </a:solidFill>
              </a:rPr>
              <a:t> 환풍기</a:t>
            </a:r>
            <a:r>
              <a:rPr lang="en-US" altLang="ko-KR" sz="1200" b="1">
                <a:solidFill>
                  <a:schemeClr val="tx1"/>
                </a:solidFill>
              </a:rPr>
              <a:t>,</a:t>
            </a:r>
            <a:endParaRPr lang="en-US" altLang="ko-KR" sz="1200" b="1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en-US" altLang="ko-KR" sz="1200" b="1">
                <a:solidFill>
                  <a:schemeClr val="tx1"/>
                </a:solidFill>
              </a:rPr>
              <a:t>LED</a:t>
            </a:r>
            <a:endParaRPr lang="en-US" altLang="ko-KR" sz="1200" b="1">
              <a:solidFill>
                <a:schemeClr val="tx1"/>
              </a:solidFill>
            </a:endParaRPr>
          </a:p>
        </p:txBody>
      </p:sp>
      <p:sp>
        <p:nvSpPr>
          <p:cNvPr id="28" name=""/>
          <p:cNvSpPr txBox="1"/>
          <p:nvPr/>
        </p:nvSpPr>
        <p:spPr>
          <a:xfrm>
            <a:off x="5929210" y="5347883"/>
            <a:ext cx="1305980" cy="423863"/>
          </a:xfrm>
          <a:prstGeom prst="rect">
            <a:avLst/>
          </a:prstGeom>
          <a:ln w="25400">
            <a:solidFill>
              <a:srgbClr val="6182d6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200" b="1">
                <a:solidFill>
                  <a:srgbClr val="6182d6"/>
                </a:solidFill>
              </a:rPr>
              <a:t>임베디드</a:t>
            </a:r>
            <a:endParaRPr lang="ko-KR" altLang="en-US" sz="2200" b="1">
              <a:solidFill>
                <a:srgbClr val="6182d6"/>
              </a:solidFill>
            </a:endParaRPr>
          </a:p>
        </p:txBody>
      </p:sp>
      <p:pic>
        <p:nvPicPr>
          <p:cNvPr id="29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8596136" y="1739193"/>
            <a:ext cx="1529409" cy="1062089"/>
          </a:xfrm>
          <a:prstGeom prst="rect">
            <a:avLst/>
          </a:prstGeom>
          <a:ln>
            <a:solidFill>
              <a:schemeClr val="dk1"/>
            </a:solidFill>
          </a:ln>
        </p:spPr>
      </p:pic>
      <p:sp>
        <p:nvSpPr>
          <p:cNvPr id="30" name=""/>
          <p:cNvSpPr txBox="1"/>
          <p:nvPr/>
        </p:nvSpPr>
        <p:spPr>
          <a:xfrm>
            <a:off x="10125545" y="1739193"/>
            <a:ext cx="440055" cy="242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000" b="1"/>
              <a:t>어플</a:t>
            </a:r>
            <a:endParaRPr lang="ko-KR" altLang="en-US" sz="1000" b="1"/>
          </a:p>
        </p:txBody>
      </p:sp>
      <p:sp>
        <p:nvSpPr>
          <p:cNvPr id="31" name=""/>
          <p:cNvSpPr/>
          <p:nvPr/>
        </p:nvSpPr>
        <p:spPr>
          <a:xfrm>
            <a:off x="8365248" y="1520545"/>
            <a:ext cx="2994279" cy="1640398"/>
          </a:xfrm>
          <a:prstGeom prst="rect">
            <a:avLst/>
          </a:prstGeom>
          <a:noFill/>
          <a:ln w="25400">
            <a:solidFill>
              <a:srgbClr val="289b6e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sp>
        <p:nvSpPr>
          <p:cNvPr id="32" name=""/>
          <p:cNvSpPr txBox="1"/>
          <p:nvPr/>
        </p:nvSpPr>
        <p:spPr>
          <a:xfrm>
            <a:off x="10253869" y="2873748"/>
            <a:ext cx="1096135" cy="286647"/>
          </a:xfrm>
          <a:prstGeom prst="rect">
            <a:avLst/>
          </a:prstGeom>
          <a:ln w="25400">
            <a:solidFill>
              <a:srgbClr val="289b6e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300" b="1">
                <a:solidFill>
                  <a:srgbClr val="289b6e"/>
                </a:solidFill>
              </a:rPr>
              <a:t> 안드로이드</a:t>
            </a:r>
            <a:endParaRPr lang="ko-KR" altLang="en-US" sz="1300" b="1">
              <a:solidFill>
                <a:srgbClr val="289b6e"/>
              </a:solidFill>
            </a:endParaRPr>
          </a:p>
        </p:txBody>
      </p:sp>
      <p:sp>
        <p:nvSpPr>
          <p:cNvPr id="33" name=""/>
          <p:cNvSpPr/>
          <p:nvPr/>
        </p:nvSpPr>
        <p:spPr>
          <a:xfrm rot="18000000">
            <a:off x="5353067" y="2789510"/>
            <a:ext cx="483835" cy="546111"/>
          </a:xfrm>
          <a:prstGeom prst="lightningBolt">
            <a:avLst/>
          </a:prstGeom>
          <a:solidFill>
            <a:srgbClr val="ffd70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4" name=""/>
          <p:cNvSpPr txBox="1"/>
          <p:nvPr/>
        </p:nvSpPr>
        <p:spPr>
          <a:xfrm>
            <a:off x="5074920" y="3199062"/>
            <a:ext cx="1021080" cy="4105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700"/>
              <a:t>블루투스통신을 통한</a:t>
            </a:r>
            <a:endParaRPr lang="ko-KR" altLang="en-US" sz="700"/>
          </a:p>
          <a:p>
            <a:pPr algn="ctr">
              <a:defRPr/>
            </a:pPr>
            <a:r>
              <a:rPr lang="ko-KR" altLang="en-US" sz="700"/>
              <a:t>자동 제어</a:t>
            </a:r>
            <a:r>
              <a:rPr lang="en-US" altLang="ko-KR" sz="700"/>
              <a:t>,</a:t>
            </a:r>
            <a:r>
              <a:rPr lang="ko-KR" altLang="en-US" sz="700"/>
              <a:t> 수동제어</a:t>
            </a:r>
            <a:endParaRPr lang="ko-KR" altLang="en-US" sz="700"/>
          </a:p>
          <a:p>
            <a:pPr algn="ctr">
              <a:defRPr/>
            </a:pPr>
            <a:r>
              <a:rPr lang="ko-KR" altLang="en-US" sz="700"/>
              <a:t>데이터 전송</a:t>
            </a:r>
            <a:endParaRPr lang="ko-KR" altLang="en-US" sz="700"/>
          </a:p>
        </p:txBody>
      </p:sp>
      <p:cxnSp>
        <p:nvCxnSpPr>
          <p:cNvPr id="35" name=""/>
          <p:cNvCxnSpPr/>
          <p:nvPr/>
        </p:nvCxnSpPr>
        <p:spPr>
          <a:xfrm rot="5400000">
            <a:off x="3736364" y="3476203"/>
            <a:ext cx="419849" cy="275322"/>
          </a:xfrm>
          <a:prstGeom prst="bentConnector2">
            <a:avLst/>
          </a:prstGeom>
          <a:ln w="25400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"/>
          <p:cNvCxnSpPr/>
          <p:nvPr/>
        </p:nvCxnSpPr>
        <p:spPr>
          <a:xfrm rot="10800000">
            <a:off x="2477261" y="3823789"/>
            <a:ext cx="363572" cy="0"/>
          </a:xfrm>
          <a:prstGeom prst="straightConnector1">
            <a:avLst/>
          </a:prstGeom>
          <a:ln w="25400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그림 13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8710310" y="3580466"/>
            <a:ext cx="1301060" cy="920262"/>
          </a:xfrm>
          <a:prstGeom prst="rect">
            <a:avLst/>
          </a:prstGeom>
          <a:ln>
            <a:solidFill>
              <a:schemeClr val="dk1"/>
            </a:solidFill>
          </a:ln>
        </p:spPr>
      </p:pic>
      <p:cxnSp>
        <p:nvCxnSpPr>
          <p:cNvPr id="42" name=""/>
          <p:cNvCxnSpPr/>
          <p:nvPr/>
        </p:nvCxnSpPr>
        <p:spPr>
          <a:xfrm rot="10800000" flipV="1">
            <a:off x="7093374" y="2270238"/>
            <a:ext cx="1502762" cy="398985"/>
          </a:xfrm>
          <a:prstGeom prst="bentConnector3">
            <a:avLst>
              <a:gd name="adj1" fmla="val 50000"/>
            </a:avLst>
          </a:prstGeom>
          <a:ln w="25400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"/>
          <p:cNvSpPr txBox="1"/>
          <p:nvPr/>
        </p:nvSpPr>
        <p:spPr>
          <a:xfrm>
            <a:off x="7160895" y="2221060"/>
            <a:ext cx="735329" cy="4492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800"/>
              <a:t>자동 제어</a:t>
            </a:r>
            <a:r>
              <a:rPr lang="en-US" altLang="ko-KR" sz="800"/>
              <a:t>,</a:t>
            </a:r>
            <a:endParaRPr lang="en-US" altLang="ko-KR" sz="800"/>
          </a:p>
          <a:p>
            <a:pPr algn="ctr">
              <a:defRPr/>
            </a:pPr>
            <a:r>
              <a:rPr lang="ko-KR" altLang="en-US" sz="800"/>
              <a:t>수동제어</a:t>
            </a:r>
            <a:endParaRPr lang="ko-KR" altLang="en-US" sz="800"/>
          </a:p>
          <a:p>
            <a:pPr algn="ctr">
              <a:defRPr/>
            </a:pPr>
            <a:r>
              <a:rPr lang="ko-KR" altLang="en-US" sz="800"/>
              <a:t>데이터 전송</a:t>
            </a:r>
            <a:endParaRPr lang="ko-KR" altLang="en-US" sz="800"/>
          </a:p>
        </p:txBody>
      </p:sp>
      <p:cxnSp>
        <p:nvCxnSpPr>
          <p:cNvPr id="44" name=""/>
          <p:cNvCxnSpPr>
            <a:endCxn id="37" idx="1"/>
          </p:cNvCxnSpPr>
          <p:nvPr/>
        </p:nvCxnSpPr>
        <p:spPr>
          <a:xfrm>
            <a:off x="7093374" y="3109690"/>
            <a:ext cx="1616936" cy="930907"/>
          </a:xfrm>
          <a:prstGeom prst="bentConnector3">
            <a:avLst>
              <a:gd name="adj1" fmla="val 50000"/>
            </a:avLst>
          </a:prstGeom>
          <a:ln w="25400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"/>
          <p:cNvSpPr txBox="1"/>
          <p:nvPr/>
        </p:nvSpPr>
        <p:spPr>
          <a:xfrm>
            <a:off x="7160895" y="3147789"/>
            <a:ext cx="735329" cy="4522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800"/>
              <a:t>온</a:t>
            </a:r>
            <a:r>
              <a:rPr lang="en-US" altLang="ko-KR" sz="800"/>
              <a:t>/</a:t>
            </a:r>
            <a:r>
              <a:rPr lang="ko-KR" altLang="en-US" sz="800"/>
              <a:t>습도</a:t>
            </a:r>
            <a:r>
              <a:rPr lang="en-US" altLang="ko-KR" sz="800"/>
              <a:t>,</a:t>
            </a:r>
            <a:endParaRPr lang="en-US" altLang="ko-KR" sz="800"/>
          </a:p>
          <a:p>
            <a:pPr algn="ctr">
              <a:defRPr/>
            </a:pPr>
            <a:r>
              <a:rPr lang="ko-KR" altLang="en-US" sz="800"/>
              <a:t>토양수분</a:t>
            </a:r>
            <a:endParaRPr lang="ko-KR" altLang="en-US" sz="800"/>
          </a:p>
          <a:p>
            <a:pPr algn="ctr">
              <a:defRPr/>
            </a:pPr>
            <a:r>
              <a:rPr lang="ko-KR" altLang="en-US" sz="800"/>
              <a:t>데이터 전송</a:t>
            </a:r>
            <a:endParaRPr lang="ko-KR" altLang="en-US" sz="800"/>
          </a:p>
        </p:txBody>
      </p:sp>
      <p:cxnSp>
        <p:nvCxnSpPr>
          <p:cNvPr id="48" name=""/>
          <p:cNvCxnSpPr/>
          <p:nvPr/>
        </p:nvCxnSpPr>
        <p:spPr>
          <a:xfrm rot="16200000" flipH="1">
            <a:off x="9007603" y="3192589"/>
            <a:ext cx="737254" cy="11791"/>
          </a:xfrm>
          <a:prstGeom prst="straightConnector1">
            <a:avLst/>
          </a:prstGeom>
          <a:ln w="25400">
            <a:solidFill>
              <a:schemeClr val="dk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"/>
          <p:cNvSpPr txBox="1"/>
          <p:nvPr/>
        </p:nvSpPr>
        <p:spPr>
          <a:xfrm>
            <a:off x="7496172" y="4731067"/>
            <a:ext cx="4695828" cy="1782127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p>
            <a:pPr algn="ctr">
              <a:spcBef>
                <a:spcPts val="100"/>
              </a:spcBef>
              <a:spcAft>
                <a:spcPts val="100"/>
              </a:spcAft>
              <a:defRPr/>
            </a:pPr>
            <a:r>
              <a:rPr lang="ko-KR" altLang="en-US" sz="1700" b="1" spc="100">
                <a:solidFill>
                  <a:schemeClr val="tx1"/>
                </a:solidFill>
              </a:rPr>
              <a:t>아두이노 제어코드</a:t>
            </a:r>
            <a:endParaRPr lang="ko-KR" altLang="en-US" sz="1700" b="1" spc="100">
              <a:solidFill>
                <a:schemeClr val="tx1"/>
              </a:solidFill>
            </a:endParaRPr>
          </a:p>
          <a:p>
            <a:pPr>
              <a:spcBef>
                <a:spcPts val="100"/>
              </a:spcBef>
              <a:spcAft>
                <a:spcPts val="100"/>
              </a:spcAft>
              <a:defRPr/>
            </a:pPr>
            <a:r>
              <a:rPr lang="en-US" altLang="en-US" sz="1400" b="0" spc="100">
                <a:solidFill>
                  <a:schemeClr val="tx1"/>
                </a:solidFill>
              </a:rPr>
              <a:t>1001:워터펌프 활성화  | 1000:워터펌프 비활성화</a:t>
            </a:r>
            <a:endParaRPr lang="en-US" altLang="en-US" sz="1400" b="0" spc="100">
              <a:solidFill>
                <a:schemeClr val="tx1"/>
              </a:solidFill>
            </a:endParaRPr>
          </a:p>
          <a:p>
            <a:pPr>
              <a:spcBef>
                <a:spcPts val="100"/>
              </a:spcBef>
              <a:spcAft>
                <a:spcPts val="100"/>
              </a:spcAft>
              <a:defRPr/>
            </a:pPr>
            <a:r>
              <a:rPr lang="en-US" altLang="en-US" sz="1400" b="0" spc="100">
                <a:solidFill>
                  <a:schemeClr val="tx1"/>
                </a:solidFill>
              </a:rPr>
              <a:t>2001:환풍기 활성화    | 2000:환풍기 비활성화</a:t>
            </a:r>
            <a:endParaRPr lang="en-US" altLang="en-US" sz="1400" b="0" spc="100">
              <a:solidFill>
                <a:schemeClr val="tx1"/>
              </a:solidFill>
            </a:endParaRPr>
          </a:p>
          <a:p>
            <a:pPr>
              <a:spcBef>
                <a:spcPts val="100"/>
              </a:spcBef>
              <a:spcAft>
                <a:spcPts val="100"/>
              </a:spcAft>
              <a:defRPr/>
            </a:pPr>
            <a:r>
              <a:rPr lang="en-US" altLang="en-US" sz="1400" b="0" spc="100">
                <a:solidFill>
                  <a:schemeClr val="tx1"/>
                </a:solidFill>
              </a:rPr>
              <a:t>3001:LED 활성화       | 3000:LED 비활성화</a:t>
            </a:r>
            <a:endParaRPr lang="en-US" altLang="en-US" sz="1400" b="0" spc="100">
              <a:solidFill>
                <a:schemeClr val="tx1"/>
              </a:solidFill>
            </a:endParaRPr>
          </a:p>
          <a:p>
            <a:pPr>
              <a:spcBef>
                <a:spcPts val="100"/>
              </a:spcBef>
              <a:spcAft>
                <a:spcPts val="100"/>
              </a:spcAft>
              <a:defRPr/>
            </a:pPr>
            <a:r>
              <a:rPr lang="en-US" altLang="en-US" sz="1400" b="0" spc="100">
                <a:solidFill>
                  <a:schemeClr val="tx1"/>
                </a:solidFill>
              </a:rPr>
              <a:t>4***:자동모드 토양수분량 설정</a:t>
            </a:r>
            <a:endParaRPr lang="en-US" altLang="en-US" sz="1400" b="0" spc="100">
              <a:solidFill>
                <a:schemeClr val="tx1"/>
              </a:solidFill>
            </a:endParaRPr>
          </a:p>
          <a:p>
            <a:pPr>
              <a:spcBef>
                <a:spcPts val="100"/>
              </a:spcBef>
              <a:spcAft>
                <a:spcPts val="100"/>
              </a:spcAft>
              <a:defRPr/>
            </a:pPr>
            <a:r>
              <a:rPr lang="en-US" altLang="en-US" sz="1400" b="0" spc="100">
                <a:solidFill>
                  <a:schemeClr val="tx1"/>
                </a:solidFill>
              </a:rPr>
              <a:t>5***:자동모드 습도 조절</a:t>
            </a:r>
            <a:endParaRPr lang="en-US" altLang="en-US" sz="1400" b="0" spc="100">
              <a:solidFill>
                <a:schemeClr val="tx1"/>
              </a:solidFill>
            </a:endParaRPr>
          </a:p>
          <a:p>
            <a:pPr>
              <a:spcBef>
                <a:spcPts val="100"/>
              </a:spcBef>
              <a:spcAft>
                <a:spcPts val="100"/>
              </a:spcAft>
              <a:defRPr/>
            </a:pPr>
            <a:r>
              <a:rPr lang="en-US" altLang="en-US" sz="1400" b="0" spc="100">
                <a:solidFill>
                  <a:schemeClr val="tx1"/>
                </a:solidFill>
              </a:rPr>
              <a:t>9001:자동모드 ON      | 9000:자동모드 OFF</a:t>
            </a:r>
            <a:endParaRPr lang="en-US" altLang="en-US" sz="1400" b="0" spc="10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9721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400" b="1" i="1" kern="0">
                <a:solidFill>
                  <a:prstClr val="black">
                    <a:lumMod val="75000"/>
                    <a:lumOff val="25000"/>
                  </a:prstClr>
                </a:solidFill>
              </a:rPr>
              <a:t>임베디드 코드 소개</a:t>
            </a:r>
            <a:endParaRPr lang="ko-KR" altLang="en-US" sz="2400" b="1" i="1" ker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10" name="직선 연결선 9"/>
          <p:cNvCxnSpPr/>
          <p:nvPr/>
        </p:nvCxnSpPr>
        <p:spPr>
          <a:xfrm flipH="1">
            <a:off x="0" y="1116461"/>
            <a:ext cx="12192000" cy="0"/>
          </a:xfrm>
          <a:prstGeom prst="line">
            <a:avLst/>
          </a:prstGeom>
          <a:ln>
            <a:solidFill>
              <a:schemeClr val="tx2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166653"/>
            <a:ext cx="9335802" cy="1829117"/>
          </a:xfrm>
          <a:prstGeom prst="rect">
            <a:avLst/>
          </a:prstGeom>
        </p:spPr>
      </p:pic>
      <p:sp>
        <p:nvSpPr>
          <p:cNvPr id="37" name=""/>
          <p:cNvSpPr/>
          <p:nvPr/>
        </p:nvSpPr>
        <p:spPr>
          <a:xfrm>
            <a:off x="0" y="2986087"/>
            <a:ext cx="12192000" cy="95250"/>
          </a:xfrm>
          <a:prstGeom prst="rect">
            <a:avLst/>
          </a:prstGeom>
          <a:solidFill>
            <a:schemeClr val="dk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pic>
        <p:nvPicPr>
          <p:cNvPr id="38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3105150"/>
            <a:ext cx="12192000" cy="37528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9721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400" b="1" i="1" kern="0">
                <a:solidFill>
                  <a:prstClr val="black">
                    <a:lumMod val="75000"/>
                    <a:lumOff val="25000"/>
                  </a:prstClr>
                </a:solidFill>
              </a:rPr>
              <a:t>임베디드 코드 소개</a:t>
            </a:r>
            <a:endParaRPr lang="ko-KR" altLang="en-US" sz="2400" b="1" i="1" ker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10" name="직선 연결선 9"/>
          <p:cNvCxnSpPr/>
          <p:nvPr/>
        </p:nvCxnSpPr>
        <p:spPr>
          <a:xfrm flipH="1">
            <a:off x="0" y="1116461"/>
            <a:ext cx="12192000" cy="0"/>
          </a:xfrm>
          <a:prstGeom prst="line">
            <a:avLst/>
          </a:prstGeom>
          <a:ln>
            <a:solidFill>
              <a:schemeClr val="tx2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"/>
          <p:cNvSpPr/>
          <p:nvPr/>
        </p:nvSpPr>
        <p:spPr>
          <a:xfrm>
            <a:off x="0" y="2986087"/>
            <a:ext cx="12192000" cy="95250"/>
          </a:xfrm>
          <a:prstGeom prst="rect">
            <a:avLst/>
          </a:prstGeom>
          <a:solidFill>
            <a:schemeClr val="dk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pic>
        <p:nvPicPr>
          <p:cNvPr id="39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166661"/>
            <a:ext cx="5068166" cy="1610026"/>
          </a:xfrm>
          <a:prstGeom prst="rect">
            <a:avLst/>
          </a:prstGeom>
        </p:spPr>
      </p:pic>
      <p:pic>
        <p:nvPicPr>
          <p:cNvPr id="40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333382" y="1128561"/>
            <a:ext cx="5363807" cy="1848151"/>
          </a:xfrm>
          <a:prstGeom prst="rect">
            <a:avLst/>
          </a:prstGeom>
        </p:spPr>
      </p:pic>
      <p:pic>
        <p:nvPicPr>
          <p:cNvPr id="41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32850" y="3157351"/>
            <a:ext cx="5725525" cy="3419848"/>
          </a:xfrm>
          <a:prstGeom prst="rect">
            <a:avLst/>
          </a:prstGeom>
        </p:spPr>
      </p:pic>
      <p:pic>
        <p:nvPicPr>
          <p:cNvPr id="43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5875876" y="3143049"/>
            <a:ext cx="6316125" cy="3572276"/>
          </a:xfrm>
          <a:prstGeom prst="rect">
            <a:avLst/>
          </a:prstGeom>
        </p:spPr>
      </p:pic>
      <p:pic>
        <p:nvPicPr>
          <p:cNvPr id="44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90000" y="3247784"/>
            <a:ext cx="7163800" cy="344853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20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184</ep:Words>
  <ep:PresentationFormat>와이드스크린</ep:PresentationFormat>
  <ep:Paragraphs>75</ep:Paragraphs>
  <ep:Slides>18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ep:HeadingPairs>
  <ep:TitlesOfParts>
    <vt:vector size="19" baseType="lpstr"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2020-05-19T03:44:03.000</dcterms:created>
  <dc:creator>조현석</dc:creator>
  <cp:lastModifiedBy>USER</cp:lastModifiedBy>
  <dcterms:modified xsi:type="dcterms:W3CDTF">2020-10-08T04:28:56.111</dcterms:modified>
  <cp:revision>88</cp:revision>
  <dc:title>PowerPoint 프레젠테이션</dc:title>
  <cp:version>1000.0000.01</cp:version>
</cp:coreProperties>
</file>