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62" y="173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농가인구수</c:v>
                </c:pt>
              </c:strCache>
            </c:strRef>
          </c:tx>
          <c:spPr>
            <a:solidFill>
              <a:srgbClr val="90CA9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</c:v>
                </c:pt>
                <c:pt idx="1">
                  <c:v>296</c:v>
                </c:pt>
                <c:pt idx="2">
                  <c:v>291</c:v>
                </c:pt>
                <c:pt idx="3">
                  <c:v>285</c:v>
                </c:pt>
                <c:pt idx="4">
                  <c:v>275</c:v>
                </c:pt>
                <c:pt idx="5">
                  <c:v>257</c:v>
                </c:pt>
                <c:pt idx="6">
                  <c:v>250</c:v>
                </c:pt>
                <c:pt idx="7">
                  <c:v>242</c:v>
                </c:pt>
                <c:pt idx="8">
                  <c:v>231</c:v>
                </c:pt>
                <c:pt idx="9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농가인구 비율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6.2</c:v>
                </c:pt>
                <c:pt idx="1">
                  <c:v>5.9</c:v>
                </c:pt>
                <c:pt idx="2">
                  <c:v>5.8</c:v>
                </c:pt>
                <c:pt idx="3">
                  <c:v>5.6</c:v>
                </c:pt>
                <c:pt idx="4">
                  <c:v>5.4</c:v>
                </c:pt>
                <c:pt idx="5">
                  <c:v>5</c:v>
                </c:pt>
                <c:pt idx="6">
                  <c:v>4.9000000000000004</c:v>
                </c:pt>
                <c:pt idx="7">
                  <c:v>4.7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1C-472C-8C50-300E092A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00080"/>
        <c:axId val="532419288"/>
      </c:line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  <c:max val="3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6880"/>
        <c:crosses val="autoZero"/>
        <c:crossBetween val="between"/>
      </c:valAx>
      <c:valAx>
        <c:axId val="532419288"/>
        <c:scaling>
          <c:orientation val="minMax"/>
          <c:max val="6.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400080"/>
        <c:crosses val="max"/>
        <c:crossBetween val="between"/>
      </c:valAx>
      <c:catAx>
        <c:axId val="73140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419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86097032328832"/>
          <c:y val="8.5314143434864306E-2"/>
          <c:w val="0.11706556066070563"/>
          <c:h val="0.13339693919183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jpe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hyperlink" Target="https://www.yna.co.kr/view/AKR20200615041400055?input=1195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id="{5EDC6B38-2339-4A6E-A88E-C248B38C31B1}"/>
              </a:ext>
            </a:extLst>
          </p:cNvPr>
          <p:cNvSpPr/>
          <p:nvPr/>
        </p:nvSpPr>
        <p:spPr>
          <a:xfrm>
            <a:off x="5561013" y="6308725"/>
            <a:ext cx="1069975" cy="29051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HOTSIX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466D2468-2A18-4002-AA5B-0B9FE644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7" y="1567047"/>
            <a:ext cx="619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6">
            <a:extLst>
              <a:ext uri="{FF2B5EF4-FFF2-40B4-BE49-F238E27FC236}">
                <a16:creationId xmlns:a16="http://schemas.microsoft.com/office/drawing/2014/main" id="{264FE0CD-9231-44FE-82DD-225396EB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5" y="1390834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89EC8-F8C1-405A-A8C1-8A9D9D7F0841}"/>
              </a:ext>
            </a:extLst>
          </p:cNvPr>
          <p:cNvSpPr/>
          <p:nvPr/>
        </p:nvSpPr>
        <p:spPr>
          <a:xfrm>
            <a:off x="5801615" y="2813489"/>
            <a:ext cx="5938160" cy="820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SMART FARM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E0086-A4FE-4249-96B2-86531A68D988}"/>
              </a:ext>
            </a:extLst>
          </p:cNvPr>
          <p:cNvSpPr/>
          <p:nvPr/>
        </p:nvSpPr>
        <p:spPr>
          <a:xfrm>
            <a:off x="4883701" y="2799231"/>
            <a:ext cx="1224136" cy="830997"/>
          </a:xfrm>
          <a:prstGeom prst="rect">
            <a:avLst/>
          </a:prstGeom>
          <a:scene3d>
            <a:camera prst="isometricRightUp">
              <a:rot lat="2063565" lon="19628870" rev="115952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F5D4F3-567E-4BAD-98FC-65671B13919B}"/>
              </a:ext>
            </a:extLst>
          </p:cNvPr>
          <p:cNvSpPr/>
          <p:nvPr/>
        </p:nvSpPr>
        <p:spPr>
          <a:xfrm>
            <a:off x="4235629" y="3806441"/>
            <a:ext cx="1224136" cy="830997"/>
          </a:xfrm>
          <a:prstGeom prst="rect">
            <a:avLst/>
          </a:prstGeom>
          <a:scene3d>
            <a:camera prst="isometricRightUp">
              <a:rot lat="2363383" lon="19641938" rev="123799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347667210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52256"/>
            <a:ext cx="8335625" cy="252466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3048" y="1690638"/>
            <a:ext cx="5258951" cy="76209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07" y="3947939"/>
            <a:ext cx="3848637" cy="250542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38366" y="3881195"/>
            <a:ext cx="3715268" cy="278178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9262" y="3814557"/>
            <a:ext cx="4172738" cy="29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6554"/>
            <a:ext cx="6563640" cy="2581766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04830"/>
            <a:ext cx="4658375" cy="295317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55" y="3876149"/>
            <a:ext cx="6906588" cy="298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애로사항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7"/>
          <p:cNvSpPr/>
          <p:nvPr/>
        </p:nvSpPr>
        <p:spPr>
          <a:xfrm>
            <a:off x="1113028" y="16254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455" y="1414055"/>
            <a:ext cx="6544588" cy="4420413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912" y="1676242"/>
            <a:ext cx="5030088" cy="3524563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7781925" y="1947862"/>
            <a:ext cx="1095374" cy="257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7296148" y="5795962"/>
            <a:ext cx="4619626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https://github.com/labory4302/SmartFarm/tree/master/Embedded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5307" y="1921368"/>
            <a:ext cx="1212590" cy="121259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44" y="2821738"/>
            <a:ext cx="1763768" cy="176376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1098" y="4764560"/>
            <a:ext cx="992119" cy="99211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64722" y="4718651"/>
            <a:ext cx="1102355" cy="110235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80036" y="1882648"/>
            <a:ext cx="1102355" cy="1102355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 rot="10800000">
            <a:off x="5926247" y="2113202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 rot="10800000">
            <a:off x="5946618" y="4745874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 rot="16200000">
            <a:off x="4022466" y="3563739"/>
            <a:ext cx="445534" cy="176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30592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4458797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4672792" y="1331983"/>
            <a:ext cx="22124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315032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445879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78028" y="4131111"/>
            <a:ext cx="163594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72470" y="2722123"/>
            <a:ext cx="14470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4500799" y="5521251"/>
            <a:ext cx="30305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5541680" y="5095815"/>
            <a:ext cx="1108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인구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16406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젊은 연령층들의 귀농을 도우며</a:t>
            </a:r>
            <a:r>
              <a:rPr lang="en-US" altLang="ko-KR" sz="12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수의 노동력으로 농업의 효율을 향상시킴으로써 부족한 노동력으로도 효과적인 농업의 결과물을 낼 수 있도록 하는 것이 이 프로젝트의 근본적인 주제이다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https://www.yna.co.kr/view/AKR20200615041400055?input=1195m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D2955-6144-4AA2-8F31-75FCBBC12D3F}"/>
              </a:ext>
            </a:extLst>
          </p:cNvPr>
          <p:cNvSpPr txBox="1"/>
          <p:nvPr/>
        </p:nvSpPr>
        <p:spPr>
          <a:xfrm>
            <a:off x="947964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D53BB-94D6-48D0-AE6F-35D187218272}"/>
              </a:ext>
            </a:extLst>
          </p:cNvPr>
          <p:cNvSpPr txBox="1"/>
          <p:nvPr/>
        </p:nvSpPr>
        <p:spPr>
          <a:xfrm>
            <a:off x="10906223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D3C2-9881-4412-A8B0-5250820BBB60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4D127-C04C-4C41-A006-5969222B3A5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8C2B742-9F9F-46DC-BF03-59486B9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6" y="1508290"/>
            <a:ext cx="8474148" cy="4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88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센서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"/>
          <p:cNvGrpSpPr/>
          <p:nvPr/>
        </p:nvGrpSpPr>
        <p:grpSpPr>
          <a:xfrm rot="0">
            <a:off x="2211915" y="1333501"/>
            <a:ext cx="7315438" cy="5524497"/>
            <a:chOff x="0" y="1158875"/>
            <a:chExt cx="7715253" cy="5524497"/>
          </a:xfrm>
        </p:grpSpPr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86377" y="3746498"/>
              <a:ext cx="2428876" cy="2901103"/>
            </a:xfrm>
            <a:prstGeom prst="rect">
              <a:avLst/>
            </a:prstGeom>
          </p:spPr>
        </p:pic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158875"/>
              <a:ext cx="2667000" cy="2738119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30499" y="1174750"/>
              <a:ext cx="2540000" cy="2787014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17700" y="1169283"/>
              <a:ext cx="2337598" cy="2781942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3937005"/>
              <a:ext cx="2762250" cy="2738119"/>
            </a:xfrm>
            <a:prstGeom prst="rect">
              <a:avLst/>
            </a:prstGeom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30499" y="4016373"/>
              <a:ext cx="2381250" cy="2666999"/>
            </a:xfrm>
            <a:prstGeom prst="rect">
              <a:avLst/>
            </a:prstGeom>
          </p:spPr>
        </p:pic>
      </p:grpSp>
      <p:grpSp>
        <p:nvGrpSpPr>
          <p:cNvPr id="24" name=""/>
          <p:cNvGrpSpPr/>
          <p:nvPr/>
        </p:nvGrpSpPr>
        <p:grpSpPr>
          <a:xfrm rot="0">
            <a:off x="7338338" y="1785938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2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7"/>
          <p:cNvSpPr/>
          <p:nvPr/>
        </p:nvSpPr>
        <p:spPr>
          <a:xfrm>
            <a:off x="8961628" y="24255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센서 부식으로 인한 사용불가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7454873" y="4419541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8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7"/>
          <p:cNvSpPr/>
          <p:nvPr/>
        </p:nvSpPr>
        <p:spPr>
          <a:xfrm>
            <a:off x="9106032" y="5141510"/>
            <a:ext cx="3344672" cy="43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리눅스용 웹캠 드라이버 미제공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3425" y="1500619"/>
            <a:ext cx="1940140" cy="228115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4134552"/>
            <a:ext cx="2545879" cy="2545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27" grpId="2" animBg="1"/>
      <p:bldP spid="3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회로도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24" y="1272963"/>
            <a:ext cx="11686352" cy="527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기능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411098" y="1520546"/>
            <a:ext cx="6832379" cy="4248532"/>
          </a:xfrm>
          <a:prstGeom prst="rect">
            <a:avLst/>
          </a:prstGeom>
          <a:noFill/>
          <a:ln w="25400"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536" y="2554624"/>
            <a:ext cx="1957724" cy="1512787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7" name=""/>
          <p:cNvSpPr txBox="1"/>
          <p:nvPr/>
        </p:nvSpPr>
        <p:spPr>
          <a:xfrm>
            <a:off x="1076227" y="4178571"/>
            <a:ext cx="977694" cy="23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/>
              <a:t>컨테이너 밭</a:t>
            </a:r>
            <a:endParaRPr lang="ko-KR" altLang="en-US" sz="1000" b="1"/>
          </a:p>
        </p:txBody>
      </p: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4272" y="2656235"/>
            <a:ext cx="733531" cy="498109"/>
          </a:xfrm>
          <a:prstGeom prst="rect">
            <a:avLst/>
          </a:prstGeom>
        </p:spPr>
      </p:pic>
      <p:sp>
        <p:nvSpPr>
          <p:cNvPr id="19" name="직사각형 14"/>
          <p:cNvSpPr/>
          <p:nvPr/>
        </p:nvSpPr>
        <p:spPr>
          <a:xfrm>
            <a:off x="2955189" y="2650282"/>
            <a:ext cx="739083" cy="504062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온</a:t>
            </a:r>
            <a:r>
              <a:rPr lang="en-US" altLang="ko-KR" sz="1000" b="1">
                <a:solidFill>
                  <a:schemeClr val="tx1"/>
                </a:solidFill>
              </a:rPr>
              <a:t>/</a:t>
            </a:r>
            <a:r>
              <a:rPr lang="ko-KR" altLang="en-US" sz="1000" b="1">
                <a:solidFill>
                  <a:schemeClr val="tx1"/>
                </a:solidFill>
              </a:rPr>
              <a:t>습도</a:t>
            </a:r>
            <a:r>
              <a:rPr lang="en-US" altLang="ko-KR" sz="1000" b="1">
                <a:solidFill>
                  <a:schemeClr val="tx1"/>
                </a:solidFill>
              </a:rPr>
              <a:t>,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토양수분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센서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2477262" y="2902313"/>
            <a:ext cx="47792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3740098" y="3160945"/>
            <a:ext cx="694742" cy="24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아두이노</a:t>
            </a:r>
            <a:endParaRPr lang="ko-KR" altLang="en-US" sz="1000" b="1"/>
          </a:p>
        </p:txBody>
      </p:sp>
      <p:sp>
        <p:nvSpPr>
          <p:cNvPr id="22" name="직사각형 14"/>
          <p:cNvSpPr/>
          <p:nvPr/>
        </p:nvSpPr>
        <p:spPr>
          <a:xfrm>
            <a:off x="4427804" y="2650282"/>
            <a:ext cx="739083" cy="504062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블루투스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모듈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810" y="2397816"/>
            <a:ext cx="993564" cy="91320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4" name=""/>
          <p:cNvSpPr txBox="1"/>
          <p:nvPr/>
        </p:nvSpPr>
        <p:spPr>
          <a:xfrm>
            <a:off x="6132195" y="3367178"/>
            <a:ext cx="954405" cy="243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라즈베리파이</a:t>
            </a:r>
            <a:endParaRPr lang="ko-KR" altLang="en-US" sz="1000" b="1"/>
          </a:p>
        </p:txBody>
      </p:sp>
      <p:sp>
        <p:nvSpPr>
          <p:cNvPr id="25" name=""/>
          <p:cNvSpPr/>
          <p:nvPr/>
        </p:nvSpPr>
        <p:spPr>
          <a:xfrm rot="7068785">
            <a:off x="5384474" y="249526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061585" y="2097889"/>
            <a:ext cx="1040128" cy="519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온</a:t>
            </a:r>
            <a:r>
              <a:rPr lang="en-US" altLang="ko-KR" sz="700"/>
              <a:t>/</a:t>
            </a:r>
            <a:r>
              <a:rPr lang="ko-KR" altLang="en-US" sz="700"/>
              <a:t>습도</a:t>
            </a:r>
            <a:r>
              <a:rPr lang="en-US" altLang="ko-KR" sz="700"/>
              <a:t>,</a:t>
            </a:r>
            <a:r>
              <a:rPr lang="ko-KR" altLang="en-US" sz="700"/>
              <a:t> 토양수분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아두이노의 현재상태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sp>
        <p:nvSpPr>
          <p:cNvPr id="27" name="직사각형 14"/>
          <p:cNvSpPr/>
          <p:nvPr/>
        </p:nvSpPr>
        <p:spPr>
          <a:xfrm>
            <a:off x="2840833" y="3510893"/>
            <a:ext cx="967794" cy="625793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워터펌프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r>
              <a:rPr lang="ko-KR" altLang="en-US" sz="1200" b="1">
                <a:solidFill>
                  <a:schemeClr val="tx1"/>
                </a:solidFill>
              </a:rPr>
              <a:t> 환풍기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LED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29210" y="5347883"/>
            <a:ext cx="1305980" cy="423863"/>
          </a:xfrm>
          <a:prstGeom prst="rect">
            <a:avLst/>
          </a:prstGeom>
          <a:ln w="25400">
            <a:solidFill>
              <a:srgbClr val="6182d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rgbClr val="6182d6"/>
                </a:solidFill>
              </a:rPr>
              <a:t>임베디드</a:t>
            </a:r>
            <a:endParaRPr lang="ko-KR" altLang="en-US" sz="2200" b="1">
              <a:solidFill>
                <a:srgbClr val="6182d6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96136" y="1739193"/>
            <a:ext cx="1529409" cy="106208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0" name=""/>
          <p:cNvSpPr txBox="1"/>
          <p:nvPr/>
        </p:nvSpPr>
        <p:spPr>
          <a:xfrm>
            <a:off x="10125545" y="1739193"/>
            <a:ext cx="440055" cy="242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어플</a:t>
            </a:r>
            <a:endParaRPr lang="ko-KR" altLang="en-US" sz="1000" b="1"/>
          </a:p>
        </p:txBody>
      </p:sp>
      <p:sp>
        <p:nvSpPr>
          <p:cNvPr id="31" name=""/>
          <p:cNvSpPr/>
          <p:nvPr/>
        </p:nvSpPr>
        <p:spPr>
          <a:xfrm>
            <a:off x="8365248" y="1520545"/>
            <a:ext cx="2994279" cy="1640398"/>
          </a:xfrm>
          <a:prstGeom prst="rect">
            <a:avLst/>
          </a:prstGeom>
          <a:noFill/>
          <a:ln w="254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10253869" y="2873748"/>
            <a:ext cx="1096135" cy="286647"/>
          </a:xfrm>
          <a:prstGeom prst="rect">
            <a:avLst/>
          </a:prstGeom>
          <a:ln w="25400">
            <a:solidFill>
              <a:srgbClr val="289b6e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>
                <a:solidFill>
                  <a:srgbClr val="289b6e"/>
                </a:solidFill>
              </a:rPr>
              <a:t> 안드로이드</a:t>
            </a:r>
            <a:endParaRPr lang="ko-KR" altLang="en-US" sz="1300" b="1">
              <a:solidFill>
                <a:srgbClr val="289b6e"/>
              </a:solidFill>
            </a:endParaRPr>
          </a:p>
        </p:txBody>
      </p:sp>
      <p:sp>
        <p:nvSpPr>
          <p:cNvPr id="33" name=""/>
          <p:cNvSpPr/>
          <p:nvPr/>
        </p:nvSpPr>
        <p:spPr>
          <a:xfrm rot="18000000">
            <a:off x="5353067" y="278951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074920" y="3199062"/>
            <a:ext cx="1021080" cy="410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자동 제어</a:t>
            </a:r>
            <a:r>
              <a:rPr lang="en-US" altLang="ko-KR" sz="700"/>
              <a:t>,</a:t>
            </a:r>
            <a:r>
              <a:rPr lang="ko-KR" altLang="en-US" sz="700"/>
              <a:t> 수동제어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cxnSp>
        <p:nvCxnSpPr>
          <p:cNvPr id="35" name=""/>
          <p:cNvCxnSpPr/>
          <p:nvPr/>
        </p:nvCxnSpPr>
        <p:spPr>
          <a:xfrm rot="5400000">
            <a:off x="3736364" y="3476203"/>
            <a:ext cx="419849" cy="275322"/>
          </a:xfrm>
          <a:prstGeom prst="bentConnector2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477261" y="3823789"/>
            <a:ext cx="3635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310" y="3580466"/>
            <a:ext cx="1301060" cy="920262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42" name=""/>
          <p:cNvCxnSpPr/>
          <p:nvPr/>
        </p:nvCxnSpPr>
        <p:spPr>
          <a:xfrm rot="10800000" flipV="1">
            <a:off x="7093374" y="2270238"/>
            <a:ext cx="1502762" cy="3989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7160895" y="2221060"/>
            <a:ext cx="735329" cy="449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자동 제어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수동제어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4" name=""/>
          <p:cNvCxnSpPr>
            <a:endCxn id="37" idx="1"/>
          </p:cNvCxnSpPr>
          <p:nvPr/>
        </p:nvCxnSpPr>
        <p:spPr>
          <a:xfrm>
            <a:off x="7093374" y="3109690"/>
            <a:ext cx="1616936" cy="93090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160895" y="3147789"/>
            <a:ext cx="735329" cy="452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온</a:t>
            </a:r>
            <a:r>
              <a:rPr lang="en-US" altLang="ko-KR" sz="800"/>
              <a:t>/</a:t>
            </a:r>
            <a:r>
              <a:rPr lang="ko-KR" altLang="en-US" sz="800"/>
              <a:t>습도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토양수분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9007603" y="3192589"/>
            <a:ext cx="737254" cy="11791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7496172" y="4731067"/>
            <a:ext cx="4695828" cy="17821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700" b="1" spc="100">
                <a:solidFill>
                  <a:schemeClr val="tx1"/>
                </a:solidFill>
              </a:rPr>
              <a:t>아두이노 제어코드</a:t>
            </a:r>
            <a:endParaRPr lang="ko-KR" altLang="en-US" sz="1700" b="1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1001:워터펌프 활성화  | 1000:워터펌프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2001:환풍기 활성화    | 2000:환풍기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3001:LED 활성화       | 3000:LED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4***:자동모드 토양수분량 설정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5***:자동모드 습도 조절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9001:자동모드 ON      | 9000:자동모드 OFF</a:t>
            </a:r>
            <a:endParaRPr lang="en-US" altLang="en-US" sz="1400" b="0" spc="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53"/>
            <a:ext cx="9335802" cy="182911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05150"/>
            <a:ext cx="121920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61"/>
            <a:ext cx="5068166" cy="161002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382" y="1128561"/>
            <a:ext cx="5363807" cy="1848151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850" y="3157351"/>
            <a:ext cx="5725525" cy="34198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5876" y="3143049"/>
            <a:ext cx="6316125" cy="357227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000" y="3247784"/>
            <a:ext cx="7163800" cy="344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174</ep:Words>
  <ep:PresentationFormat>와이드스크린</ep:PresentationFormat>
  <ep:Paragraphs>74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USER</cp:lastModifiedBy>
  <dcterms:modified xsi:type="dcterms:W3CDTF">2020-10-07T09:03:11.485</dcterms:modified>
  <cp:revision>77</cp:revision>
  <dc:title>PowerPoint 프레젠테이션</dc:title>
  <cp:version>1000.0000.01</cp:version>
</cp:coreProperties>
</file>